
<file path=[Content_Types].xml><?xml version="1.0" encoding="utf-8"?>
<Types xmlns="http://schemas.openxmlformats.org/package/2006/content-types">
  <Default Extension="emf" ContentType="image/x-emf"/>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av" ContentType="audio/x-wav"/>
  <Default Extension="wdp" ContentType="image/vnd.ms-photo"/>
  <Default Extension="wmf" ContentType="image/x-wmf"/>
  <Default Extension="wmv" ContentType="video/x-ms-wm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118"/>
  </p:notesMasterIdLst>
  <p:handoutMasterIdLst>
    <p:handoutMasterId r:id="rId119"/>
  </p:handoutMasterIdLst>
  <p:sldIdLst>
    <p:sldId id="256" r:id="rId2"/>
    <p:sldId id="261" r:id="rId3"/>
    <p:sldId id="279" r:id="rId4"/>
    <p:sldId id="296" r:id="rId5"/>
    <p:sldId id="266" r:id="rId6"/>
    <p:sldId id="297" r:id="rId7"/>
    <p:sldId id="287" r:id="rId8"/>
    <p:sldId id="291" r:id="rId9"/>
    <p:sldId id="285" r:id="rId10"/>
    <p:sldId id="298" r:id="rId11"/>
    <p:sldId id="299" r:id="rId12"/>
    <p:sldId id="300" r:id="rId13"/>
    <p:sldId id="293" r:id="rId14"/>
    <p:sldId id="282" r:id="rId15"/>
    <p:sldId id="301" r:id="rId16"/>
    <p:sldId id="284" r:id="rId17"/>
    <p:sldId id="281" r:id="rId18"/>
    <p:sldId id="302" r:id="rId19"/>
    <p:sldId id="303" r:id="rId20"/>
    <p:sldId id="304" r:id="rId21"/>
    <p:sldId id="295" r:id="rId22"/>
    <p:sldId id="305" r:id="rId23"/>
    <p:sldId id="290" r:id="rId24"/>
    <p:sldId id="306" r:id="rId25"/>
    <p:sldId id="307" r:id="rId26"/>
    <p:sldId id="308" r:id="rId27"/>
    <p:sldId id="309" r:id="rId28"/>
    <p:sldId id="310" r:id="rId29"/>
    <p:sldId id="311" r:id="rId30"/>
    <p:sldId id="312" r:id="rId31"/>
    <p:sldId id="313" r:id="rId32"/>
    <p:sldId id="314" r:id="rId33"/>
    <p:sldId id="315" r:id="rId34"/>
    <p:sldId id="316" r:id="rId35"/>
    <p:sldId id="317" r:id="rId36"/>
    <p:sldId id="257" r:id="rId37"/>
    <p:sldId id="340" r:id="rId38"/>
    <p:sldId id="341" r:id="rId39"/>
    <p:sldId id="334" r:id="rId40"/>
    <p:sldId id="335" r:id="rId41"/>
    <p:sldId id="336" r:id="rId42"/>
    <p:sldId id="337" r:id="rId43"/>
    <p:sldId id="342" r:id="rId44"/>
    <p:sldId id="326" r:id="rId45"/>
    <p:sldId id="327" r:id="rId46"/>
    <p:sldId id="328" r:id="rId47"/>
    <p:sldId id="324" r:id="rId48"/>
    <p:sldId id="325" r:id="rId49"/>
    <p:sldId id="330" r:id="rId50"/>
    <p:sldId id="331" r:id="rId51"/>
    <p:sldId id="332" r:id="rId52"/>
    <p:sldId id="333" r:id="rId53"/>
    <p:sldId id="321" r:id="rId54"/>
    <p:sldId id="338" r:id="rId55"/>
    <p:sldId id="343" r:id="rId56"/>
    <p:sldId id="339" r:id="rId57"/>
    <p:sldId id="344" r:id="rId58"/>
    <p:sldId id="345" r:id="rId59"/>
    <p:sldId id="346" r:id="rId60"/>
    <p:sldId id="347" r:id="rId61"/>
    <p:sldId id="348" r:id="rId62"/>
    <p:sldId id="349" r:id="rId63"/>
    <p:sldId id="350" r:id="rId64"/>
    <p:sldId id="318" r:id="rId65"/>
    <p:sldId id="319" r:id="rId66"/>
    <p:sldId id="320" r:id="rId67"/>
    <p:sldId id="351" r:id="rId68"/>
    <p:sldId id="322" r:id="rId69"/>
    <p:sldId id="323" r:id="rId70"/>
    <p:sldId id="352" r:id="rId71"/>
    <p:sldId id="353" r:id="rId72"/>
    <p:sldId id="354" r:id="rId73"/>
    <p:sldId id="355" r:id="rId74"/>
    <p:sldId id="329" r:id="rId75"/>
    <p:sldId id="356" r:id="rId76"/>
    <p:sldId id="357" r:id="rId77"/>
    <p:sldId id="358" r:id="rId78"/>
    <p:sldId id="359" r:id="rId79"/>
    <p:sldId id="360" r:id="rId80"/>
    <p:sldId id="361" r:id="rId81"/>
    <p:sldId id="362" r:id="rId82"/>
    <p:sldId id="363" r:id="rId83"/>
    <p:sldId id="364" r:id="rId84"/>
    <p:sldId id="365" r:id="rId85"/>
    <p:sldId id="366" r:id="rId86"/>
    <p:sldId id="367" r:id="rId87"/>
    <p:sldId id="368" r:id="rId88"/>
    <p:sldId id="369" r:id="rId89"/>
    <p:sldId id="370" r:id="rId90"/>
    <p:sldId id="371" r:id="rId91"/>
    <p:sldId id="372" r:id="rId92"/>
    <p:sldId id="373" r:id="rId93"/>
    <p:sldId id="374" r:id="rId94"/>
    <p:sldId id="375" r:id="rId95"/>
    <p:sldId id="376" r:id="rId96"/>
    <p:sldId id="377" r:id="rId97"/>
    <p:sldId id="378" r:id="rId98"/>
    <p:sldId id="379" r:id="rId99"/>
    <p:sldId id="380" r:id="rId100"/>
    <p:sldId id="381" r:id="rId101"/>
    <p:sldId id="382" r:id="rId102"/>
    <p:sldId id="383" r:id="rId103"/>
    <p:sldId id="384" r:id="rId104"/>
    <p:sldId id="385" r:id="rId105"/>
    <p:sldId id="386" r:id="rId106"/>
    <p:sldId id="387" r:id="rId107"/>
    <p:sldId id="388" r:id="rId108"/>
    <p:sldId id="389" r:id="rId109"/>
    <p:sldId id="390" r:id="rId110"/>
    <p:sldId id="391" r:id="rId111"/>
    <p:sldId id="392" r:id="rId112"/>
    <p:sldId id="393" r:id="rId113"/>
    <p:sldId id="394" r:id="rId114"/>
    <p:sldId id="395" r:id="rId115"/>
    <p:sldId id="396" r:id="rId116"/>
    <p:sldId id="397" r:id="rId117"/>
  </p:sldIdLst>
  <p:sldSz cx="9144000" cy="6858000" type="screen4x3"/>
  <p:notesSz cx="7010400" cy="9296400"/>
  <p:embeddedFontLst>
    <p:embeddedFont>
      <p:font typeface="Arial Black" panose="020B0604020202020204" pitchFamily="34" charset="0"/>
      <p:bold r:id="rId120"/>
    </p:embeddedFont>
    <p:embeddedFont>
      <p:font typeface="Arial Narrow" panose="020B0604020202020204" pitchFamily="34" charset="0"/>
      <p:regular r:id="rId121"/>
      <p:bold r:id="rId122"/>
      <p:italic r:id="rId123"/>
      <p:boldItalic r:id="rId124"/>
    </p:embeddedFont>
    <p:embeddedFont>
      <p:font typeface="Berlin Sans FB Demi" panose="020F0502020204030204" pitchFamily="34" charset="0"/>
      <p:regular r:id="rId125"/>
      <p:bold r:id="rId126"/>
    </p:embeddedFont>
    <p:embeddedFont>
      <p:font typeface="Book Antiqua" panose="02040602050305030304" pitchFamily="18" charset="0"/>
      <p:regular r:id="rId127"/>
      <p:bold r:id="rId128"/>
      <p:italic r:id="rId129"/>
      <p:boldItalic r:id="rId130"/>
    </p:embeddedFont>
    <p:embeddedFont>
      <p:font typeface="Bradley Hand ITC" panose="03070402050302030203" pitchFamily="66" charset="77"/>
      <p:regular r:id="rId131"/>
    </p:embeddedFont>
    <p:embeddedFont>
      <p:font typeface="Britannic Bold" panose="020B0903060703020204" pitchFamily="34" charset="77"/>
      <p:bold r:id="rId132"/>
    </p:embeddedFont>
    <p:embeddedFont>
      <p:font typeface="CAC Krazy Legs Bold" panose="020F0502020204030204" pitchFamily="34" charset="0"/>
      <p:regular r:id="rId133"/>
      <p:bold r:id="rId134"/>
      <p:italic r:id="rId135"/>
      <p:boldItalic r:id="rId136"/>
    </p:embeddedFont>
    <p:embeddedFont>
      <p:font typeface="Calibri" panose="020F0502020204030204" pitchFamily="34" charset="0"/>
      <p:regular r:id="rId137"/>
      <p:bold r:id="rId138"/>
      <p:italic r:id="rId139"/>
      <p:boldItalic r:id="rId140"/>
    </p:embeddedFont>
    <p:embeddedFont>
      <p:font typeface="Comic Sans MS" panose="030F0902030302020204" pitchFamily="66" charset="0"/>
      <p:regular r:id="rId141"/>
      <p:bold r:id="rId142"/>
      <p:italic r:id="rId143"/>
      <p:boldItalic r:id="rId144"/>
    </p:embeddedFont>
    <p:embeddedFont>
      <p:font typeface="Eras Bold ITC" panose="020F0502020204030204" pitchFamily="34" charset="0"/>
      <p:regular r:id="rId145"/>
      <p:bold r:id="rId146"/>
    </p:embeddedFont>
    <p:embeddedFont>
      <p:font typeface="Forte" panose="03060902040502070203" pitchFamily="66" charset="77"/>
      <p:regular r:id="rId147"/>
    </p:embeddedFont>
    <p:embeddedFont>
      <p:font typeface="Garamond" panose="02020404030301010803" pitchFamily="18" charset="0"/>
      <p:regular r:id="rId148"/>
      <p:bold r:id="rId149"/>
      <p:italic r:id="rId150"/>
    </p:embeddedFont>
    <p:embeddedFont>
      <p:font typeface="Gill Sans Ultra Bold Condensed" panose="020F0502020204030204" pitchFamily="34" charset="0"/>
      <p:regular r:id="rId151"/>
      <p:bold r:id="rId152"/>
      <p:italic r:id="rId153"/>
      <p:boldItalic r:id="rId154"/>
    </p:embeddedFont>
    <p:embeddedFont>
      <p:font typeface="Impact" panose="020B0806030902050204" pitchFamily="34" charset="0"/>
      <p:regular r:id="rId155"/>
    </p:embeddedFont>
    <p:embeddedFont>
      <p:font typeface="Kristen ITC" panose="03050502040202030202" pitchFamily="66" charset="77"/>
      <p:regular r:id="rId156"/>
    </p:embeddedFont>
    <p:embeddedFont>
      <p:font typeface="Monotype Sorts" pitchFamily="2" charset="2"/>
      <p:regular r:id="rId157"/>
    </p:embeddedFont>
    <p:embeddedFont>
      <p:font typeface="Segoe UI Semibold" panose="020F0502020204030204" pitchFamily="34" charset="0"/>
      <p:regular r:id="rId158"/>
      <p:bold r:id="rId159"/>
      <p:italic r:id="rId160"/>
      <p:boldItalic r:id="rId161"/>
    </p:embeddedFont>
  </p:embeddedFontLst>
  <p:defaultTextStyle>
    <a:defPPr>
      <a:defRPr lang="en-US"/>
    </a:defPPr>
    <a:lvl1pPr algn="ctr" rtl="0" eaLnBrk="0" fontAlgn="base" hangingPunct="0">
      <a:spcBef>
        <a:spcPct val="0"/>
      </a:spcBef>
      <a:spcAft>
        <a:spcPct val="0"/>
      </a:spcAft>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1pPr>
    <a:lvl2pPr marL="457200" algn="ctr" rtl="0" eaLnBrk="0" fontAlgn="base" hangingPunct="0">
      <a:spcBef>
        <a:spcPct val="0"/>
      </a:spcBef>
      <a:spcAft>
        <a:spcPct val="0"/>
      </a:spcAft>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2pPr>
    <a:lvl3pPr marL="914400" algn="ctr" rtl="0" eaLnBrk="0" fontAlgn="base" hangingPunct="0">
      <a:spcBef>
        <a:spcPct val="0"/>
      </a:spcBef>
      <a:spcAft>
        <a:spcPct val="0"/>
      </a:spcAft>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3pPr>
    <a:lvl4pPr marL="1371600" algn="ctr" rtl="0" eaLnBrk="0" fontAlgn="base" hangingPunct="0">
      <a:spcBef>
        <a:spcPct val="0"/>
      </a:spcBef>
      <a:spcAft>
        <a:spcPct val="0"/>
      </a:spcAft>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4pPr>
    <a:lvl5pPr marL="1828800" algn="ctr" rtl="0" eaLnBrk="0" fontAlgn="base" hangingPunct="0">
      <a:spcBef>
        <a:spcPct val="0"/>
      </a:spcBef>
      <a:spcAft>
        <a:spcPct val="0"/>
      </a:spcAft>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5pPr>
    <a:lvl6pPr marL="2286000" algn="l" defTabSz="914400" rtl="0" eaLnBrk="1" latinLnBrk="0" hangingPunct="1">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6pPr>
    <a:lvl7pPr marL="2743200" algn="l" defTabSz="914400" rtl="0" eaLnBrk="1" latinLnBrk="0" hangingPunct="1">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7pPr>
    <a:lvl8pPr marL="3200400" algn="l" defTabSz="914400" rtl="0" eaLnBrk="1" latinLnBrk="0" hangingPunct="1">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8pPr>
    <a:lvl9pPr marL="3657600" algn="l" defTabSz="914400" rtl="0" eaLnBrk="1" latinLnBrk="0" hangingPunct="1">
      <a:defRPr sz="2200" kern="1200">
        <a:solidFill>
          <a:schemeClr val="tx1"/>
        </a:solidFill>
        <a:effectLst>
          <a:outerShdw blurRad="38100" dist="38100" dir="2700000" algn="tl">
            <a:srgbClr val="000000">
              <a:alpha val="43137"/>
            </a:srgbClr>
          </a:outerShdw>
        </a:effectLst>
        <a:latin typeface="Book Antiqua"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3167A7"/>
    <a:srgbClr val="040404"/>
    <a:srgbClr val="0B52FC"/>
    <a:srgbClr val="008EFF"/>
    <a:srgbClr val="68CDFF"/>
    <a:srgbClr val="008BFF"/>
    <a:srgbClr val="2F4BEF"/>
    <a:srgbClr val="1728D4"/>
    <a:srgbClr val="66CCF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61" autoAdjust="0"/>
    <p:restoredTop sz="60054" autoAdjust="0"/>
  </p:normalViewPr>
  <p:slideViewPr>
    <p:cSldViewPr>
      <p:cViewPr varScale="1">
        <p:scale>
          <a:sx n="54" d="100"/>
          <a:sy n="54" d="100"/>
        </p:scale>
        <p:origin x="2560" y="20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font" Target="fonts/font19.fntdata"/><Relationship Id="rId159" Type="http://schemas.openxmlformats.org/officeDocument/2006/relationships/font" Target="fonts/font40.fntdata"/><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font" Target="fonts/font9.fntdata"/><Relationship Id="rId149" Type="http://schemas.openxmlformats.org/officeDocument/2006/relationships/font" Target="fonts/font30.fntdata"/><Relationship Id="rId5" Type="http://schemas.openxmlformats.org/officeDocument/2006/relationships/slide" Target="slides/slide4.xml"/><Relationship Id="rId95" Type="http://schemas.openxmlformats.org/officeDocument/2006/relationships/slide" Target="slides/slide94.xml"/><Relationship Id="rId160" Type="http://schemas.openxmlformats.org/officeDocument/2006/relationships/font" Target="fonts/font41.fntdata"/><Relationship Id="rId22" Type="http://schemas.openxmlformats.org/officeDocument/2006/relationships/slide" Target="slides/slide21.xml"/><Relationship Id="rId43" Type="http://schemas.openxmlformats.org/officeDocument/2006/relationships/slide" Target="slides/slide42.xml"/><Relationship Id="rId64" Type="http://schemas.openxmlformats.org/officeDocument/2006/relationships/slide" Target="slides/slide63.xml"/><Relationship Id="rId118" Type="http://schemas.openxmlformats.org/officeDocument/2006/relationships/notesMaster" Target="notesMasters/notesMaster1.xml"/><Relationship Id="rId139" Type="http://schemas.openxmlformats.org/officeDocument/2006/relationships/font" Target="fonts/font20.fntdata"/><Relationship Id="rId85" Type="http://schemas.openxmlformats.org/officeDocument/2006/relationships/slide" Target="slides/slide84.xml"/><Relationship Id="rId150" Type="http://schemas.openxmlformats.org/officeDocument/2006/relationships/font" Target="fonts/font31.fntdata"/><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font" Target="fonts/font5.fntdata"/><Relationship Id="rId129" Type="http://schemas.openxmlformats.org/officeDocument/2006/relationships/font" Target="fonts/font10.fntdata"/><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font" Target="fonts/font21.fntdata"/><Relationship Id="rId145" Type="http://schemas.openxmlformats.org/officeDocument/2006/relationships/font" Target="fonts/font26.fntdata"/><Relationship Id="rId161" Type="http://schemas.openxmlformats.org/officeDocument/2006/relationships/font" Target="fonts/font42.fntdata"/><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handoutMaster" Target="handoutMasters/handoutMaster1.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font" Target="fonts/font11.fntdata"/><Relationship Id="rId135" Type="http://schemas.openxmlformats.org/officeDocument/2006/relationships/font" Target="fonts/font16.fntdata"/><Relationship Id="rId151" Type="http://schemas.openxmlformats.org/officeDocument/2006/relationships/font" Target="fonts/font32.fntdata"/><Relationship Id="rId156" Type="http://schemas.openxmlformats.org/officeDocument/2006/relationships/font" Target="fonts/font37.fntdata"/><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font" Target="fonts/font1.fntdata"/><Relationship Id="rId125" Type="http://schemas.openxmlformats.org/officeDocument/2006/relationships/font" Target="fonts/font6.fntdata"/><Relationship Id="rId141" Type="http://schemas.openxmlformats.org/officeDocument/2006/relationships/font" Target="fonts/font22.fntdata"/><Relationship Id="rId146" Type="http://schemas.openxmlformats.org/officeDocument/2006/relationships/font" Target="fonts/font27.fntdata"/><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presProps" Target="presProps.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font" Target="fonts/font12.fntdata"/><Relationship Id="rId136" Type="http://schemas.openxmlformats.org/officeDocument/2006/relationships/font" Target="fonts/font17.fntdata"/><Relationship Id="rId157" Type="http://schemas.openxmlformats.org/officeDocument/2006/relationships/font" Target="fonts/font38.fntdata"/><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font" Target="fonts/font33.fntdata"/><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font" Target="fonts/font7.fntdata"/><Relationship Id="rId147" Type="http://schemas.openxmlformats.org/officeDocument/2006/relationships/font" Target="fonts/font28.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font" Target="fonts/font2.fntdata"/><Relationship Id="rId142" Type="http://schemas.openxmlformats.org/officeDocument/2006/relationships/font" Target="fonts/font23.fntdata"/><Relationship Id="rId163" Type="http://schemas.openxmlformats.org/officeDocument/2006/relationships/viewProps" Target="view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font" Target="fonts/font18.fntdata"/><Relationship Id="rId158" Type="http://schemas.openxmlformats.org/officeDocument/2006/relationships/font" Target="fonts/font39.fntdata"/><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font" Target="fonts/font13.fntdata"/><Relationship Id="rId153" Type="http://schemas.openxmlformats.org/officeDocument/2006/relationships/font" Target="fonts/font34.fntdata"/><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font" Target="fonts/font8.fntdata"/><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font" Target="fonts/font3.fntdata"/><Relationship Id="rId143" Type="http://schemas.openxmlformats.org/officeDocument/2006/relationships/font" Target="fonts/font24.fntdata"/><Relationship Id="rId148" Type="http://schemas.openxmlformats.org/officeDocument/2006/relationships/font" Target="fonts/font29.fntdata"/><Relationship Id="rId16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font" Target="fonts/font14.fntdata"/><Relationship Id="rId154" Type="http://schemas.openxmlformats.org/officeDocument/2006/relationships/font" Target="fonts/font35.fntdata"/><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font" Target="fonts/font4.fntdata"/><Relationship Id="rId144" Type="http://schemas.openxmlformats.org/officeDocument/2006/relationships/font" Target="fonts/font25.fntdata"/><Relationship Id="rId90" Type="http://schemas.openxmlformats.org/officeDocument/2006/relationships/slide" Target="slides/slide89.xml"/><Relationship Id="rId165" Type="http://schemas.openxmlformats.org/officeDocument/2006/relationships/tableStyles" Target="tableStyles.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font" Target="fonts/font15.fntdata"/><Relationship Id="rId80" Type="http://schemas.openxmlformats.org/officeDocument/2006/relationships/slide" Target="slides/slide79.xml"/><Relationship Id="rId155" Type="http://schemas.openxmlformats.org/officeDocument/2006/relationships/font" Target="fonts/font36.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2770" name="Rectangle 24577"/>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l" eaLnBrk="1" hangingPunct="1">
              <a:defRPr sz="1200">
                <a:effectLst/>
                <a:latin typeface="Times New Roman" pitchFamily="18" charset="0"/>
              </a:defRPr>
            </a:lvl1pPr>
          </a:lstStyle>
          <a:p>
            <a:endParaRPr lang="en-US"/>
          </a:p>
        </p:txBody>
      </p:sp>
      <p:sp>
        <p:nvSpPr>
          <p:cNvPr id="32771" name="Rectangle 24578"/>
          <p:cNvSpPr>
            <a:spLocks noGrp="1" noChangeArrowheads="1"/>
          </p:cNvSpPr>
          <p:nvPr>
            <p:ph type="dt" sz="quarter" idx="1"/>
          </p:nvPr>
        </p:nvSpPr>
        <p:spPr bwMode="auto">
          <a:xfrm>
            <a:off x="3970938"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eaLnBrk="1" hangingPunct="1">
              <a:defRPr sz="1200">
                <a:effectLst/>
                <a:latin typeface="Times New Roman" pitchFamily="18" charset="0"/>
              </a:defRPr>
            </a:lvl1pPr>
          </a:lstStyle>
          <a:p>
            <a:endParaRPr lang="en-US"/>
          </a:p>
        </p:txBody>
      </p:sp>
      <p:sp>
        <p:nvSpPr>
          <p:cNvPr id="32772" name="Rectangle 24579"/>
          <p:cNvSpPr>
            <a:spLocks noGrp="1" noChangeArrowheads="1"/>
          </p:cNvSpPr>
          <p:nvPr>
            <p:ph type="ftr" sz="quarter" idx="2"/>
          </p:nvPr>
        </p:nvSpPr>
        <p:spPr bwMode="auto">
          <a:xfrm>
            <a:off x="0" y="8829967"/>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l" eaLnBrk="1" hangingPunct="1">
              <a:defRPr sz="1200">
                <a:effectLst/>
                <a:latin typeface="Times New Roman" pitchFamily="18" charset="0"/>
              </a:defRPr>
            </a:lvl1pPr>
          </a:lstStyle>
          <a:p>
            <a:endParaRPr lang="en-US"/>
          </a:p>
        </p:txBody>
      </p:sp>
      <p:sp>
        <p:nvSpPr>
          <p:cNvPr id="156677" name="Slide Number Placeholder 156676"/>
          <p:cNvSpPr>
            <a:spLocks noGrp="1" noChangeArrowheads="1"/>
          </p:cNvSpPr>
          <p:nvPr>
            <p:ph type="sldNum" sz="quarter" idx="3"/>
          </p:nvPr>
        </p:nvSpPr>
        <p:spPr bwMode="auto">
          <a:xfrm>
            <a:off x="3970938" y="8829967"/>
            <a:ext cx="3037840" cy="464820"/>
          </a:xfrm>
          <a:prstGeom prst="rect">
            <a:avLst/>
          </a:prstGeom>
          <a:noFill/>
          <a:ln w="9525" cap="flat" cmpd="sng" algn="ctr">
            <a:noFill/>
            <a:prstDash val="solid"/>
            <a:miter lim="800000"/>
            <a:headEnd type="none" w="med" len="med"/>
            <a:tailEnd type="none" w="med" len="med"/>
          </a:ln>
          <a:effectLst/>
        </p:spPr>
        <p:txBody>
          <a:bodyPr vert="horz" wrap="square" lIns="93177" tIns="46589" rIns="93177" bIns="46589" numCol="1" anchor="b" anchorCtr="0" compatLnSpc="1">
            <a:prstTxWarp prst="textNoShape">
              <a:avLst/>
            </a:prstTxWarp>
          </a:bodyPr>
          <a:lstStyle>
            <a:lvl1pPr algn="r" eaLnBrk="1" hangingPunct="1">
              <a:defRPr sz="1200">
                <a:effectLst/>
                <a:latin typeface="Times New Roman" pitchFamily="18" charset="0"/>
              </a:defRPr>
            </a:lvl1pPr>
          </a:lstStyle>
          <a:p>
            <a:fld id="{EF329225-4D8A-4C73-8479-65ABA9D286C8}" type="slidenum">
              <a:rPr lang="en-US"/>
              <a:pPr/>
              <a:t>‹#›</a:t>
            </a:fld>
            <a:endParaRPr lang="en-US"/>
          </a:p>
        </p:txBody>
      </p:sp>
    </p:spTree>
    <p:extLst>
      <p:ext uri="{BB962C8B-B14F-4D97-AF65-F5344CB8AC3E}">
        <p14:creationId xmlns:p14="http://schemas.microsoft.com/office/powerpoint/2010/main" val="5253526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1505"/>
          <p:cNvSpPr>
            <a:spLocks noGrp="1" noChangeArrowheads="1"/>
          </p:cNvSpPr>
          <p:nvPr>
            <p:ph type="hdr" sz="quarter"/>
          </p:nvPr>
        </p:nvSpPr>
        <p:spPr bwMode="auto">
          <a:xfrm>
            <a:off x="0"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l" eaLnBrk="1" hangingPunct="1">
              <a:defRPr sz="1200">
                <a:effectLst/>
                <a:latin typeface="Times New Roman" pitchFamily="18" charset="0"/>
              </a:defRPr>
            </a:lvl1pPr>
          </a:lstStyle>
          <a:p>
            <a:endParaRPr lang="en-US"/>
          </a:p>
        </p:txBody>
      </p:sp>
      <p:sp>
        <p:nvSpPr>
          <p:cNvPr id="22531" name="Rectangle 21506"/>
          <p:cNvSpPr>
            <a:spLocks noGrp="1" noChangeArrowheads="1"/>
          </p:cNvSpPr>
          <p:nvPr>
            <p:ph type="dt" idx="1"/>
          </p:nvPr>
        </p:nvSpPr>
        <p:spPr bwMode="auto">
          <a:xfrm>
            <a:off x="3970938" y="0"/>
            <a:ext cx="3037840" cy="464820"/>
          </a:xfrm>
          <a:prstGeom prst="rect">
            <a:avLst/>
          </a:prstGeom>
          <a:noFill/>
          <a:ln w="9525">
            <a:noFill/>
            <a:miter lim="800000"/>
            <a:headEnd/>
            <a:tailEnd/>
          </a:ln>
        </p:spPr>
        <p:txBody>
          <a:bodyPr vert="horz" wrap="square" lIns="93177" tIns="46589" rIns="93177" bIns="46589" numCol="1" anchor="t" anchorCtr="0" compatLnSpc="1">
            <a:prstTxWarp prst="textNoShape">
              <a:avLst/>
            </a:prstTxWarp>
          </a:bodyPr>
          <a:lstStyle>
            <a:lvl1pPr algn="r" eaLnBrk="1" hangingPunct="1">
              <a:defRPr sz="1200">
                <a:effectLst/>
                <a:latin typeface="Times New Roman" pitchFamily="18" charset="0"/>
              </a:defRPr>
            </a:lvl1pPr>
          </a:lstStyle>
          <a:p>
            <a:endParaRPr lang="en-US"/>
          </a:p>
        </p:txBody>
      </p:sp>
      <p:sp>
        <p:nvSpPr>
          <p:cNvPr id="22532" name="Rectangle 21507"/>
          <p:cNvSpPr>
            <a:spLocks noGrp="1" noRot="1" noChangeAspect="1" noChangeArrowheads="1" noTextEdit="1"/>
          </p:cNvSpPr>
          <p:nvPr>
            <p:ph type="sldImg" idx="2"/>
          </p:nvPr>
        </p:nvSpPr>
        <p:spPr bwMode="auto">
          <a:xfrm>
            <a:off x="1181100" y="696913"/>
            <a:ext cx="4648200" cy="3486150"/>
          </a:xfrm>
          <a:prstGeom prst="rect">
            <a:avLst/>
          </a:prstGeom>
          <a:noFill/>
          <a:ln w="9525" algn="ctr">
            <a:solidFill>
              <a:srgbClr val="000000"/>
            </a:solidFill>
            <a:miter lim="800000"/>
            <a:headEnd/>
            <a:tailEnd/>
          </a:ln>
        </p:spPr>
      </p:sp>
      <p:sp>
        <p:nvSpPr>
          <p:cNvPr id="87045" name="Notes Placeholder 87044"/>
          <p:cNvSpPr>
            <a:spLocks noGrp="1" noChangeArrowheads="1"/>
          </p:cNvSpPr>
          <p:nvPr>
            <p:ph type="body" sz="quarter" idx="3"/>
          </p:nvPr>
        </p:nvSpPr>
        <p:spPr bwMode="auto">
          <a:xfrm>
            <a:off x="701040" y="4415790"/>
            <a:ext cx="5608320" cy="4183380"/>
          </a:xfrm>
          <a:prstGeom prst="rect">
            <a:avLst/>
          </a:prstGeom>
          <a:noFill/>
          <a:ln w="9525" cap="flat" cmpd="sng" algn="ctr">
            <a:noFill/>
            <a:prstDash val="solid"/>
            <a:miter lim="800000"/>
            <a:headEnd type="none" w="med" len="med"/>
            <a:tailEnd type="none" w="med" len="med"/>
          </a:ln>
          <a:effectLst/>
        </p:spPr>
        <p:txBody>
          <a:bodyPr vert="horz" wrap="square" lIns="93177" tIns="46589" rIns="93177" bIns="46589"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534" name="Rectangle 21509"/>
          <p:cNvSpPr>
            <a:spLocks noGrp="1" noChangeArrowheads="1"/>
          </p:cNvSpPr>
          <p:nvPr>
            <p:ph type="ftr" sz="quarter" idx="4"/>
          </p:nvPr>
        </p:nvSpPr>
        <p:spPr bwMode="auto">
          <a:xfrm>
            <a:off x="0" y="8829967"/>
            <a:ext cx="3037840" cy="464820"/>
          </a:xfrm>
          <a:prstGeom prst="rect">
            <a:avLst/>
          </a:prstGeom>
          <a:noFill/>
          <a:ln w="9525">
            <a:noFill/>
            <a:miter lim="800000"/>
            <a:headEnd/>
            <a:tailEnd/>
          </a:ln>
        </p:spPr>
        <p:txBody>
          <a:bodyPr vert="horz" wrap="square" lIns="93177" tIns="46589" rIns="93177" bIns="46589" numCol="1" anchor="b" anchorCtr="0" compatLnSpc="1">
            <a:prstTxWarp prst="textNoShape">
              <a:avLst/>
            </a:prstTxWarp>
          </a:bodyPr>
          <a:lstStyle>
            <a:lvl1pPr algn="l" eaLnBrk="1" hangingPunct="1">
              <a:defRPr sz="1200">
                <a:effectLst/>
                <a:latin typeface="Times New Roman" pitchFamily="18" charset="0"/>
              </a:defRPr>
            </a:lvl1pPr>
          </a:lstStyle>
          <a:p>
            <a:endParaRPr lang="en-US"/>
          </a:p>
        </p:txBody>
      </p:sp>
      <p:sp>
        <p:nvSpPr>
          <p:cNvPr id="87047" name="Slide Number Placeholder 87046"/>
          <p:cNvSpPr>
            <a:spLocks noGrp="1" noChangeArrowheads="1"/>
          </p:cNvSpPr>
          <p:nvPr>
            <p:ph type="sldNum" sz="quarter" idx="5"/>
          </p:nvPr>
        </p:nvSpPr>
        <p:spPr bwMode="auto">
          <a:xfrm>
            <a:off x="3970938" y="8829967"/>
            <a:ext cx="3037840" cy="464820"/>
          </a:xfrm>
          <a:prstGeom prst="rect">
            <a:avLst/>
          </a:prstGeom>
          <a:noFill/>
          <a:ln w="9525" cap="flat" cmpd="sng" algn="ctr">
            <a:noFill/>
            <a:prstDash val="solid"/>
            <a:miter lim="800000"/>
            <a:headEnd type="none" w="med" len="med"/>
            <a:tailEnd type="none" w="med" len="med"/>
          </a:ln>
          <a:effectLst/>
        </p:spPr>
        <p:txBody>
          <a:bodyPr vert="horz" wrap="square" lIns="93177" tIns="46589" rIns="93177" bIns="46589" numCol="1" anchor="b" anchorCtr="0" compatLnSpc="1">
            <a:prstTxWarp prst="textNoShape">
              <a:avLst/>
            </a:prstTxWarp>
          </a:bodyPr>
          <a:lstStyle>
            <a:lvl1pPr algn="r" eaLnBrk="1" hangingPunct="1">
              <a:defRPr sz="1200">
                <a:effectLst/>
                <a:latin typeface="Times New Roman" pitchFamily="18" charset="0"/>
              </a:defRPr>
            </a:lvl1pPr>
          </a:lstStyle>
          <a:p>
            <a:fld id="{C2D54BBB-F48D-40EE-BF48-3BC7AC84FE16}" type="slidenum">
              <a:rPr lang="en-US"/>
              <a:pPr/>
              <a:t>‹#›</a:t>
            </a:fld>
            <a:endParaRPr lang="en-US"/>
          </a:p>
        </p:txBody>
      </p:sp>
    </p:spTree>
    <p:extLst>
      <p:ext uri="{BB962C8B-B14F-4D97-AF65-F5344CB8AC3E}">
        <p14:creationId xmlns:p14="http://schemas.microsoft.com/office/powerpoint/2010/main" val="2425594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Book Antiqua"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Book Antiqua"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Book Antiqua"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Book Antiqua"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Book Antiqua"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slideshare.net/wah17/beyond-branding-digital-brand-engagement"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3" Type="http://schemas.openxmlformats.org/officeDocument/2006/relationships/hyperlink" Target="https://coschedule.com/blog/best-time-to-send-email/" TargetMode="External"/><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noChangeArrowheads="1"/>
          </p:cNvSpPr>
          <p:nvPr>
            <p:ph type="sldNum" sz="quarter" idx="5"/>
          </p:nvPr>
        </p:nvSpPr>
        <p:spPr/>
        <p:txBody>
          <a:bodyPr/>
          <a:lstStyle/>
          <a:p>
            <a:fld id="{876E8FFE-2A39-4452-8E69-829967AE488A}" type="slidenum">
              <a:rPr lang="en-US"/>
              <a:pPr/>
              <a:t>1</a:t>
            </a:fld>
            <a:endParaRPr lang="en-US"/>
          </a:p>
        </p:txBody>
      </p:sp>
      <p:sp>
        <p:nvSpPr>
          <p:cNvPr id="23554" name="Rectangle 22529"/>
          <p:cNvSpPr>
            <a:spLocks noGrp="1" noRot="1" noChangeAspect="1" noChangeArrowheads="1" noTextEdit="1"/>
          </p:cNvSpPr>
          <p:nvPr>
            <p:ph type="sldImg"/>
          </p:nvPr>
        </p:nvSpPr>
        <p:spPr>
          <a:noFill/>
          <a:ln cap="flat">
            <a:headEnd type="none" w="med" len="med"/>
            <a:tailEnd type="none" w="med" len="med"/>
          </a:ln>
        </p:spPr>
      </p:sp>
      <p:sp>
        <p:nvSpPr>
          <p:cNvPr id="23555" name="Rectangle 22530"/>
          <p:cNvSpPr>
            <a:spLocks noGrp="1" noChangeArrowheads="1"/>
          </p:cNvSpPr>
          <p:nvPr>
            <p:ph type="body" idx="1"/>
          </p:nvPr>
        </p:nvSpPr>
        <p:spPr>
          <a:noFill/>
          <a:ln/>
        </p:spPr>
        <p:txBody>
          <a:bodyPr/>
          <a:lstStyle/>
          <a:p>
            <a:pPr eaLnBrk="1" hangingPunct="1"/>
            <a:endParaRPr lang="en-US" dirty="0">
              <a:latin typeface="Times New Roman" pitchFamily="18" charset="0"/>
              <a:cs typeface="Arial" charset="0"/>
            </a:endParaRPr>
          </a:p>
        </p:txBody>
      </p:sp>
    </p:spTree>
    <p:extLst>
      <p:ext uri="{BB962C8B-B14F-4D97-AF65-F5344CB8AC3E}">
        <p14:creationId xmlns:p14="http://schemas.microsoft.com/office/powerpoint/2010/main" val="4177388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1939875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50177"/>
          <p:cNvSpPr>
            <a:spLocks noGrp="1" noRot="1" noChangeAspect="1" noChangeArrowheads="1" noTextEdit="1"/>
          </p:cNvSpPr>
          <p:nvPr>
            <p:ph type="sldImg"/>
          </p:nvPr>
        </p:nvSpPr>
        <p:spPr>
          <a:noFill/>
          <a:ln cap="flat">
            <a:headEnd type="none" w="med" len="med"/>
            <a:tailEnd type="none" w="med" len="med"/>
          </a:ln>
        </p:spPr>
      </p:sp>
      <p:sp>
        <p:nvSpPr>
          <p:cNvPr id="50179" name="Rectangle 50178"/>
          <p:cNvSpPr>
            <a:spLocks noGrp="1" noChangeArrowheads="1"/>
          </p:cNvSpPr>
          <p:nvPr>
            <p:ph type="body" idx="1"/>
          </p:nvPr>
        </p:nvSpPr>
        <p:spPr/>
        <p:txBody>
          <a:bodyPr/>
          <a:lstStyle/>
          <a:p>
            <a:r>
              <a:rPr lang="en-US" dirty="0"/>
              <a:t>Does a little coffee shop in _____ really need a website?? Or even an online presence? (Yes!)</a:t>
            </a:r>
          </a:p>
          <a:p>
            <a:endParaRPr lang="en-US" dirty="0"/>
          </a:p>
          <a:p>
            <a:r>
              <a:rPr lang="en-US" b="1" dirty="0"/>
              <a:t>According to a recent RBC small business survey, only 46 per cent of Canadian small businesses have a dedicated website, and less than half (48 per cent) of those businesses say they sell their products and services through their websites. </a:t>
            </a:r>
          </a:p>
        </p:txBody>
      </p:sp>
    </p:spTree>
    <p:extLst>
      <p:ext uri="{BB962C8B-B14F-4D97-AF65-F5344CB8AC3E}">
        <p14:creationId xmlns:p14="http://schemas.microsoft.com/office/powerpoint/2010/main" val="12090675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183D141D-62F6-47B7-B61D-B258C89DDD34}" type="slidenum">
              <a:rPr lang="en-US"/>
              <a:pPr/>
              <a:t>4</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r>
              <a:rPr lang="en-US" dirty="0"/>
              <a:t>Think</a:t>
            </a:r>
            <a:r>
              <a:rPr lang="en-US" baseline="0" dirty="0"/>
              <a:t> getting found is easy?</a:t>
            </a:r>
          </a:p>
          <a:p>
            <a:pPr eaLnBrk="1" hangingPunct="1"/>
            <a:endParaRPr lang="en-US" baseline="0" dirty="0"/>
          </a:p>
          <a:p>
            <a:pPr eaLnBrk="1" hangingPunct="1"/>
            <a:r>
              <a:rPr lang="en-US" dirty="0"/>
              <a:t>Source: </a:t>
            </a:r>
            <a:r>
              <a:rPr lang="en-US" dirty="0" err="1"/>
              <a:t>Netcraft</a:t>
            </a:r>
            <a:r>
              <a:rPr lang="en-US" dirty="0"/>
              <a:t>, August 2019.</a:t>
            </a:r>
          </a:p>
          <a:p>
            <a:pPr eaLnBrk="1" hangingPunct="1"/>
            <a:endParaRPr lang="en-CA" dirty="0"/>
          </a:p>
          <a:p>
            <a:pPr eaLnBrk="1" hangingPunct="1"/>
            <a:r>
              <a:rPr lang="en-CA" dirty="0"/>
              <a:t>You see the answer</a:t>
            </a:r>
            <a:r>
              <a:rPr lang="en-CA" baseline="0" dirty="0"/>
              <a:t> – what’s the question? </a:t>
            </a:r>
            <a:r>
              <a:rPr lang="en-CA" dirty="0"/>
              <a:t>Be sure to review file as a slide show</a:t>
            </a:r>
            <a:r>
              <a:rPr lang="en-CA" baseline="0" dirty="0"/>
              <a:t> to reveal content behind the screen images (this applies to all slide sets).</a:t>
            </a:r>
            <a:endParaRPr lang="en-US" dirty="0"/>
          </a:p>
        </p:txBody>
      </p:sp>
    </p:spTree>
    <p:extLst>
      <p:ext uri="{BB962C8B-B14F-4D97-AF65-F5344CB8AC3E}">
        <p14:creationId xmlns:p14="http://schemas.microsoft.com/office/powerpoint/2010/main" val="18520355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defTabSz="931774">
              <a:defRPr/>
            </a:pPr>
            <a:r>
              <a:rPr lang="en-US" dirty="0">
                <a:solidFill>
                  <a:srgbClr val="FFFF00"/>
                </a:solidFill>
              </a:rPr>
              <a:t>Market &amp; Media fragmentation =&gt; </a:t>
            </a:r>
            <a:r>
              <a:rPr lang="en-US" dirty="0"/>
              <a:t>market to one customer</a:t>
            </a:r>
          </a:p>
          <a:p>
            <a:pPr defTabSz="931774">
              <a:defRPr/>
            </a:pPr>
            <a:endParaRPr lang="en-US" dirty="0"/>
          </a:p>
          <a:p>
            <a:pPr marL="0" marR="0" indent="0" algn="l" defTabSz="931774" rtl="0" eaLnBrk="0" fontAlgn="base" latinLnBrk="0" hangingPunct="0">
              <a:lnSpc>
                <a:spcPct val="100000"/>
              </a:lnSpc>
              <a:spcBef>
                <a:spcPct val="30000"/>
              </a:spcBef>
              <a:spcAft>
                <a:spcPct val="0"/>
              </a:spcAft>
              <a:buClrTx/>
              <a:buSzTx/>
              <a:buFontTx/>
              <a:buNone/>
              <a:tabLst/>
              <a:defRPr/>
            </a:pPr>
            <a:r>
              <a:rPr lang="en-US" b="1" dirty="0"/>
              <a:t>Inbound marketing </a:t>
            </a:r>
            <a:r>
              <a:rPr lang="en-US" dirty="0"/>
              <a:t>refers to getting found online (e.g. through social media), as opposed to interrupting customers with outbound marketing that attempts to get them to pay attention to ads.</a:t>
            </a:r>
          </a:p>
          <a:p>
            <a:endParaRPr lang="en-US" dirty="0"/>
          </a:p>
        </p:txBody>
      </p:sp>
    </p:spTree>
    <p:extLst>
      <p:ext uri="{BB962C8B-B14F-4D97-AF65-F5344CB8AC3E}">
        <p14:creationId xmlns:p14="http://schemas.microsoft.com/office/powerpoint/2010/main" val="742702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solidFill>
                  <a:srgbClr val="FFFF00"/>
                </a:solidFill>
              </a:rPr>
              <a:t>POEM = Paid, Owned &amp; Earned Media</a:t>
            </a:r>
          </a:p>
          <a:p>
            <a:endParaRPr lang="en-US" b="1" dirty="0">
              <a:solidFill>
                <a:srgbClr val="FFFF00"/>
              </a:solidFill>
            </a:endParaRPr>
          </a:p>
          <a:p>
            <a:r>
              <a:rPr lang="en-US" b="1" dirty="0">
                <a:solidFill>
                  <a:srgbClr val="FFFF00"/>
                </a:solidFill>
              </a:rPr>
              <a:t>In this class, we focus</a:t>
            </a:r>
            <a:r>
              <a:rPr lang="en-US" b="1" baseline="0" dirty="0">
                <a:solidFill>
                  <a:srgbClr val="FFFF00"/>
                </a:solidFill>
              </a:rPr>
              <a:t> on those aspects of POEM related to search, including lead generation and content development (landing pages). We also touch on email campaigns briefly.</a:t>
            </a:r>
            <a:endParaRPr lang="en-US" b="1" dirty="0">
              <a:solidFill>
                <a:srgbClr val="FFFF00"/>
              </a:solidFill>
            </a:endParaRPr>
          </a:p>
          <a:p>
            <a:endParaRPr lang="en-US" b="1" dirty="0">
              <a:solidFill>
                <a:srgbClr val="FFFF00"/>
              </a:solidFill>
            </a:endParaRPr>
          </a:p>
          <a:p>
            <a:r>
              <a:rPr lang="en-US" b="1" dirty="0"/>
              <a:t>Paid media </a:t>
            </a:r>
            <a:r>
              <a:rPr lang="en-US" dirty="0"/>
              <a:t>are properties owned by others who are paid to carry promotional messages.</a:t>
            </a:r>
          </a:p>
          <a:p>
            <a:r>
              <a:rPr lang="en-CA" dirty="0"/>
              <a:t>Examples:</a:t>
            </a:r>
          </a:p>
          <a:p>
            <a:r>
              <a:rPr lang="en-US" dirty="0"/>
              <a:t>Display ads</a:t>
            </a:r>
          </a:p>
          <a:p>
            <a:r>
              <a:rPr lang="en-US" dirty="0"/>
              <a:t>Sponsorships</a:t>
            </a:r>
          </a:p>
          <a:p>
            <a:r>
              <a:rPr lang="en-US" dirty="0"/>
              <a:t>Classified ads</a:t>
            </a:r>
          </a:p>
          <a:p>
            <a:r>
              <a:rPr lang="en-US" dirty="0"/>
              <a:t>Product placement</a:t>
            </a:r>
          </a:p>
          <a:p>
            <a:r>
              <a:rPr lang="en-US" dirty="0"/>
              <a:t>Social media ads</a:t>
            </a:r>
          </a:p>
          <a:p>
            <a:r>
              <a:rPr lang="en-US" dirty="0"/>
              <a:t>Mobile ads</a:t>
            </a:r>
          </a:p>
          <a:p>
            <a:r>
              <a:rPr lang="en-US" dirty="0"/>
              <a:t>Search</a:t>
            </a:r>
            <a:r>
              <a:rPr lang="en-US" baseline="0" dirty="0"/>
              <a:t> Marketing (</a:t>
            </a:r>
            <a:r>
              <a:rPr lang="en-US" dirty="0"/>
              <a:t>SEM): Paid search</a:t>
            </a:r>
          </a:p>
          <a:p>
            <a:endParaRPr lang="en-US" dirty="0"/>
          </a:p>
          <a:p>
            <a:r>
              <a:rPr lang="en-US" b="1" dirty="0"/>
              <a:t>Owned media </a:t>
            </a:r>
            <a:r>
              <a:rPr lang="en-US" dirty="0"/>
              <a:t>carry communication messages from the organization to internet users on owned channels. Examples:</a:t>
            </a:r>
          </a:p>
          <a:p>
            <a:r>
              <a:rPr lang="en-US" dirty="0"/>
              <a:t>Company Web site </a:t>
            </a:r>
          </a:p>
          <a:p>
            <a:r>
              <a:rPr lang="en-US" dirty="0"/>
              <a:t>Blog</a:t>
            </a:r>
          </a:p>
          <a:p>
            <a:r>
              <a:rPr lang="en-US" dirty="0"/>
              <a:t>Support forum/community</a:t>
            </a:r>
          </a:p>
          <a:p>
            <a:r>
              <a:rPr lang="en-US" dirty="0"/>
              <a:t>Podcast</a:t>
            </a:r>
          </a:p>
          <a:p>
            <a:r>
              <a:rPr lang="en-US" dirty="0"/>
              <a:t>E-mail, text messaging</a:t>
            </a:r>
          </a:p>
          <a:p>
            <a:r>
              <a:rPr lang="en-US" dirty="0"/>
              <a:t>Online event</a:t>
            </a:r>
          </a:p>
          <a:p>
            <a:r>
              <a:rPr lang="en-US" dirty="0"/>
              <a:t>Sales promotion offers</a:t>
            </a:r>
          </a:p>
          <a:p>
            <a:r>
              <a:rPr lang="en-US" dirty="0"/>
              <a:t>Virtual world</a:t>
            </a:r>
          </a:p>
          <a:p>
            <a:r>
              <a:rPr lang="en-US" dirty="0"/>
              <a:t>Online games</a:t>
            </a:r>
          </a:p>
          <a:p>
            <a:r>
              <a:rPr lang="en-US" dirty="0"/>
              <a:t>Gifting</a:t>
            </a:r>
          </a:p>
          <a:p>
            <a:r>
              <a:rPr lang="en-US" dirty="0"/>
              <a:t>Branded mobile apps</a:t>
            </a:r>
          </a:p>
          <a:p>
            <a:r>
              <a:rPr lang="en-US" dirty="0"/>
              <a:t>QR codes</a:t>
            </a:r>
          </a:p>
          <a:p>
            <a:r>
              <a:rPr lang="en-US" dirty="0"/>
              <a:t>Location-based marketing</a:t>
            </a:r>
          </a:p>
          <a:p>
            <a:r>
              <a:rPr lang="en-US" dirty="0"/>
              <a:t>Social network, microblog </a:t>
            </a:r>
          </a:p>
          <a:p>
            <a:r>
              <a:rPr lang="en-US" dirty="0"/>
              <a:t>SEO – natural/organic</a:t>
            </a:r>
          </a:p>
          <a:p>
            <a:endParaRPr lang="en-US" dirty="0"/>
          </a:p>
          <a:p>
            <a:r>
              <a:rPr lang="en-US" b="1" dirty="0"/>
              <a:t>Earned media </a:t>
            </a:r>
            <a:r>
              <a:rPr lang="en-US" dirty="0"/>
              <a:t>are when individual conversations become the channel.</a:t>
            </a:r>
          </a:p>
          <a:p>
            <a:r>
              <a:rPr lang="en-CA" dirty="0"/>
              <a:t>Examples:</a:t>
            </a:r>
          </a:p>
          <a:p>
            <a:r>
              <a:rPr lang="en-US" dirty="0"/>
              <a:t>Digital coverage from   </a:t>
            </a:r>
          </a:p>
          <a:p>
            <a:r>
              <a:rPr lang="en-US" dirty="0"/>
              <a:t>    traditional media</a:t>
            </a:r>
          </a:p>
          <a:p>
            <a:r>
              <a:rPr lang="en-US" dirty="0"/>
              <a:t>Viral marketing</a:t>
            </a:r>
          </a:p>
          <a:p>
            <a:r>
              <a:rPr lang="en-US" dirty="0"/>
              <a:t>Wikis</a:t>
            </a:r>
          </a:p>
          <a:p>
            <a:r>
              <a:rPr lang="en-US" dirty="0"/>
              <a:t>Ratings and reviews</a:t>
            </a:r>
          </a:p>
          <a:p>
            <a:r>
              <a:rPr lang="en-US" dirty="0"/>
              <a:t>Social recommendations</a:t>
            </a:r>
          </a:p>
          <a:p>
            <a:r>
              <a:rPr lang="en-US" dirty="0"/>
              <a:t>E-mail</a:t>
            </a:r>
          </a:p>
          <a:p>
            <a:r>
              <a:rPr lang="en-US" dirty="0"/>
              <a:t>Social site discussion </a:t>
            </a:r>
          </a:p>
          <a:p>
            <a:r>
              <a:rPr lang="en-US" dirty="0"/>
              <a:t>Community discussion</a:t>
            </a:r>
          </a:p>
          <a:p>
            <a:r>
              <a:rPr lang="en-US" dirty="0"/>
              <a:t>Widgets &amp; social apps</a:t>
            </a:r>
          </a:p>
          <a:p>
            <a:r>
              <a:rPr lang="en-US" dirty="0"/>
              <a:t>Location-based services </a:t>
            </a:r>
          </a:p>
          <a:p>
            <a:r>
              <a:rPr lang="en-US" dirty="0"/>
              <a:t>Collaborative content</a:t>
            </a:r>
          </a:p>
          <a:p>
            <a:endParaRPr lang="en-US" dirty="0"/>
          </a:p>
          <a:p>
            <a:r>
              <a:rPr lang="en-CA" dirty="0"/>
              <a:t>In this course, we focus primarily on search engine optimization, paid search, and several areas that relate to search such</a:t>
            </a:r>
            <a:r>
              <a:rPr lang="en-CA" baseline="0" dirty="0"/>
              <a:t> as analytics, lead generation, etc.</a:t>
            </a:r>
          </a:p>
          <a:p>
            <a:endParaRPr lang="en-CA" dirty="0"/>
          </a:p>
          <a:p>
            <a:r>
              <a:rPr lang="en-CA" dirty="0"/>
              <a:t>Graphic source: Alex Wong, </a:t>
            </a:r>
            <a:r>
              <a:rPr lang="en-CA" dirty="0" err="1"/>
              <a:t>Slideshare</a:t>
            </a:r>
            <a:r>
              <a:rPr lang="en-CA" dirty="0"/>
              <a:t>: </a:t>
            </a:r>
            <a:r>
              <a:rPr lang="en-US" dirty="0">
                <a:hlinkClick r:id="rId3"/>
              </a:rPr>
              <a:t>http://www.slideshare.net/wah17/beyond-branding-digital-brand-engagement</a:t>
            </a:r>
            <a:endParaRPr lang="en-US"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6</a:t>
            </a:fld>
            <a:endParaRPr lang="en-US"/>
          </a:p>
        </p:txBody>
      </p:sp>
    </p:spTree>
    <p:extLst>
      <p:ext uri="{BB962C8B-B14F-4D97-AF65-F5344CB8AC3E}">
        <p14:creationId xmlns:p14="http://schemas.microsoft.com/office/powerpoint/2010/main" val="39762148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have created a website and/or online presence for your business/organization, it may be buried in the search listings. How do we get found?</a:t>
            </a:r>
          </a:p>
          <a:p>
            <a:endParaRPr lang="en-US" dirty="0"/>
          </a:p>
          <a:p>
            <a:r>
              <a:rPr lang="en-US" dirty="0"/>
              <a:t>Check out: https://searchenginewatch.com/sew/study/2276184/no-1-position-in-google-gets-33-of-search-traffic-study for more info. on how quickly traffic drops from page 1 to page 2 of search results:</a:t>
            </a:r>
          </a:p>
          <a:p>
            <a:endParaRPr lang="en-US" dirty="0"/>
          </a:p>
          <a:p>
            <a:r>
              <a:rPr lang="en-US" b="1" dirty="0"/>
              <a:t>*There is a 95% drop in traffic from search engine results pages (SERPs) on page 2! You want to be found on page 1. </a:t>
            </a:r>
          </a:p>
        </p:txBody>
      </p:sp>
      <p:sp>
        <p:nvSpPr>
          <p:cNvPr id="4" name="Slide Number Placeholder 3"/>
          <p:cNvSpPr>
            <a:spLocks noGrp="1"/>
          </p:cNvSpPr>
          <p:nvPr>
            <p:ph type="sldNum" sz="quarter" idx="10"/>
          </p:nvPr>
        </p:nvSpPr>
        <p:spPr/>
        <p:txBody>
          <a:bodyPr/>
          <a:lstStyle/>
          <a:p>
            <a:fld id="{C2D54BBB-F48D-40EE-BF48-3BC7AC84FE16}" type="slidenum">
              <a:rPr lang="en-US" smtClean="0"/>
              <a:pPr/>
              <a:t>7</a:t>
            </a:fld>
            <a:endParaRPr lang="en-US"/>
          </a:p>
        </p:txBody>
      </p:sp>
    </p:spTree>
    <p:extLst>
      <p:ext uri="{BB962C8B-B14F-4D97-AF65-F5344CB8AC3E}">
        <p14:creationId xmlns:p14="http://schemas.microsoft.com/office/powerpoint/2010/main" val="24046316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Organic search (also called natural search) is unpaid. </a:t>
            </a:r>
            <a:endParaRPr lang="en-CA"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8</a:t>
            </a:fld>
            <a:endParaRPr lang="en-US"/>
          </a:p>
        </p:txBody>
      </p:sp>
    </p:spTree>
    <p:extLst>
      <p:ext uri="{BB962C8B-B14F-4D97-AF65-F5344CB8AC3E}">
        <p14:creationId xmlns:p14="http://schemas.microsoft.com/office/powerpoint/2010/main" val="21620188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From Archie in 1990, and Yahoo! In 1994, search has come a long way. Archie didn’t index the content of files, just </a:t>
            </a:r>
            <a:r>
              <a:rPr lang="en-CA"/>
              <a:t>the names.</a:t>
            </a:r>
            <a:endParaRPr lang="en-CA" dirty="0"/>
          </a:p>
          <a:p>
            <a:endParaRPr lang="en-CA" dirty="0"/>
          </a:p>
          <a:p>
            <a:r>
              <a:rPr lang="en-CA" dirty="0"/>
              <a:t>See http://www.searchenginehistory.com/ for much more detail. </a:t>
            </a:r>
          </a:p>
          <a:p>
            <a:endParaRPr lang="en-CA" dirty="0"/>
          </a:p>
          <a:p>
            <a:r>
              <a:rPr lang="en-CA" dirty="0"/>
              <a:t>You don’t need to study this for the exam, it’s just fyi…</a:t>
            </a:r>
          </a:p>
        </p:txBody>
      </p:sp>
      <p:sp>
        <p:nvSpPr>
          <p:cNvPr id="4" name="Slide Number Placeholder 3"/>
          <p:cNvSpPr>
            <a:spLocks noGrp="1"/>
          </p:cNvSpPr>
          <p:nvPr>
            <p:ph type="sldNum" sz="quarter" idx="10"/>
          </p:nvPr>
        </p:nvSpPr>
        <p:spPr/>
        <p:txBody>
          <a:bodyPr/>
          <a:lstStyle/>
          <a:p>
            <a:fld id="{C2D54BBB-F48D-40EE-BF48-3BC7AC84FE16}" type="slidenum">
              <a:rPr lang="en-US" smtClean="0"/>
              <a:pPr/>
              <a:t>9</a:t>
            </a:fld>
            <a:endParaRPr lang="en-US"/>
          </a:p>
        </p:txBody>
      </p:sp>
    </p:spTree>
    <p:extLst>
      <p:ext uri="{BB962C8B-B14F-4D97-AF65-F5344CB8AC3E}">
        <p14:creationId xmlns:p14="http://schemas.microsoft.com/office/powerpoint/2010/main" val="119181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b="0" i="0" kern="1200" dirty="0">
                <a:solidFill>
                  <a:schemeClr val="tx1"/>
                </a:solidFill>
                <a:effectLst/>
                <a:latin typeface="Book Antiqua" pitchFamily="18" charset="0"/>
                <a:ea typeface="+mn-ea"/>
                <a:cs typeface="+mn-cs"/>
              </a:rPr>
              <a:t>*How much of this should we know for exams? Just that </a:t>
            </a:r>
            <a:r>
              <a:rPr lang="en-CA" sz="1200" b="0" i="0" u="sng" kern="1200" dirty="0">
                <a:solidFill>
                  <a:schemeClr val="tx1"/>
                </a:solidFill>
                <a:effectLst/>
                <a:latin typeface="Book Antiqua" pitchFamily="18" charset="0"/>
                <a:ea typeface="+mn-ea"/>
                <a:cs typeface="+mn-cs"/>
              </a:rPr>
              <a:t>when you conduct a search, the search engine </a:t>
            </a:r>
            <a:r>
              <a:rPr lang="en-CA" sz="1200" b="1" i="0" u="sng" kern="1200" dirty="0">
                <a:solidFill>
                  <a:srgbClr val="FF0000"/>
                </a:solidFill>
                <a:effectLst/>
                <a:latin typeface="Book Antiqua" pitchFamily="18" charset="0"/>
                <a:ea typeface="+mn-ea"/>
                <a:cs typeface="+mn-cs"/>
              </a:rPr>
              <a:t>isn’t doing a real-time search of the entire web</a:t>
            </a:r>
            <a:r>
              <a:rPr lang="en-CA" sz="1200" b="0" i="0" kern="1200" dirty="0">
                <a:solidFill>
                  <a:schemeClr val="tx1"/>
                </a:solidFill>
                <a:effectLst/>
                <a:latin typeface="Book Antiqua" pitchFamily="18" charset="0"/>
                <a:ea typeface="+mn-ea"/>
                <a:cs typeface="+mn-cs"/>
              </a:rPr>
              <a:t>, </a:t>
            </a:r>
            <a:r>
              <a:rPr lang="en-CA" sz="1200" b="1" i="0" u="sng" kern="1200" dirty="0">
                <a:solidFill>
                  <a:schemeClr val="tx1"/>
                </a:solidFill>
                <a:effectLst/>
                <a:latin typeface="Book Antiqua" pitchFamily="18" charset="0"/>
                <a:ea typeface="+mn-ea"/>
                <a:cs typeface="+mn-cs"/>
              </a:rPr>
              <a:t>it’s actually performing a database lookup of previously ranked crawl results</a:t>
            </a:r>
            <a:r>
              <a:rPr lang="en-CA" sz="1200" b="0" i="0" kern="1200" dirty="0">
                <a:solidFill>
                  <a:schemeClr val="tx1"/>
                </a:solidFill>
                <a:effectLst/>
                <a:latin typeface="Book Antiqua" pitchFamily="18" charset="0"/>
                <a:ea typeface="+mn-ea"/>
                <a:cs typeface="+mn-cs"/>
              </a:rPr>
              <a:t>. In addition, you should understand that </a:t>
            </a:r>
            <a:r>
              <a:rPr lang="en-CA" sz="1200" b="1" i="0" u="sng" kern="1200" dirty="0">
                <a:solidFill>
                  <a:schemeClr val="tx1"/>
                </a:solidFill>
                <a:effectLst/>
                <a:latin typeface="Book Antiqua" pitchFamily="18" charset="0"/>
                <a:ea typeface="+mn-ea"/>
                <a:cs typeface="+mn-cs"/>
              </a:rPr>
              <a:t>links to web pages are important to the search engines</a:t>
            </a:r>
            <a:r>
              <a:rPr lang="en-CA" sz="1200" b="0" i="0" kern="1200" dirty="0">
                <a:solidFill>
                  <a:schemeClr val="tx1"/>
                </a:solidFill>
                <a:effectLst/>
                <a:latin typeface="Book Antiqua" pitchFamily="18" charset="0"/>
                <a:ea typeface="+mn-ea"/>
                <a:cs typeface="+mn-cs"/>
              </a:rPr>
              <a:t>. So </a:t>
            </a:r>
            <a:r>
              <a:rPr lang="en-CA" sz="1200" b="1" i="0" u="sng" kern="1200" dirty="0">
                <a:solidFill>
                  <a:schemeClr val="tx1"/>
                </a:solidFill>
                <a:effectLst/>
                <a:latin typeface="Book Antiqua" pitchFamily="18" charset="0"/>
                <a:ea typeface="+mn-ea"/>
                <a:cs typeface="+mn-cs"/>
              </a:rPr>
              <a:t>not all pages on the Internet are searched, just the ones in Google’s database</a:t>
            </a:r>
            <a:r>
              <a:rPr lang="en-CA" sz="1200" b="0" i="0" kern="1200" dirty="0">
                <a:solidFill>
                  <a:schemeClr val="tx1"/>
                </a:solidFill>
                <a:effectLst/>
                <a:latin typeface="Book Antiqua" pitchFamily="18" charset="0"/>
                <a:ea typeface="+mn-ea"/>
                <a:cs typeface="+mn-cs"/>
              </a:rPr>
              <a:t>.</a:t>
            </a:r>
          </a:p>
          <a:p>
            <a:endParaRPr lang="en-CA" sz="1200" b="0" i="0" kern="1200" dirty="0">
              <a:solidFill>
                <a:schemeClr val="tx1"/>
              </a:solidFill>
              <a:effectLst/>
              <a:latin typeface="Book Antiqua" pitchFamily="18" charset="0"/>
              <a:ea typeface="+mn-ea"/>
              <a:cs typeface="+mn-cs"/>
            </a:endParaRPr>
          </a:p>
          <a:p>
            <a:r>
              <a:rPr lang="en-CA" sz="1200" b="0" i="0" kern="1200" dirty="0">
                <a:solidFill>
                  <a:schemeClr val="tx1"/>
                </a:solidFill>
                <a:effectLst/>
                <a:latin typeface="Book Antiqua" pitchFamily="18" charset="0"/>
                <a:ea typeface="+mn-ea"/>
                <a:cs typeface="+mn-cs"/>
              </a:rPr>
              <a:t>Although changes/updates and differences exist in the search engines, this early model from Google gives the user a good idea of the approach that is in use today.</a:t>
            </a:r>
          </a:p>
          <a:p>
            <a:endParaRPr lang="en-CA" sz="1200" b="0" i="0" kern="1200" dirty="0">
              <a:solidFill>
                <a:schemeClr val="tx1"/>
              </a:solidFill>
              <a:effectLst/>
              <a:latin typeface="Book Antiqua" pitchFamily="18" charset="0"/>
              <a:ea typeface="+mn-ea"/>
              <a:cs typeface="+mn-cs"/>
            </a:endParaRPr>
          </a:p>
          <a:p>
            <a:r>
              <a:rPr lang="en-CA" sz="1200" b="0" i="0" kern="1200" dirty="0">
                <a:solidFill>
                  <a:schemeClr val="tx1"/>
                </a:solidFill>
                <a:effectLst/>
                <a:latin typeface="Book Antiqua" pitchFamily="18" charset="0"/>
                <a:ea typeface="+mn-ea"/>
                <a:cs typeface="+mn-cs"/>
              </a:rPr>
              <a:t>In the field of search marketing, a search engine is a program that searches for and identifies items in a database that correspond to keywords or characters specified by the user, used especially for finding particular sites on the World Wide Web.</a:t>
            </a:r>
          </a:p>
          <a:p>
            <a:endParaRPr lang="en-CA" sz="1200" b="0" i="0" kern="1200" dirty="0">
              <a:solidFill>
                <a:schemeClr val="tx1"/>
              </a:solidFill>
              <a:effectLst/>
              <a:latin typeface="Book Antiqua" pitchFamily="18" charset="0"/>
              <a:ea typeface="+mn-ea"/>
              <a:cs typeface="+mn-cs"/>
            </a:endParaRPr>
          </a:p>
          <a:p>
            <a:r>
              <a:rPr lang="en-CA" sz="1200" b="0" i="0" kern="1200" dirty="0">
                <a:solidFill>
                  <a:schemeClr val="tx1"/>
                </a:solidFill>
                <a:effectLst/>
                <a:latin typeface="Book Antiqua" pitchFamily="18" charset="0"/>
                <a:ea typeface="+mn-ea"/>
                <a:cs typeface="+mn-cs"/>
              </a:rPr>
              <a:t>The components:</a:t>
            </a:r>
          </a:p>
          <a:p>
            <a:endParaRPr lang="en-CA" sz="1200" b="0" i="0" kern="1200" dirty="0">
              <a:solidFill>
                <a:schemeClr val="tx1"/>
              </a:solidFill>
              <a:effectLst/>
              <a:latin typeface="Book Antiqua" pitchFamily="18" charset="0"/>
              <a:ea typeface="+mn-ea"/>
              <a:cs typeface="+mn-cs"/>
            </a:endParaRPr>
          </a:p>
          <a:p>
            <a:pPr fontAlgn="ctr"/>
            <a:r>
              <a:rPr lang="en-CA" sz="1200" b="1" kern="1200" dirty="0">
                <a:solidFill>
                  <a:schemeClr val="tx1"/>
                </a:solidFill>
                <a:effectLst/>
                <a:latin typeface="Book Antiqua" pitchFamily="18" charset="0"/>
                <a:ea typeface="+mn-ea"/>
                <a:cs typeface="+mn-cs"/>
              </a:rPr>
              <a:t>Crawlers (also called bots or spiders): </a:t>
            </a:r>
            <a:r>
              <a:rPr lang="en-CA" dirty="0">
                <a:effectLst/>
              </a:rPr>
              <a:t>There are several distributed crawlers, they parse the pages and extract links and keywords.</a:t>
            </a:r>
          </a:p>
          <a:p>
            <a:pPr fontAlgn="ctr"/>
            <a:r>
              <a:rPr lang="en-CA" sz="1200" b="1" kern="1200" dirty="0">
                <a:solidFill>
                  <a:schemeClr val="tx1"/>
                </a:solidFill>
                <a:effectLst/>
                <a:latin typeface="Book Antiqua" pitchFamily="18" charset="0"/>
                <a:ea typeface="+mn-ea"/>
                <a:cs typeface="+mn-cs"/>
              </a:rPr>
              <a:t>URL Server: </a:t>
            </a:r>
            <a:r>
              <a:rPr lang="en-CA" dirty="0">
                <a:effectLst/>
              </a:rPr>
              <a:t>Provides the crawlers with a list of URLs to scan.</a:t>
            </a:r>
          </a:p>
          <a:p>
            <a:pPr fontAlgn="ctr"/>
            <a:r>
              <a:rPr lang="en-CA" sz="1200" b="1" kern="1200" dirty="0">
                <a:solidFill>
                  <a:schemeClr val="tx1"/>
                </a:solidFill>
                <a:effectLst/>
                <a:latin typeface="Book Antiqua" pitchFamily="18" charset="0"/>
                <a:ea typeface="+mn-ea"/>
                <a:cs typeface="+mn-cs"/>
              </a:rPr>
              <a:t>Store Server: </a:t>
            </a:r>
            <a:r>
              <a:rPr lang="en-CA" dirty="0">
                <a:effectLst/>
              </a:rPr>
              <a:t>The crawlers send collected data to a store server. It compresses the pages and places them in the repository. Each page is stored with an identifier, a </a:t>
            </a:r>
            <a:r>
              <a:rPr lang="en-CA" dirty="0" err="1">
                <a:effectLst/>
              </a:rPr>
              <a:t>docID</a:t>
            </a:r>
            <a:r>
              <a:rPr lang="en-CA" dirty="0">
                <a:effectLst/>
              </a:rPr>
              <a:t>.</a:t>
            </a:r>
          </a:p>
          <a:p>
            <a:pPr fontAlgn="ctr"/>
            <a:r>
              <a:rPr lang="en-CA" sz="1200" b="1" kern="1200" dirty="0">
                <a:solidFill>
                  <a:schemeClr val="tx1"/>
                </a:solidFill>
                <a:effectLst/>
                <a:latin typeface="Book Antiqua" pitchFamily="18" charset="0"/>
                <a:ea typeface="+mn-ea"/>
                <a:cs typeface="+mn-cs"/>
              </a:rPr>
              <a:t>Repository: </a:t>
            </a:r>
            <a:r>
              <a:rPr lang="en-CA" dirty="0">
                <a:effectLst/>
              </a:rPr>
              <a:t>Contains a copy of the pages and images, allowing comparisons and caching.</a:t>
            </a:r>
          </a:p>
          <a:p>
            <a:pPr fontAlgn="ctr"/>
            <a:r>
              <a:rPr lang="en-CA" sz="1200" b="1" kern="1200" dirty="0">
                <a:solidFill>
                  <a:schemeClr val="tx1"/>
                </a:solidFill>
                <a:effectLst/>
                <a:latin typeface="Book Antiqua" pitchFamily="18" charset="0"/>
                <a:ea typeface="+mn-ea"/>
                <a:cs typeface="+mn-cs"/>
              </a:rPr>
              <a:t>Indexer: </a:t>
            </a:r>
            <a:r>
              <a:rPr lang="en-CA" dirty="0">
                <a:effectLst/>
              </a:rPr>
              <a:t>Indexes pages for SERPs (results). It decompresses documents and converts them into sets of word occurrences called "hits“ </a:t>
            </a:r>
            <a:r>
              <a:rPr lang="en-US" dirty="0">
                <a:latin typeface="Garamond" pitchFamily="18" charset="0"/>
              </a:rPr>
              <a:t>(not to be confused with a web hit)</a:t>
            </a:r>
            <a:r>
              <a:rPr lang="en-CA" dirty="0">
                <a:effectLst/>
              </a:rPr>
              <a:t>. It distributes hits among a set of "barrels". This provides an index partially sorted. It also creates a list of URLs on each page. A hit contains the following information: the word, its position in the document, font size, capitalization.</a:t>
            </a:r>
          </a:p>
          <a:p>
            <a:pPr fontAlgn="ctr"/>
            <a:r>
              <a:rPr lang="en-CA" sz="1200" b="1" kern="1200" dirty="0">
                <a:solidFill>
                  <a:schemeClr val="tx1"/>
                </a:solidFill>
                <a:effectLst/>
                <a:latin typeface="Book Antiqua" pitchFamily="18" charset="0"/>
                <a:ea typeface="+mn-ea"/>
                <a:cs typeface="+mn-cs"/>
              </a:rPr>
              <a:t>Barrels: </a:t>
            </a:r>
            <a:r>
              <a:rPr lang="en-CA" dirty="0">
                <a:effectLst/>
              </a:rPr>
              <a:t>These "barrels" are databases that classify documents by </a:t>
            </a:r>
            <a:r>
              <a:rPr lang="en-CA" dirty="0" err="1">
                <a:effectLst/>
              </a:rPr>
              <a:t>docID</a:t>
            </a:r>
            <a:r>
              <a:rPr lang="en-CA" dirty="0">
                <a:effectLst/>
              </a:rPr>
              <a:t> (which corresponds to </a:t>
            </a:r>
            <a:r>
              <a:rPr lang="en-CA" dirty="0" err="1">
                <a:effectLst/>
              </a:rPr>
              <a:t>wordID</a:t>
            </a:r>
            <a:r>
              <a:rPr lang="en-CA" dirty="0">
                <a:effectLst/>
              </a:rPr>
              <a:t>). They are created by the indexer and used by the sorter. They effectively store the hit lists.</a:t>
            </a:r>
          </a:p>
          <a:p>
            <a:pPr fontAlgn="ctr"/>
            <a:r>
              <a:rPr lang="en-CA" sz="1200" b="1" kern="1200" dirty="0">
                <a:solidFill>
                  <a:schemeClr val="tx1"/>
                </a:solidFill>
                <a:effectLst/>
                <a:latin typeface="Book Antiqua" pitchFamily="18" charset="0"/>
                <a:ea typeface="+mn-ea"/>
                <a:cs typeface="+mn-cs"/>
              </a:rPr>
              <a:t>Anchors: </a:t>
            </a:r>
            <a:r>
              <a:rPr lang="en-CA" dirty="0">
                <a:effectLst/>
              </a:rPr>
              <a:t>The bank of anchors created by the indexer contains internal links and text associated with each link.</a:t>
            </a:r>
          </a:p>
          <a:p>
            <a:pPr fontAlgn="ctr"/>
            <a:r>
              <a:rPr lang="en-CA" sz="1200" b="1" kern="1200" dirty="0">
                <a:solidFill>
                  <a:schemeClr val="tx1"/>
                </a:solidFill>
                <a:effectLst/>
                <a:latin typeface="Book Antiqua" pitchFamily="18" charset="0"/>
                <a:ea typeface="+mn-ea"/>
                <a:cs typeface="+mn-cs"/>
              </a:rPr>
              <a:t>URL Resolver: </a:t>
            </a:r>
            <a:r>
              <a:rPr lang="en-CA" dirty="0">
                <a:effectLst/>
              </a:rPr>
              <a:t>takes the contents of anchors, converts relative URLs into absolute addresses and finds or creates a </a:t>
            </a:r>
            <a:r>
              <a:rPr lang="en-CA" dirty="0" err="1">
                <a:effectLst/>
              </a:rPr>
              <a:t>docID</a:t>
            </a:r>
            <a:r>
              <a:rPr lang="en-CA" dirty="0">
                <a:effectLst/>
              </a:rPr>
              <a:t>. </a:t>
            </a:r>
            <a:br>
              <a:rPr lang="en-CA" dirty="0">
                <a:effectLst/>
              </a:rPr>
            </a:br>
            <a:r>
              <a:rPr lang="en-CA" dirty="0">
                <a:effectLst/>
              </a:rPr>
              <a:t>It builds an index of documents and a database of links.</a:t>
            </a:r>
          </a:p>
          <a:p>
            <a:pPr fontAlgn="ctr"/>
            <a:r>
              <a:rPr lang="en-CA" sz="1200" b="1" kern="1200" dirty="0">
                <a:solidFill>
                  <a:schemeClr val="tx1"/>
                </a:solidFill>
                <a:effectLst/>
                <a:latin typeface="Book Antiqua" pitchFamily="18" charset="0"/>
                <a:ea typeface="+mn-ea"/>
                <a:cs typeface="+mn-cs"/>
              </a:rPr>
              <a:t>Doc Index: </a:t>
            </a:r>
            <a:r>
              <a:rPr lang="en-CA" dirty="0">
                <a:effectLst/>
              </a:rPr>
              <a:t>Contains the text relative to each URL.</a:t>
            </a:r>
          </a:p>
          <a:p>
            <a:pPr fontAlgn="ctr"/>
            <a:r>
              <a:rPr lang="en-CA" sz="1200" b="1" kern="1200" dirty="0">
                <a:solidFill>
                  <a:schemeClr val="tx1"/>
                </a:solidFill>
                <a:effectLst/>
                <a:latin typeface="Book Antiqua" pitchFamily="18" charset="0"/>
                <a:ea typeface="+mn-ea"/>
                <a:cs typeface="+mn-cs"/>
              </a:rPr>
              <a:t>Links: </a:t>
            </a:r>
            <a:r>
              <a:rPr lang="en-CA" dirty="0">
                <a:effectLst/>
              </a:rPr>
              <a:t>The database of links associates each one with a </a:t>
            </a:r>
            <a:r>
              <a:rPr lang="en-CA" dirty="0" err="1">
                <a:effectLst/>
              </a:rPr>
              <a:t>docID</a:t>
            </a:r>
            <a:r>
              <a:rPr lang="en-CA" dirty="0">
                <a:effectLst/>
              </a:rPr>
              <a:t> (and so to a real document on the Web).</a:t>
            </a:r>
          </a:p>
          <a:p>
            <a:pPr fontAlgn="ctr"/>
            <a:r>
              <a:rPr lang="en-CA" sz="1200" b="1" kern="1200" dirty="0">
                <a:solidFill>
                  <a:schemeClr val="tx1"/>
                </a:solidFill>
                <a:effectLst/>
                <a:latin typeface="Book Antiqua" pitchFamily="18" charset="0"/>
                <a:ea typeface="+mn-ea"/>
                <a:cs typeface="+mn-cs"/>
              </a:rPr>
              <a:t>PageRank: </a:t>
            </a:r>
            <a:r>
              <a:rPr lang="en-CA" dirty="0">
                <a:effectLst/>
              </a:rPr>
              <a:t>The software uses the database of links to define the PageRank of each page (deprecated from public view, however it still factors in to search ranking).</a:t>
            </a:r>
          </a:p>
          <a:p>
            <a:pPr fontAlgn="ctr"/>
            <a:r>
              <a:rPr lang="en-CA" sz="1200" b="1" kern="1200" dirty="0">
                <a:solidFill>
                  <a:schemeClr val="tx1"/>
                </a:solidFill>
                <a:effectLst/>
                <a:latin typeface="Book Antiqua" pitchFamily="18" charset="0"/>
                <a:ea typeface="+mn-ea"/>
                <a:cs typeface="+mn-cs"/>
              </a:rPr>
              <a:t>Sorter: </a:t>
            </a:r>
            <a:r>
              <a:rPr lang="en-CA" dirty="0">
                <a:effectLst/>
              </a:rPr>
              <a:t>It interacts with barrels. It includes documents classified by </a:t>
            </a:r>
            <a:r>
              <a:rPr lang="en-CA" dirty="0" err="1">
                <a:effectLst/>
              </a:rPr>
              <a:t>docID</a:t>
            </a:r>
            <a:r>
              <a:rPr lang="en-CA" dirty="0">
                <a:effectLst/>
              </a:rPr>
              <a:t> and creates an inverted list sorted by </a:t>
            </a:r>
            <a:r>
              <a:rPr lang="en-CA" dirty="0" err="1">
                <a:effectLst/>
              </a:rPr>
              <a:t>wordID</a:t>
            </a:r>
            <a:r>
              <a:rPr lang="en-CA" dirty="0">
                <a:effectLst/>
              </a:rPr>
              <a:t>.</a:t>
            </a:r>
          </a:p>
          <a:p>
            <a:pPr fontAlgn="ctr"/>
            <a:r>
              <a:rPr lang="en-CA" sz="1200" b="1" kern="1200" dirty="0">
                <a:solidFill>
                  <a:schemeClr val="tx1"/>
                </a:solidFill>
                <a:effectLst/>
                <a:latin typeface="Book Antiqua" pitchFamily="18" charset="0"/>
                <a:ea typeface="+mn-ea"/>
                <a:cs typeface="+mn-cs"/>
              </a:rPr>
              <a:t>Lexicon: </a:t>
            </a:r>
            <a:r>
              <a:rPr lang="en-CA" dirty="0">
                <a:effectLst/>
              </a:rPr>
              <a:t>A software called </a:t>
            </a:r>
            <a:r>
              <a:rPr lang="en-CA" dirty="0" err="1">
                <a:effectLst/>
              </a:rPr>
              <a:t>DumpLexicon</a:t>
            </a:r>
            <a:r>
              <a:rPr lang="en-CA" dirty="0">
                <a:effectLst/>
              </a:rPr>
              <a:t> takes the list provided by the sorter (classified by </a:t>
            </a:r>
            <a:r>
              <a:rPr lang="en-CA" dirty="0" err="1">
                <a:effectLst/>
              </a:rPr>
              <a:t>wordID</a:t>
            </a:r>
            <a:r>
              <a:rPr lang="en-CA" dirty="0">
                <a:effectLst/>
              </a:rPr>
              <a:t>), and also includes the lexicon created by the indexer (the sets of keywords in each page), and produces a new lexicon to the searcher.</a:t>
            </a:r>
          </a:p>
          <a:p>
            <a:pPr fontAlgn="ctr"/>
            <a:r>
              <a:rPr lang="en-CA" sz="1200" b="1" kern="1200" dirty="0">
                <a:solidFill>
                  <a:schemeClr val="tx1"/>
                </a:solidFill>
                <a:effectLst/>
                <a:latin typeface="Book Antiqua" pitchFamily="18" charset="0"/>
                <a:ea typeface="+mn-ea"/>
                <a:cs typeface="+mn-cs"/>
              </a:rPr>
              <a:t>Searcher: </a:t>
            </a:r>
            <a:r>
              <a:rPr lang="en-CA" dirty="0">
                <a:effectLst/>
              </a:rPr>
              <a:t>It runs on a web server in a datacenter, uses the lexicon in combination with the index classified by </a:t>
            </a:r>
            <a:r>
              <a:rPr lang="en-CA" dirty="0" err="1">
                <a:effectLst/>
              </a:rPr>
              <a:t>wordID</a:t>
            </a:r>
            <a:r>
              <a:rPr lang="en-CA" dirty="0">
                <a:effectLst/>
              </a:rPr>
              <a:t>, taking into account the PageRank and relevance, and produces a results page.</a:t>
            </a:r>
          </a:p>
          <a:p>
            <a:pPr fontAlgn="ctr"/>
            <a:endParaRPr lang="en-CA" dirty="0">
              <a:effectLst/>
            </a:endParaRPr>
          </a:p>
          <a:p>
            <a:r>
              <a:rPr lang="en-CA" sz="1200" b="0" i="0" kern="1200" dirty="0">
                <a:solidFill>
                  <a:schemeClr val="tx1"/>
                </a:solidFill>
                <a:effectLst/>
                <a:latin typeface="Book Antiqua" pitchFamily="18" charset="0"/>
                <a:ea typeface="+mn-ea"/>
                <a:cs typeface="+mn-cs"/>
              </a:rPr>
              <a:t>It goes without saying that this scheme is simplified. The system has become increasingly complex over time and added features. Want more info? Go to: http://infolab.stanford.edu/~backrub/google.html.</a:t>
            </a:r>
          </a:p>
          <a:p>
            <a:endParaRPr lang="en-CA" sz="1200" b="0" i="0" kern="1200" dirty="0">
              <a:solidFill>
                <a:schemeClr val="tx1"/>
              </a:solidFill>
              <a:effectLst/>
              <a:latin typeface="Book Antiqua" pitchFamily="18" charset="0"/>
              <a:ea typeface="+mn-ea"/>
              <a:cs typeface="+mn-cs"/>
            </a:endParaRPr>
          </a:p>
          <a:p>
            <a:endParaRPr lang="en-CA"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10</a:t>
            </a:fld>
            <a:endParaRPr lang="en-US"/>
          </a:p>
        </p:txBody>
      </p:sp>
    </p:spTree>
    <p:extLst>
      <p:ext uri="{BB962C8B-B14F-4D97-AF65-F5344CB8AC3E}">
        <p14:creationId xmlns:p14="http://schemas.microsoft.com/office/powerpoint/2010/main" val="36746570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defTabSz="931774">
              <a:defRPr/>
            </a:pPr>
            <a:r>
              <a:rPr lang="en-US" dirty="0"/>
              <a:t>Others have a minor share and are ignored in this chart. Kind of obvious which search engine we should focus on first, right? There may be exceptions for certain regions of the world, however for this region we will focus</a:t>
            </a:r>
            <a:r>
              <a:rPr lang="en-US" baseline="0" dirty="0"/>
              <a:t> on Google</a:t>
            </a:r>
            <a:r>
              <a:rPr lang="en-US" dirty="0"/>
              <a:t>…</a:t>
            </a:r>
          </a:p>
          <a:p>
            <a:pPr defTabSz="931774">
              <a:defRPr/>
            </a:pPr>
            <a:endParaRPr lang="en-US" dirty="0"/>
          </a:p>
        </p:txBody>
      </p:sp>
      <p:sp>
        <p:nvSpPr>
          <p:cNvPr id="4" name="Slide Number Placeholder 3"/>
          <p:cNvSpPr>
            <a:spLocks noGrp="1"/>
          </p:cNvSpPr>
          <p:nvPr>
            <p:ph type="sldNum" sz="quarter" idx="10"/>
          </p:nvPr>
        </p:nvSpPr>
        <p:spPr/>
        <p:txBody>
          <a:bodyPr/>
          <a:lstStyle/>
          <a:p>
            <a:pPr>
              <a:defRPr/>
            </a:pPr>
            <a:fld id="{BDC1CBAE-DBD0-44F9-85ED-313A80C9B7E7}" type="slidenum">
              <a:rPr lang="en-US" smtClean="0"/>
              <a:pPr>
                <a:defRPr/>
              </a:pPr>
              <a:t>11</a:t>
            </a:fld>
            <a:endParaRPr lang="en-US"/>
          </a:p>
        </p:txBody>
      </p:sp>
    </p:spTree>
    <p:extLst>
      <p:ext uri="{BB962C8B-B14F-4D97-AF65-F5344CB8AC3E}">
        <p14:creationId xmlns:p14="http://schemas.microsoft.com/office/powerpoint/2010/main" val="13590466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i="0" dirty="0">
                <a:solidFill>
                  <a:srgbClr val="515355"/>
                </a:solidFill>
                <a:effectLst/>
                <a:latin typeface="Times New Roman" panose="02020603050405020304" pitchFamily="18" charset="0"/>
              </a:rPr>
              <a:t>Google (and the other search engines) are continuously updating their search algorithm in an attempt to improve results.</a:t>
            </a:r>
          </a:p>
          <a:p>
            <a:pPr algn="l"/>
            <a:endParaRPr lang="en-US" b="0" i="0" dirty="0">
              <a:solidFill>
                <a:srgbClr val="515355"/>
              </a:solidFill>
              <a:effectLst/>
              <a:latin typeface="Times New Roman" panose="02020603050405020304" pitchFamily="18" charset="0"/>
            </a:endParaRPr>
          </a:p>
          <a:p>
            <a:pPr algn="l"/>
            <a:r>
              <a:rPr lang="en-US" sz="1100" b="0" i="0" dirty="0">
                <a:solidFill>
                  <a:srgbClr val="515355"/>
                </a:solidFill>
                <a:effectLst/>
                <a:latin typeface="Times New Roman" panose="02020603050405020304" pitchFamily="18" charset="0"/>
              </a:rPr>
              <a:t>Panda Highlights:</a:t>
            </a:r>
          </a:p>
          <a:p>
            <a:pPr marL="171450" indent="-171450" algn="l">
              <a:buFontTx/>
              <a:buChar char="-"/>
            </a:pPr>
            <a:r>
              <a:rPr lang="en-US" sz="1100" b="0" i="0" dirty="0">
                <a:solidFill>
                  <a:srgbClr val="515355"/>
                </a:solidFill>
                <a:effectLst/>
                <a:latin typeface="Times New Roman" panose="02020603050405020304" pitchFamily="18" charset="0"/>
              </a:rPr>
              <a:t>Penalties for duplicate content, thin content</a:t>
            </a:r>
          </a:p>
          <a:p>
            <a:pPr marL="171450" indent="-171450" algn="l">
              <a:buFontTx/>
              <a:buChar char="-"/>
            </a:pPr>
            <a:r>
              <a:rPr lang="en-US" sz="1100" b="0" i="0" dirty="0">
                <a:solidFill>
                  <a:srgbClr val="515355"/>
                </a:solidFill>
                <a:effectLst/>
                <a:latin typeface="Times New Roman" panose="02020603050405020304" pitchFamily="18" charset="0"/>
              </a:rPr>
              <a:t>Bonus for fresh content</a:t>
            </a:r>
          </a:p>
          <a:p>
            <a:pPr marL="171450" indent="-171450" algn="l">
              <a:buFontTx/>
              <a:buChar char="-"/>
            </a:pPr>
            <a:r>
              <a:rPr lang="en-US" sz="1100" b="0" i="0" dirty="0">
                <a:solidFill>
                  <a:srgbClr val="515355"/>
                </a:solidFill>
                <a:effectLst/>
                <a:latin typeface="Times New Roman" panose="02020603050405020304" pitchFamily="18" charset="0"/>
              </a:rPr>
              <a:t>Penalty for poor grammar</a:t>
            </a:r>
          </a:p>
          <a:p>
            <a:pPr marL="171450" indent="-171450" algn="l">
              <a:buFontTx/>
              <a:buChar char="-"/>
            </a:pPr>
            <a:r>
              <a:rPr lang="en-US" sz="1100" b="0" i="0" dirty="0">
                <a:solidFill>
                  <a:srgbClr val="515355"/>
                </a:solidFill>
                <a:effectLst/>
                <a:latin typeface="Times New Roman" panose="02020603050405020304" pitchFamily="18" charset="0"/>
              </a:rPr>
              <a:t>Stronger boost from social signals, user behavior (e.g. click and bounce)</a:t>
            </a:r>
          </a:p>
          <a:p>
            <a:pPr marL="171450" indent="-171450" algn="l">
              <a:buFontTx/>
              <a:buChar char="-"/>
            </a:pPr>
            <a:r>
              <a:rPr lang="en-US" sz="1100" b="0" i="0" dirty="0">
                <a:solidFill>
                  <a:srgbClr val="515355"/>
                </a:solidFill>
                <a:effectLst/>
                <a:latin typeface="Times New Roman" panose="02020603050405020304" pitchFamily="18" charset="0"/>
              </a:rPr>
              <a:t>Consideration of outbound links</a:t>
            </a:r>
          </a:p>
          <a:p>
            <a:pPr marL="171450" indent="-171450" algn="l">
              <a:buFontTx/>
              <a:buChar char="-"/>
            </a:pPr>
            <a:endParaRPr lang="en-US" sz="1100" b="0" i="0" dirty="0">
              <a:solidFill>
                <a:srgbClr val="515355"/>
              </a:solidFill>
              <a:effectLst/>
              <a:latin typeface="Times New Roman" panose="02020603050405020304" pitchFamily="18" charset="0"/>
            </a:endParaRPr>
          </a:p>
          <a:p>
            <a:pPr algn="l"/>
            <a:r>
              <a:rPr lang="en-US" sz="1100" b="0" i="0" dirty="0">
                <a:solidFill>
                  <a:srgbClr val="515355"/>
                </a:solidFill>
                <a:effectLst/>
                <a:latin typeface="Times New Roman" panose="02020603050405020304" pitchFamily="18" charset="0"/>
              </a:rPr>
              <a:t>Penguin Highlights:</a:t>
            </a:r>
          </a:p>
          <a:p>
            <a:pPr marL="171450" indent="-171450" algn="l">
              <a:buFontTx/>
              <a:buChar char="-"/>
            </a:pPr>
            <a:r>
              <a:rPr lang="en-US" sz="1100" b="0" i="0" dirty="0">
                <a:solidFill>
                  <a:srgbClr val="515355"/>
                </a:solidFill>
                <a:effectLst/>
                <a:latin typeface="Times New Roman" panose="02020603050405020304" pitchFamily="18" charset="0"/>
              </a:rPr>
              <a:t>Penalty for over-optimized anchor text</a:t>
            </a:r>
          </a:p>
          <a:p>
            <a:pPr marL="171450" indent="-171450" algn="l">
              <a:buFontTx/>
              <a:buChar char="-"/>
            </a:pPr>
            <a:endParaRPr lang="en-US" sz="1100" b="0" i="0" dirty="0">
              <a:solidFill>
                <a:srgbClr val="515355"/>
              </a:solidFill>
              <a:effectLst/>
              <a:latin typeface="Times New Roman" panose="02020603050405020304" pitchFamily="18" charset="0"/>
            </a:endParaRPr>
          </a:p>
          <a:p>
            <a:pPr algn="l"/>
            <a:r>
              <a:rPr lang="en-US" sz="1100" b="0" i="0" dirty="0">
                <a:solidFill>
                  <a:srgbClr val="515355"/>
                </a:solidFill>
                <a:effectLst/>
                <a:latin typeface="Times New Roman" panose="02020603050405020304" pitchFamily="18" charset="0"/>
              </a:rPr>
              <a:t>Pigeon Highlight:</a:t>
            </a:r>
          </a:p>
          <a:p>
            <a:pPr marL="171450" indent="-171450" algn="l">
              <a:buFontTx/>
              <a:buChar char="-"/>
            </a:pPr>
            <a:r>
              <a:rPr lang="en-US" sz="1100" b="0" i="0" dirty="0">
                <a:solidFill>
                  <a:srgbClr val="515355"/>
                </a:solidFill>
                <a:effectLst/>
                <a:latin typeface="Times New Roman" panose="02020603050405020304" pitchFamily="18" charset="0"/>
              </a:rPr>
              <a:t>Improved local search results</a:t>
            </a:r>
          </a:p>
          <a:p>
            <a:pPr marL="171450" indent="-171450" algn="l">
              <a:buFontTx/>
              <a:buChar char="-"/>
            </a:pPr>
            <a:endParaRPr lang="en-US" sz="1100" b="0" i="0" dirty="0">
              <a:solidFill>
                <a:srgbClr val="515355"/>
              </a:solidFill>
              <a:effectLst/>
              <a:latin typeface="Times New Roman" panose="02020603050405020304" pitchFamily="18" charset="0"/>
            </a:endParaRPr>
          </a:p>
          <a:p>
            <a:pPr algn="l"/>
            <a:r>
              <a:rPr lang="en-US" sz="1100" b="0" i="0" dirty="0">
                <a:solidFill>
                  <a:srgbClr val="515355"/>
                </a:solidFill>
                <a:effectLst/>
                <a:latin typeface="Times New Roman" panose="02020603050405020304" pitchFamily="18" charset="0"/>
              </a:rPr>
              <a:t>Hummingbird Highlight:</a:t>
            </a:r>
          </a:p>
          <a:p>
            <a:pPr marL="171450" indent="-171450" algn="l">
              <a:buFontTx/>
              <a:buChar char="-"/>
            </a:pPr>
            <a:r>
              <a:rPr lang="en-US" sz="1100" b="0" i="0" dirty="0">
                <a:solidFill>
                  <a:srgbClr val="515355"/>
                </a:solidFill>
                <a:effectLst/>
                <a:latin typeface="Times New Roman" panose="02020603050405020304" pitchFamily="18" charset="0"/>
              </a:rPr>
              <a:t>Algorithm replacement (faster, more precise)</a:t>
            </a:r>
          </a:p>
          <a:p>
            <a:pPr marL="171450" indent="-171450" algn="l">
              <a:buFontTx/>
              <a:buChar char="-"/>
            </a:pPr>
            <a:r>
              <a:rPr lang="en-US" sz="1100" b="0" i="0" dirty="0">
                <a:solidFill>
                  <a:srgbClr val="515355"/>
                </a:solidFill>
                <a:effectLst/>
                <a:latin typeface="Times New Roman" panose="02020603050405020304" pitchFamily="18" charset="0"/>
              </a:rPr>
              <a:t>Contextual interpretation</a:t>
            </a:r>
          </a:p>
          <a:p>
            <a:pPr marL="171450" indent="-171450" algn="l">
              <a:buFontTx/>
              <a:buChar char="-"/>
            </a:pPr>
            <a:endParaRPr lang="en-US" sz="1100" b="0" i="0" dirty="0">
              <a:solidFill>
                <a:srgbClr val="515355"/>
              </a:solidFill>
              <a:effectLst/>
              <a:latin typeface="Times New Roman" panose="02020603050405020304" pitchFamily="18" charset="0"/>
            </a:endParaRPr>
          </a:p>
          <a:p>
            <a:pPr marL="0" indent="0" algn="l">
              <a:buFontTx/>
              <a:buNone/>
            </a:pPr>
            <a:r>
              <a:rPr lang="en-US" sz="1100" b="0" i="0" dirty="0">
                <a:solidFill>
                  <a:srgbClr val="515355"/>
                </a:solidFill>
                <a:effectLst/>
                <a:latin typeface="Times New Roman" panose="02020603050405020304" pitchFamily="18" charset="0"/>
              </a:rPr>
              <a:t>Knowledge Graph (click on the image to learn more)</a:t>
            </a:r>
          </a:p>
          <a:p>
            <a:pPr marL="171450" indent="-171450" algn="l">
              <a:buFontTx/>
              <a:buChar char="-"/>
            </a:pPr>
            <a:r>
              <a:rPr lang="en-US" sz="1100" b="0" i="0" dirty="0">
                <a:solidFill>
                  <a:srgbClr val="515355"/>
                </a:solidFill>
                <a:effectLst/>
                <a:latin typeface="Times New Roman" panose="02020603050405020304" pitchFamily="18" charset="0"/>
              </a:rPr>
              <a:t>Answers right on the Search Engine Results Pages (SERPs)</a:t>
            </a:r>
          </a:p>
          <a:p>
            <a:pPr marL="171450" indent="-171450" algn="l">
              <a:buFontTx/>
              <a:buChar char="-"/>
            </a:pPr>
            <a:r>
              <a:rPr lang="en-US" sz="1100" b="0" i="0" dirty="0">
                <a:solidFill>
                  <a:srgbClr val="515355"/>
                </a:solidFill>
                <a:effectLst/>
                <a:latin typeface="Times New Roman" panose="02020603050405020304" pitchFamily="18" charset="0"/>
              </a:rPr>
              <a:t>Search recommendations as you type</a:t>
            </a:r>
          </a:p>
          <a:p>
            <a:pPr marL="171450" indent="-171450" algn="l">
              <a:buFontTx/>
              <a:buChar char="-"/>
            </a:pPr>
            <a:endParaRPr lang="en-US" sz="1100" b="0" i="0" dirty="0">
              <a:solidFill>
                <a:srgbClr val="515355"/>
              </a:solidFill>
              <a:effectLst/>
              <a:latin typeface="Times New Roman" panose="02020603050405020304" pitchFamily="18" charset="0"/>
            </a:endParaRPr>
          </a:p>
          <a:p>
            <a:pPr marL="0" indent="0" algn="l">
              <a:buFontTx/>
              <a:buNone/>
            </a:pPr>
            <a:r>
              <a:rPr lang="en-US" sz="1100" b="0" i="0" dirty="0" err="1">
                <a:solidFill>
                  <a:srgbClr val="515355"/>
                </a:solidFill>
                <a:effectLst/>
                <a:latin typeface="Times New Roman" panose="02020603050405020304" pitchFamily="18" charset="0"/>
              </a:rPr>
              <a:t>RankBrain</a:t>
            </a:r>
            <a:endParaRPr lang="en-US" sz="1100" b="0" i="0" dirty="0">
              <a:solidFill>
                <a:srgbClr val="515355"/>
              </a:solidFill>
              <a:effectLst/>
              <a:latin typeface="Times New Roman" panose="02020603050405020304" pitchFamily="18" charset="0"/>
            </a:endParaRPr>
          </a:p>
          <a:p>
            <a:pPr marL="171450" indent="-171450" algn="l">
              <a:buFontTx/>
              <a:buChar char="-"/>
            </a:pPr>
            <a:r>
              <a:rPr lang="en-US" sz="1100" b="0" i="0" dirty="0">
                <a:solidFill>
                  <a:srgbClr val="515355"/>
                </a:solidFill>
                <a:effectLst/>
                <a:latin typeface="Times New Roman" panose="02020603050405020304" pitchFamily="18" charset="0"/>
              </a:rPr>
              <a:t>Artificial intelligence applied to search</a:t>
            </a:r>
          </a:p>
          <a:p>
            <a:pPr marL="171450" indent="-171450" algn="l">
              <a:buFontTx/>
              <a:buChar char="-"/>
            </a:pPr>
            <a:endParaRPr lang="en-US" sz="1100" b="0" i="0" dirty="0">
              <a:solidFill>
                <a:srgbClr val="515355"/>
              </a:solidFill>
              <a:effectLst/>
              <a:latin typeface="Times New Roman" panose="02020603050405020304" pitchFamily="18" charset="0"/>
            </a:endParaRPr>
          </a:p>
          <a:p>
            <a:pPr marL="0" indent="0" algn="l">
              <a:buFontTx/>
              <a:buNone/>
            </a:pPr>
            <a:r>
              <a:rPr lang="en-US" sz="1100" b="0" i="0" dirty="0">
                <a:solidFill>
                  <a:srgbClr val="515355"/>
                </a:solidFill>
                <a:effectLst/>
                <a:latin typeface="Times New Roman" panose="02020603050405020304" pitchFamily="18" charset="0"/>
              </a:rPr>
              <a:t>Mobile First</a:t>
            </a:r>
          </a:p>
          <a:p>
            <a:pPr marL="171450" indent="-171450" algn="l">
              <a:buFontTx/>
              <a:buChar char="-"/>
            </a:pPr>
            <a:r>
              <a:rPr lang="en-US" sz="1100" b="0" i="0" dirty="0">
                <a:solidFill>
                  <a:srgbClr val="515355"/>
                </a:solidFill>
                <a:effectLst/>
                <a:latin typeface="Times New Roman" panose="02020603050405020304" pitchFamily="18" charset="0"/>
              </a:rPr>
              <a:t>If site isn’t mobile-friendly (as defined by Google) it is removed from mobile search results</a:t>
            </a:r>
          </a:p>
          <a:p>
            <a:pPr marL="171450" indent="-171450" algn="l">
              <a:buFontTx/>
              <a:buChar char="-"/>
            </a:pPr>
            <a:endParaRPr lang="en-US" b="0" i="0" dirty="0">
              <a:solidFill>
                <a:srgbClr val="515355"/>
              </a:solidFill>
              <a:effectLst/>
              <a:latin typeface="Times New Roman" panose="02020603050405020304" pitchFamily="18" charset="0"/>
            </a:endParaRPr>
          </a:p>
          <a:p>
            <a:pPr marL="0" indent="0" algn="l">
              <a:buFontTx/>
              <a:buNone/>
            </a:pPr>
            <a:r>
              <a:rPr lang="en-US" b="1" i="0" dirty="0">
                <a:solidFill>
                  <a:srgbClr val="515355"/>
                </a:solidFill>
                <a:effectLst/>
                <a:latin typeface="Times New Roman" panose="02020603050405020304" pitchFamily="18" charset="0"/>
              </a:rPr>
              <a:t>*You don’t need to memorize which items go with which Google updates, but you SHOULD </a:t>
            </a:r>
            <a:r>
              <a:rPr lang="en-US" b="1" i="0" u="sng" dirty="0">
                <a:solidFill>
                  <a:srgbClr val="515355"/>
                </a:solidFill>
                <a:effectLst/>
                <a:latin typeface="Times New Roman" panose="02020603050405020304" pitchFamily="18" charset="0"/>
              </a:rPr>
              <a:t>know the key important items from these updates that can impact search results</a:t>
            </a:r>
            <a:r>
              <a:rPr lang="en-US" b="1" i="0" dirty="0">
                <a:solidFill>
                  <a:srgbClr val="515355"/>
                </a:solidFill>
                <a:effectLst/>
                <a:latin typeface="Times New Roman" panose="02020603050405020304" pitchFamily="18" charset="0"/>
              </a:rPr>
              <a:t> for a small business. For example, grammar</a:t>
            </a:r>
            <a:r>
              <a:rPr lang="en-US" b="1" i="0" baseline="0" dirty="0">
                <a:solidFill>
                  <a:srgbClr val="515355"/>
                </a:solidFill>
                <a:effectLst/>
                <a:latin typeface="Times New Roman" panose="02020603050405020304" pitchFamily="18" charset="0"/>
              </a:rPr>
              <a:t>/spelling errors are penalized in the rankings, and your site needs to be mobile-friendly.</a:t>
            </a:r>
            <a:endParaRPr lang="en-US" b="1" i="0" dirty="0">
              <a:solidFill>
                <a:srgbClr val="515355"/>
              </a:solidFill>
              <a:effectLst/>
              <a:latin typeface="Times New Roman" panose="02020603050405020304" pitchFamily="18" charset="0"/>
            </a:endParaRPr>
          </a:p>
          <a:p>
            <a:pPr marL="0" indent="0" algn="l">
              <a:buFontTx/>
              <a:buNone/>
            </a:pPr>
            <a:endParaRPr lang="en-US" b="0" i="0" dirty="0">
              <a:solidFill>
                <a:srgbClr val="515355"/>
              </a:solidFill>
              <a:effectLst/>
              <a:latin typeface="Times New Roman" panose="02020603050405020304" pitchFamily="18" charset="0"/>
            </a:endParaRPr>
          </a:p>
        </p:txBody>
      </p:sp>
      <p:sp>
        <p:nvSpPr>
          <p:cNvPr id="4" name="Slide Number Placeholder 3"/>
          <p:cNvSpPr>
            <a:spLocks noGrp="1"/>
          </p:cNvSpPr>
          <p:nvPr>
            <p:ph type="sldNum" sz="quarter" idx="10"/>
          </p:nvPr>
        </p:nvSpPr>
        <p:spPr/>
        <p:txBody>
          <a:bodyPr/>
          <a:lstStyle/>
          <a:p>
            <a:fld id="{C2D54BBB-F48D-40EE-BF48-3BC7AC84FE16}" type="slidenum">
              <a:rPr lang="en-US" smtClean="0"/>
              <a:pPr/>
              <a:t>12</a:t>
            </a:fld>
            <a:endParaRPr lang="en-US"/>
          </a:p>
        </p:txBody>
      </p:sp>
    </p:spTree>
    <p:extLst>
      <p:ext uri="{BB962C8B-B14F-4D97-AF65-F5344CB8AC3E}">
        <p14:creationId xmlns:p14="http://schemas.microsoft.com/office/powerpoint/2010/main" val="8930770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Conducting a comprehensive search marketing campaign today involves much, much more than it did in the past. The marketing professional must take into account:</a:t>
            </a:r>
          </a:p>
          <a:p>
            <a:pPr marL="171450" indent="-171450">
              <a:buFontTx/>
              <a:buChar char="-"/>
            </a:pPr>
            <a:r>
              <a:rPr lang="en-CA" dirty="0"/>
              <a:t>What their potential stakeholders are looking for</a:t>
            </a:r>
          </a:p>
          <a:p>
            <a:pPr marL="171450" indent="-171450">
              <a:buFontTx/>
              <a:buChar char="-"/>
            </a:pPr>
            <a:r>
              <a:rPr lang="en-CA" dirty="0"/>
              <a:t>What methods (and devices) their stakeholders use to find solutions</a:t>
            </a:r>
          </a:p>
          <a:p>
            <a:pPr marL="171450" indent="-171450">
              <a:buFontTx/>
              <a:buChar char="-"/>
            </a:pPr>
            <a:r>
              <a:rPr lang="en-CA" dirty="0"/>
              <a:t>Content that matches the stakeholders’ search patterns</a:t>
            </a:r>
          </a:p>
          <a:p>
            <a:pPr marL="171450" indent="-171450">
              <a:buFontTx/>
              <a:buChar char="-"/>
            </a:pPr>
            <a:r>
              <a:rPr lang="en-CA" dirty="0"/>
              <a:t>Efficient linkage between stakeholder searches and the “right” content</a:t>
            </a:r>
          </a:p>
          <a:p>
            <a:pPr marL="171450" indent="-171450">
              <a:buFontTx/>
              <a:buChar char="-"/>
            </a:pPr>
            <a:r>
              <a:rPr lang="en-CA" dirty="0"/>
              <a:t>Lead generation</a:t>
            </a:r>
          </a:p>
          <a:p>
            <a:pPr marL="171450" indent="-171450">
              <a:buFontTx/>
              <a:buChar char="-"/>
            </a:pPr>
            <a:r>
              <a:rPr lang="en-CA" dirty="0"/>
              <a:t>Website and social media development that is consistent and synergistic with all of the above</a:t>
            </a:r>
          </a:p>
          <a:p>
            <a:pPr marL="171450" indent="-171450">
              <a:buFontTx/>
              <a:buChar char="-"/>
            </a:pPr>
            <a:r>
              <a:rPr lang="en-CA" dirty="0"/>
              <a:t>Messaging (e.g. advertising) that targets stakeholders appropriately</a:t>
            </a:r>
          </a:p>
          <a:p>
            <a:pPr marL="171450" indent="-171450">
              <a:buFontTx/>
              <a:buChar char="-"/>
            </a:pPr>
            <a:r>
              <a:rPr lang="en-CA" dirty="0"/>
              <a:t>Measurement (analytics) to continuously improve</a:t>
            </a:r>
          </a:p>
        </p:txBody>
      </p:sp>
      <p:sp>
        <p:nvSpPr>
          <p:cNvPr id="4" name="Slide Number Placeholder 3"/>
          <p:cNvSpPr>
            <a:spLocks noGrp="1"/>
          </p:cNvSpPr>
          <p:nvPr>
            <p:ph type="sldNum" sz="quarter" idx="10"/>
          </p:nvPr>
        </p:nvSpPr>
        <p:spPr/>
        <p:txBody>
          <a:bodyPr/>
          <a:lstStyle/>
          <a:p>
            <a:fld id="{C2D54BBB-F48D-40EE-BF48-3BC7AC84FE16}" type="slidenum">
              <a:rPr lang="en-US" smtClean="0"/>
              <a:pPr/>
              <a:t>13</a:t>
            </a:fld>
            <a:endParaRPr lang="en-US"/>
          </a:p>
        </p:txBody>
      </p:sp>
    </p:spTree>
    <p:extLst>
      <p:ext uri="{BB962C8B-B14F-4D97-AF65-F5344CB8AC3E}">
        <p14:creationId xmlns:p14="http://schemas.microsoft.com/office/powerpoint/2010/main" val="2480286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defTabSz="931774">
              <a:buFont typeface="Wingdings" pitchFamily="2" charset="2"/>
              <a:buNone/>
            </a:pPr>
            <a:r>
              <a:rPr lang="en-US" dirty="0"/>
              <a:t>Organizations must </a:t>
            </a:r>
            <a:r>
              <a:rPr lang="en-US" b="1" dirty="0">
                <a:solidFill>
                  <a:srgbClr val="FFFF00"/>
                </a:solidFill>
              </a:rPr>
              <a:t>integrate</a:t>
            </a:r>
            <a:r>
              <a:rPr lang="en-US" dirty="0"/>
              <a:t> information technology seamlessly into marketing strategy</a:t>
            </a:r>
          </a:p>
          <a:p>
            <a:pPr lvl="1" defTabSz="931774"/>
            <a:r>
              <a:rPr lang="en-US" dirty="0"/>
              <a:t>Multichannel marketing: Web site, retail store, and catalog</a:t>
            </a:r>
          </a:p>
          <a:p>
            <a:pPr lvl="1" defTabSz="931774"/>
            <a:r>
              <a:rPr lang="en-US" dirty="0"/>
              <a:t>Integration of inventory databases</a:t>
            </a:r>
          </a:p>
          <a:p>
            <a:pPr lvl="1" defTabSz="931774"/>
            <a:r>
              <a:rPr lang="en-US" dirty="0"/>
              <a:t>Integration of customer service across channels</a:t>
            </a:r>
          </a:p>
          <a:p>
            <a:pPr lvl="1" defTabSz="931774"/>
            <a:r>
              <a:rPr lang="en-CA" dirty="0"/>
              <a:t>Use of content</a:t>
            </a:r>
            <a:r>
              <a:rPr lang="en-CA" baseline="0" dirty="0"/>
              <a:t> </a:t>
            </a:r>
          </a:p>
          <a:p>
            <a:pPr lvl="1" defTabSz="931774"/>
            <a:r>
              <a:rPr lang="en-CA" baseline="0" dirty="0"/>
              <a:t>Seamless use of social media, websites, apps, mobile, desktop, etc.</a:t>
            </a:r>
            <a:endParaRPr lang="en-US" dirty="0"/>
          </a:p>
          <a:p>
            <a:pPr lvl="1" defTabSz="931774"/>
            <a:endParaRPr lang="en-US" dirty="0"/>
          </a:p>
          <a:p>
            <a:pPr lvl="1" defTabSz="931774"/>
            <a:endParaRPr lang="en-US" dirty="0"/>
          </a:p>
          <a:p>
            <a:pPr defTabSz="931774">
              <a:defRPr/>
            </a:pPr>
            <a:endParaRPr lang="en-US" dirty="0"/>
          </a:p>
        </p:txBody>
      </p:sp>
    </p:spTree>
    <p:extLst>
      <p:ext uri="{BB962C8B-B14F-4D97-AF65-F5344CB8AC3E}">
        <p14:creationId xmlns:p14="http://schemas.microsoft.com/office/powerpoint/2010/main" val="1637241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45057"/>
          <p:cNvSpPr>
            <a:spLocks noGrp="1" noRot="1" noChangeAspect="1" noChangeArrowheads="1" noTextEdit="1"/>
          </p:cNvSpPr>
          <p:nvPr>
            <p:ph type="sldImg"/>
          </p:nvPr>
        </p:nvSpPr>
        <p:spPr>
          <a:noFill/>
          <a:ln cap="flat">
            <a:headEnd type="none" w="med" len="med"/>
            <a:tailEnd type="none" w="med" len="med"/>
          </a:ln>
        </p:spPr>
      </p:sp>
      <p:sp>
        <p:nvSpPr>
          <p:cNvPr id="45059" name="Rectangle 45058"/>
          <p:cNvSpPr>
            <a:spLocks noGrp="1" noChangeArrowheads="1"/>
          </p:cNvSpPr>
          <p:nvPr>
            <p:ph type="body" idx="1"/>
          </p:nvPr>
        </p:nvSpPr>
        <p:spPr/>
        <p:txBody>
          <a:bodyPr/>
          <a:lstStyle/>
          <a:p>
            <a:pPr eaLnBrk="1" hangingPunct="1"/>
            <a:r>
              <a:rPr lang="en-US" sz="1200" dirty="0">
                <a:ea typeface="ＭＳ Ｐゴシック" pitchFamily="34" charset="-128"/>
              </a:rPr>
              <a:t>Sir Tim Berners-Lee, co-inventor of the World Wide Web, has been working on technology to organize online data for greater user convenience, i.e., the semantic Web. Users will be able to easily find information based on its type.</a:t>
            </a:r>
          </a:p>
          <a:p>
            <a:endParaRPr lang="en-CA" dirty="0"/>
          </a:p>
          <a:p>
            <a:r>
              <a:rPr lang="en-US" dirty="0"/>
              <a:t>Stepping Stones to Web 3.0:</a:t>
            </a:r>
          </a:p>
          <a:p>
            <a:r>
              <a:rPr lang="en-US" dirty="0"/>
              <a:t>- Higher bandwidth</a:t>
            </a:r>
          </a:p>
          <a:p>
            <a:r>
              <a:rPr lang="en-US" dirty="0"/>
              <a:t>- Faster connection speeds</a:t>
            </a:r>
          </a:p>
          <a:p>
            <a:r>
              <a:rPr lang="en-US" dirty="0"/>
              <a:t>- Artificial intelligence</a:t>
            </a:r>
          </a:p>
          <a:p>
            <a:r>
              <a:rPr lang="en-US" dirty="0"/>
              <a:t>- Seamless social networking</a:t>
            </a:r>
          </a:p>
          <a:p>
            <a:r>
              <a:rPr lang="en-US" dirty="0"/>
              <a:t>- Modular Web applications</a:t>
            </a:r>
          </a:p>
          <a:p>
            <a:endParaRPr lang="en-US" dirty="0"/>
          </a:p>
          <a:p>
            <a:endParaRPr lang="en-US" dirty="0"/>
          </a:p>
        </p:txBody>
      </p:sp>
    </p:spTree>
    <p:extLst>
      <p:ext uri="{BB962C8B-B14F-4D97-AF65-F5344CB8AC3E}">
        <p14:creationId xmlns:p14="http://schemas.microsoft.com/office/powerpoint/2010/main" val="33025866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Hover over image and click on play to play video. This ad from Google showed the very beginning of semantic search capability</a:t>
            </a:r>
            <a:r>
              <a:rPr lang="en-US" baseline="0" dirty="0"/>
              <a:t>. It’s getting better all the time, but clearly still has a ways to go to get to the point where the search brings us most or all of the information we want without having to search (or click) further.</a:t>
            </a:r>
            <a:endParaRPr lang="en-US" dirty="0"/>
          </a:p>
          <a:p>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16</a:t>
            </a:fld>
            <a:endParaRPr lang="en-US"/>
          </a:p>
        </p:txBody>
      </p:sp>
    </p:spTree>
    <p:extLst>
      <p:ext uri="{BB962C8B-B14F-4D97-AF65-F5344CB8AC3E}">
        <p14:creationId xmlns:p14="http://schemas.microsoft.com/office/powerpoint/2010/main" val="2209463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83682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noChangeArrowheads="1"/>
          </p:cNvSpPr>
          <p:nvPr>
            <p:ph type="sldNum" sz="quarter" idx="5"/>
          </p:nvPr>
        </p:nvSpPr>
        <p:spPr/>
        <p:txBody>
          <a:bodyPr/>
          <a:lstStyle/>
          <a:p>
            <a:fld id="{876E8FFE-2A39-4452-8E69-829967AE488A}" type="slidenum">
              <a:rPr lang="en-US"/>
              <a:pPr/>
              <a:t>18</a:t>
            </a:fld>
            <a:endParaRPr lang="en-US"/>
          </a:p>
        </p:txBody>
      </p:sp>
      <p:sp>
        <p:nvSpPr>
          <p:cNvPr id="23554" name="Rectangle 22529"/>
          <p:cNvSpPr>
            <a:spLocks noGrp="1" noRot="1" noChangeAspect="1" noChangeArrowheads="1" noTextEdit="1"/>
          </p:cNvSpPr>
          <p:nvPr>
            <p:ph type="sldImg"/>
          </p:nvPr>
        </p:nvSpPr>
        <p:spPr>
          <a:noFill/>
          <a:ln cap="flat">
            <a:headEnd type="none" w="med" len="med"/>
            <a:tailEnd type="none" w="med" len="med"/>
          </a:ln>
        </p:spPr>
      </p:sp>
      <p:sp>
        <p:nvSpPr>
          <p:cNvPr id="23555" name="Rectangle 22530"/>
          <p:cNvSpPr>
            <a:spLocks noGrp="1" noChangeArrowheads="1"/>
          </p:cNvSpPr>
          <p:nvPr>
            <p:ph type="body" idx="1"/>
          </p:nvPr>
        </p:nvSpPr>
        <p:spPr>
          <a:noFill/>
          <a:ln/>
        </p:spPr>
        <p:txBody>
          <a:bodyPr/>
          <a:lstStyle/>
          <a:p>
            <a:pPr eaLnBrk="1" hangingPunct="1"/>
            <a:endParaRPr lang="en-US" dirty="0">
              <a:latin typeface="Times New Roman" pitchFamily="18" charset="0"/>
              <a:cs typeface="Arial" charset="0"/>
            </a:endParaRPr>
          </a:p>
        </p:txBody>
      </p:sp>
    </p:spTree>
    <p:extLst>
      <p:ext uri="{BB962C8B-B14F-4D97-AF65-F5344CB8AC3E}">
        <p14:creationId xmlns:p14="http://schemas.microsoft.com/office/powerpoint/2010/main" val="35239878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endParaRPr lang="en-US"/>
          </a:p>
        </p:txBody>
      </p:sp>
    </p:spTree>
    <p:extLst>
      <p:ext uri="{BB962C8B-B14F-4D97-AF65-F5344CB8AC3E}">
        <p14:creationId xmlns:p14="http://schemas.microsoft.com/office/powerpoint/2010/main" val="34869122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Even if you have created a website and/or online presence for your business/organization, it may be buried in the search listings. How do we get found?</a:t>
            </a:r>
          </a:p>
        </p:txBody>
      </p:sp>
      <p:sp>
        <p:nvSpPr>
          <p:cNvPr id="4" name="Slide Number Placeholder 3"/>
          <p:cNvSpPr>
            <a:spLocks noGrp="1"/>
          </p:cNvSpPr>
          <p:nvPr>
            <p:ph type="sldNum" sz="quarter" idx="10"/>
          </p:nvPr>
        </p:nvSpPr>
        <p:spPr/>
        <p:txBody>
          <a:bodyPr/>
          <a:lstStyle/>
          <a:p>
            <a:fld id="{C2D54BBB-F48D-40EE-BF48-3BC7AC84FE16}" type="slidenum">
              <a:rPr lang="en-US" smtClean="0"/>
              <a:pPr/>
              <a:t>20</a:t>
            </a:fld>
            <a:endParaRPr lang="en-US"/>
          </a:p>
        </p:txBody>
      </p:sp>
    </p:spTree>
    <p:extLst>
      <p:ext uri="{BB962C8B-B14F-4D97-AF65-F5344CB8AC3E}">
        <p14:creationId xmlns:p14="http://schemas.microsoft.com/office/powerpoint/2010/main" val="22360407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E0D4022-B806-4D34-9679-E9FEB5A878DF}" type="slidenum">
              <a:rPr lang="en-US"/>
              <a:pPr/>
              <a:t>21</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r>
              <a:rPr lang="en-US" dirty="0">
                <a:solidFill>
                  <a:srgbClr val="FFFF00"/>
                </a:solidFill>
              </a:rPr>
              <a:t>Organic search is one way to get found! Remember that organic search, or </a:t>
            </a:r>
            <a:r>
              <a:rPr lang="en-US" dirty="0"/>
              <a:t>natural search results can’t be purchased.</a:t>
            </a:r>
          </a:p>
          <a:p>
            <a:pPr defTabSz="931774" eaLnBrk="1" hangingPunct="1">
              <a:defRPr/>
            </a:pPr>
            <a:endParaRPr lang="en-CA" dirty="0"/>
          </a:p>
          <a:p>
            <a:pPr marL="0" marR="0" lvl="0" indent="0" algn="l" defTabSz="931774" rtl="0" eaLnBrk="1" fontAlgn="base" latinLnBrk="0" hangingPunct="1">
              <a:lnSpc>
                <a:spcPct val="100000"/>
              </a:lnSpc>
              <a:spcBef>
                <a:spcPct val="30000"/>
              </a:spcBef>
              <a:spcAft>
                <a:spcPct val="0"/>
              </a:spcAft>
              <a:buClrTx/>
              <a:buSzTx/>
              <a:buFontTx/>
              <a:buNone/>
              <a:tabLst/>
              <a:defRPr/>
            </a:pPr>
            <a:r>
              <a:rPr lang="en-US" dirty="0"/>
              <a:t>Google My Business allows organizations to put their business on the Google Map and in the local search results for a given search. Register a business at: https://www.google.ca/business/. Google posts are an opportunity to enhance your local search results, with current information and incentives.</a:t>
            </a:r>
          </a:p>
          <a:p>
            <a:pPr marL="0" marR="0" lvl="0" indent="0" algn="l" defTabSz="931774" rtl="0" eaLnBrk="1" fontAlgn="base" latinLnBrk="0" hangingPunct="1">
              <a:lnSpc>
                <a:spcPct val="100000"/>
              </a:lnSpc>
              <a:spcBef>
                <a:spcPct val="30000"/>
              </a:spcBef>
              <a:spcAft>
                <a:spcPct val="0"/>
              </a:spcAft>
              <a:buClrTx/>
              <a:buSzTx/>
              <a:buFontTx/>
              <a:buNone/>
              <a:tabLst/>
              <a:defRPr/>
            </a:pPr>
            <a:endParaRPr lang="en-US" dirty="0"/>
          </a:p>
          <a:p>
            <a:pPr defTabSz="931774" eaLnBrk="1" hangingPunct="1">
              <a:defRPr/>
            </a:pPr>
            <a:r>
              <a:rPr lang="en-US" dirty="0"/>
              <a:t>Vertical search is site-specific search on specialized topics, such as travel or books that helps users find what they are looking for quickly. CareerBuilder is another example of vertical search.</a:t>
            </a:r>
          </a:p>
          <a:p>
            <a:pPr defTabSz="931774" eaLnBrk="1" hangingPunct="1">
              <a:defRPr/>
            </a:pPr>
            <a:endParaRPr lang="en-US" dirty="0"/>
          </a:p>
          <a:p>
            <a:pPr defTabSz="931774" eaLnBrk="1" hangingPunct="1">
              <a:defRPr/>
            </a:pPr>
            <a:r>
              <a:rPr lang="en-US" dirty="0"/>
              <a:t>How Google determines local ranking:</a:t>
            </a:r>
          </a:p>
          <a:p>
            <a:pPr defTabSz="931774" eaLnBrk="1" hangingPunct="1">
              <a:defRPr/>
            </a:pPr>
            <a:r>
              <a:rPr lang="en-US" b="1" dirty="0"/>
              <a:t>*Local results are based primarily on </a:t>
            </a:r>
            <a:r>
              <a:rPr lang="en-US" b="1" u="sng" dirty="0"/>
              <a:t>relevance</a:t>
            </a:r>
            <a:r>
              <a:rPr lang="en-US" b="1" u="none" dirty="0"/>
              <a:t>, </a:t>
            </a:r>
            <a:r>
              <a:rPr lang="en-US" b="1" u="sng" dirty="0"/>
              <a:t>distance</a:t>
            </a:r>
            <a:r>
              <a:rPr lang="en-US" b="1" u="none" dirty="0"/>
              <a:t>, and </a:t>
            </a:r>
            <a:r>
              <a:rPr lang="en-US" b="1" u="sng" dirty="0"/>
              <a:t>prominence</a:t>
            </a:r>
            <a:r>
              <a:rPr lang="en-US" b="1" dirty="0"/>
              <a:t>. </a:t>
            </a:r>
            <a:r>
              <a:rPr lang="en-US" dirty="0"/>
              <a:t>These factors are combined to help find the best match for your search. For example, Google algorithms might decide that a business that's farther away from your location is more likely to have what you're looking for than a business that's closer, and therefore rank it higher in local results. (See </a:t>
            </a:r>
            <a:r>
              <a:rPr lang="en-US" sz="800" dirty="0"/>
              <a:t>https://support.google.com/business/answer/7091?hl=en for more info.</a:t>
            </a:r>
            <a:r>
              <a:rPr lang="en-US" dirty="0"/>
              <a:t>)</a:t>
            </a:r>
          </a:p>
          <a:p>
            <a:pPr eaLnBrk="1" hangingPunct="1"/>
            <a:endParaRPr lang="en-US" dirty="0"/>
          </a:p>
          <a:p>
            <a:pPr eaLnBrk="1" hangingPunct="1"/>
            <a:r>
              <a:rPr lang="en-US" dirty="0"/>
              <a:t>Contextual search ads are the basis for Google’s AdSense program.</a:t>
            </a:r>
          </a:p>
          <a:p>
            <a:pPr eaLnBrk="1" hangingPunct="1"/>
            <a:endParaRPr lang="en-US" dirty="0"/>
          </a:p>
        </p:txBody>
      </p:sp>
    </p:spTree>
    <p:extLst>
      <p:ext uri="{BB962C8B-B14F-4D97-AF65-F5344CB8AC3E}">
        <p14:creationId xmlns:p14="http://schemas.microsoft.com/office/powerpoint/2010/main" val="279103697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50177"/>
          <p:cNvSpPr>
            <a:spLocks noGrp="1" noRot="1" noChangeAspect="1" noChangeArrowheads="1" noTextEdit="1"/>
          </p:cNvSpPr>
          <p:nvPr>
            <p:ph type="sldImg"/>
          </p:nvPr>
        </p:nvSpPr>
        <p:spPr>
          <a:noFill/>
          <a:ln cap="flat">
            <a:headEnd type="none" w="med" len="med"/>
            <a:tailEnd type="none" w="med" len="med"/>
          </a:ln>
        </p:spPr>
      </p:sp>
      <p:sp>
        <p:nvSpPr>
          <p:cNvPr id="50179" name="Rectangle 50178"/>
          <p:cNvSpPr>
            <a:spLocks noGrp="1" noChangeArrowheads="1"/>
          </p:cNvSpPr>
          <p:nvPr>
            <p:ph type="body" idx="1"/>
          </p:nvPr>
        </p:nvSpPr>
        <p:spPr/>
        <p:txBody>
          <a:bodyPr/>
          <a:lstStyle/>
          <a:p>
            <a:r>
              <a:rPr lang="en-US" dirty="0"/>
              <a:t>Remember, when people search the Internet, they enter a keyword. </a:t>
            </a:r>
            <a:r>
              <a:rPr lang="en-US" sz="1200" b="0" i="0" kern="1200" dirty="0">
                <a:solidFill>
                  <a:schemeClr val="tx1"/>
                </a:solidFill>
                <a:effectLst/>
                <a:latin typeface="Book Antiqua" pitchFamily="18" charset="0"/>
                <a:ea typeface="+mn-ea"/>
                <a:cs typeface="+mn-cs"/>
              </a:rPr>
              <a:t>A </a:t>
            </a:r>
            <a:r>
              <a:rPr lang="en-US" sz="1200" b="1" i="0" kern="1200" dirty="0">
                <a:solidFill>
                  <a:schemeClr val="tx1"/>
                </a:solidFill>
                <a:effectLst/>
                <a:latin typeface="Book Antiqua" pitchFamily="18" charset="0"/>
                <a:ea typeface="+mn-ea"/>
                <a:cs typeface="+mn-cs"/>
              </a:rPr>
              <a:t>keyword</a:t>
            </a:r>
            <a:r>
              <a:rPr lang="en-US" sz="1200" b="0" i="0" kern="1200" dirty="0">
                <a:solidFill>
                  <a:schemeClr val="tx1"/>
                </a:solidFill>
                <a:effectLst/>
                <a:latin typeface="Book Antiqua" pitchFamily="18" charset="0"/>
                <a:ea typeface="+mn-ea"/>
                <a:cs typeface="+mn-cs"/>
              </a:rPr>
              <a:t>, in the context of </a:t>
            </a:r>
            <a:r>
              <a:rPr lang="en-US" sz="1200" b="1" i="0" kern="1200" dirty="0">
                <a:solidFill>
                  <a:schemeClr val="tx1"/>
                </a:solidFill>
                <a:effectLst/>
                <a:latin typeface="Book Antiqua" pitchFamily="18" charset="0"/>
                <a:ea typeface="+mn-ea"/>
                <a:cs typeface="+mn-cs"/>
              </a:rPr>
              <a:t>search engine optimization</a:t>
            </a:r>
            <a:r>
              <a:rPr lang="en-US" sz="1200" b="0" i="0" kern="1200" dirty="0">
                <a:solidFill>
                  <a:schemeClr val="tx1"/>
                </a:solidFill>
                <a:effectLst/>
                <a:latin typeface="Book Antiqua" pitchFamily="18" charset="0"/>
                <a:ea typeface="+mn-ea"/>
                <a:cs typeface="+mn-cs"/>
              </a:rPr>
              <a:t>, is a particular word or phrase that describes the contents of a Web page. It’s the search term that people enter when they are looking for something on the Internet via a search engine. </a:t>
            </a:r>
          </a:p>
          <a:p>
            <a:endParaRPr lang="en-US" sz="1200" b="0" i="0" kern="1200" dirty="0">
              <a:solidFill>
                <a:schemeClr val="tx1"/>
              </a:solidFill>
              <a:effectLst/>
              <a:latin typeface="Book Antiqua" pitchFamily="18" charset="0"/>
              <a:ea typeface="+mn-ea"/>
              <a:cs typeface="+mn-cs"/>
            </a:endParaRPr>
          </a:p>
          <a:p>
            <a:r>
              <a:rPr lang="en-US" sz="1200" b="0" i="0" kern="1200" dirty="0">
                <a:solidFill>
                  <a:schemeClr val="tx1"/>
                </a:solidFill>
                <a:effectLst/>
                <a:latin typeface="Book Antiqua" pitchFamily="18" charset="0"/>
                <a:ea typeface="+mn-ea"/>
                <a:cs typeface="+mn-cs"/>
              </a:rPr>
              <a:t>Current ranking matters if you already have a website. If your company ranks #1 for the keyword “French restaurant in Kelowna”, #14 for “best restaurant Kelowna”, and #286 for “great restaurants in the Okanagan”, and all other factors are equal, which keyword do you want to add marketing effort/dollars to? The answer may surprise you. It would take a relatively massive effort to get #286 onto the first page, so given that all other factors are equal, it would be better to put some marketing effort into getting that #14 term onto the first page.</a:t>
            </a:r>
            <a:endParaRPr lang="en-US" dirty="0"/>
          </a:p>
        </p:txBody>
      </p:sp>
    </p:spTree>
    <p:extLst>
      <p:ext uri="{BB962C8B-B14F-4D97-AF65-F5344CB8AC3E}">
        <p14:creationId xmlns:p14="http://schemas.microsoft.com/office/powerpoint/2010/main" val="31352840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When dealing with search engines, the term ‘relevance‘ describes the extent to which the content of a website corresponds to the search term used. The relevance of a website’s content is particularly important for search engines; it affects how high a website will appear in the search results for a given search term. Your landing pages MUST be contextually</a:t>
            </a:r>
            <a:r>
              <a:rPr lang="en-CA" baseline="0" dirty="0"/>
              <a:t> relevant </a:t>
            </a:r>
            <a:r>
              <a:rPr lang="en-CA" b="1" baseline="0" dirty="0"/>
              <a:t>to the visitor search terms </a:t>
            </a:r>
            <a:r>
              <a:rPr lang="en-CA" baseline="0" dirty="0"/>
              <a:t>if you want your site to experience conversions (to a particular goal, e.g. sales).</a:t>
            </a:r>
            <a:endParaRPr lang="en-CA" dirty="0"/>
          </a:p>
          <a:p>
            <a:endParaRPr lang="en-US" dirty="0"/>
          </a:p>
          <a:p>
            <a:r>
              <a:rPr lang="en-US" i="1" dirty="0"/>
              <a:t>S</a:t>
            </a:r>
            <a:r>
              <a:rPr lang="en-CA" i="1" dirty="0" err="1"/>
              <a:t>ource</a:t>
            </a:r>
            <a:r>
              <a:rPr lang="en-CA" i="1" dirty="0"/>
              <a:t>: adapted from searchmetrics.com and seoblog.com.</a:t>
            </a:r>
          </a:p>
        </p:txBody>
      </p:sp>
      <p:sp>
        <p:nvSpPr>
          <p:cNvPr id="4" name="Slide Number Placeholder 3"/>
          <p:cNvSpPr>
            <a:spLocks noGrp="1"/>
          </p:cNvSpPr>
          <p:nvPr>
            <p:ph type="sldNum" sz="quarter" idx="10"/>
          </p:nvPr>
        </p:nvSpPr>
        <p:spPr/>
        <p:txBody>
          <a:bodyPr/>
          <a:lstStyle/>
          <a:p>
            <a:fld id="{C2D54BBB-F48D-40EE-BF48-3BC7AC84FE16}" type="slidenum">
              <a:rPr lang="en-US" smtClean="0"/>
              <a:pPr/>
              <a:t>23</a:t>
            </a:fld>
            <a:endParaRPr lang="en-US"/>
          </a:p>
        </p:txBody>
      </p:sp>
    </p:spTree>
    <p:extLst>
      <p:ext uri="{BB962C8B-B14F-4D97-AF65-F5344CB8AC3E}">
        <p14:creationId xmlns:p14="http://schemas.microsoft.com/office/powerpoint/2010/main" val="26807247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a fat head (short-tail) keyword: cookbooks</a:t>
            </a:r>
          </a:p>
          <a:p>
            <a:r>
              <a:rPr lang="en-US" dirty="0"/>
              <a:t>Here’s a long-tail keyword: </a:t>
            </a:r>
            <a:r>
              <a:rPr lang="en-US" dirty="0" err="1"/>
              <a:t>latin</a:t>
            </a:r>
            <a:r>
              <a:rPr lang="en-US" dirty="0"/>
              <a:t> dessert cookbooks</a:t>
            </a:r>
          </a:p>
          <a:p>
            <a:endParaRPr lang="en-US" dirty="0"/>
          </a:p>
          <a:p>
            <a:r>
              <a:rPr lang="en-US" b="1" dirty="0"/>
              <a:t>Fat head (less specific) keywords get more traffic. Long-tail (more specific) keywords get higher-quality</a:t>
            </a:r>
            <a:r>
              <a:rPr lang="en-US" b="1" baseline="0" dirty="0"/>
              <a:t> traffic. </a:t>
            </a:r>
            <a:r>
              <a:rPr lang="en-US" baseline="0" dirty="0"/>
              <a:t>Remember this when you get to the paid search simulation!</a:t>
            </a:r>
          </a:p>
          <a:p>
            <a:endParaRPr lang="en-US" baseline="0" dirty="0"/>
          </a:p>
          <a:p>
            <a:r>
              <a:rPr lang="en-US" b="1" baseline="0" dirty="0"/>
              <a:t>Note that a keyword can be a single word or a phrase!</a:t>
            </a:r>
            <a:r>
              <a:rPr lang="en-US" baseline="0" dirty="0"/>
              <a:t> So the phrase “</a:t>
            </a:r>
            <a:r>
              <a:rPr lang="en-US" baseline="0" dirty="0" err="1"/>
              <a:t>latin</a:t>
            </a:r>
            <a:r>
              <a:rPr lang="en-US" baseline="0" dirty="0"/>
              <a:t> dessert cookbook” is a keyword, not keywords. The “keyword” is whatever the searcher enters in the search box.</a:t>
            </a:r>
          </a:p>
          <a:p>
            <a:endParaRPr lang="en-US" baseline="0"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24</a:t>
            </a:fld>
            <a:endParaRPr lang="en-US"/>
          </a:p>
        </p:txBody>
      </p:sp>
    </p:spTree>
    <p:extLst>
      <p:ext uri="{BB962C8B-B14F-4D97-AF65-F5344CB8AC3E}">
        <p14:creationId xmlns:p14="http://schemas.microsoft.com/office/powerpoint/2010/main" val="179561460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use Google’s keyword planning tool, you’ll need to create a Google </a:t>
            </a:r>
            <a:r>
              <a:rPr lang="en-US" dirty="0" err="1"/>
              <a:t>Adwords</a:t>
            </a:r>
            <a:r>
              <a:rPr lang="en-US" dirty="0"/>
              <a:t> account. This is free (although placing ads is NOT free), and is tied to your </a:t>
            </a:r>
            <a:r>
              <a:rPr lang="en-US" dirty="0" err="1"/>
              <a:t>gmail</a:t>
            </a:r>
            <a:r>
              <a:rPr lang="en-US" dirty="0"/>
              <a:t> account (if you have one). Go to: https://adwords.google.com/ if you wish to create an account. (Warning: Google has intentionally made it a bit painful to get to their keyword planner – you will have to complete profile information on your business, and walk through the ad wizard. It won’t cost anything but time, however, if you don’t activate ads. You don’t need to create an </a:t>
            </a:r>
            <a:r>
              <a:rPr lang="en-US" dirty="0" err="1"/>
              <a:t>Adwords</a:t>
            </a:r>
            <a:r>
              <a:rPr lang="en-US" dirty="0"/>
              <a:t> account for this class.) Google also offers a search console tool that can provide valuable (and free) information about your site(s).</a:t>
            </a:r>
          </a:p>
          <a:p>
            <a:endParaRPr lang="en-US" dirty="0"/>
          </a:p>
          <a:p>
            <a:r>
              <a:rPr lang="en-US" dirty="0"/>
              <a:t>We can also use other tools to do keyword research. SEMrush is one of the top tools used by experts in the industry, and is what we will use the most in this course as long as they continue to give us free access. Keyword Finder is also shown, and it will let you perform a small amount of work for free (called a Freemium business model). </a:t>
            </a:r>
            <a:r>
              <a:rPr lang="en-US" dirty="0" err="1"/>
              <a:t>Moz</a:t>
            </a:r>
            <a:r>
              <a:rPr lang="en-US" dirty="0"/>
              <a:t> Keyword Explorer will also let you do a small amount of work for free (as of this posting, up to two queries per day). Keyword Tool also may be helpful. Finally, if you perform a search for keyword tools, you’ll find many more options.</a:t>
            </a:r>
          </a:p>
          <a:p>
            <a:endParaRPr lang="en-US" dirty="0"/>
          </a:p>
          <a:p>
            <a:r>
              <a:rPr lang="en-US" dirty="0"/>
              <a:t>Another popular tool is </a:t>
            </a:r>
            <a:r>
              <a:rPr lang="en-US" dirty="0" err="1"/>
              <a:t>LongTailPro</a:t>
            </a:r>
            <a:r>
              <a:rPr lang="en-US" dirty="0"/>
              <a:t>, however it has a very limited free trial, so we won’t use this directly in class.</a:t>
            </a:r>
          </a:p>
        </p:txBody>
      </p:sp>
      <p:sp>
        <p:nvSpPr>
          <p:cNvPr id="4" name="Slide Number Placeholder 3"/>
          <p:cNvSpPr>
            <a:spLocks noGrp="1"/>
          </p:cNvSpPr>
          <p:nvPr>
            <p:ph type="sldNum" sz="quarter" idx="10"/>
          </p:nvPr>
        </p:nvSpPr>
        <p:spPr/>
        <p:txBody>
          <a:bodyPr/>
          <a:lstStyle/>
          <a:p>
            <a:fld id="{C2D54BBB-F48D-40EE-BF48-3BC7AC84FE16}" type="slidenum">
              <a:rPr lang="en-US" smtClean="0"/>
              <a:pPr/>
              <a:t>25</a:t>
            </a:fld>
            <a:endParaRPr lang="en-US"/>
          </a:p>
        </p:txBody>
      </p:sp>
    </p:spTree>
    <p:extLst>
      <p:ext uri="{BB962C8B-B14F-4D97-AF65-F5344CB8AC3E}">
        <p14:creationId xmlns:p14="http://schemas.microsoft.com/office/powerpoint/2010/main" val="1827936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a good idea to plan your keywords to match specific pages on your website. The search engines are really picky about this, so you should be too (remember relevancy?)</a:t>
            </a:r>
          </a:p>
        </p:txBody>
      </p:sp>
      <p:sp>
        <p:nvSpPr>
          <p:cNvPr id="4" name="Slide Number Placeholder 3"/>
          <p:cNvSpPr>
            <a:spLocks noGrp="1"/>
          </p:cNvSpPr>
          <p:nvPr>
            <p:ph type="sldNum" sz="quarter" idx="10"/>
          </p:nvPr>
        </p:nvSpPr>
        <p:spPr/>
        <p:txBody>
          <a:bodyPr/>
          <a:lstStyle/>
          <a:p>
            <a:fld id="{C2D54BBB-F48D-40EE-BF48-3BC7AC84FE16}" type="slidenum">
              <a:rPr lang="en-US" smtClean="0"/>
              <a:pPr/>
              <a:t>26</a:t>
            </a:fld>
            <a:endParaRPr lang="en-US"/>
          </a:p>
        </p:txBody>
      </p:sp>
    </p:spTree>
    <p:extLst>
      <p:ext uri="{BB962C8B-B14F-4D97-AF65-F5344CB8AC3E}">
        <p14:creationId xmlns:p14="http://schemas.microsoft.com/office/powerpoint/2010/main" val="9123563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Keyword usage used to be one of the most important elements of SEO. Today, it still matters, however it is just one of many variables in-play. Search engines are also more intelligent, so having quality content about your keyword topic is superior to “stuffing” the exact-match keywords into the text. In fact, your site can be penalized for keyword stuffing. Make sure you understand each area</a:t>
            </a:r>
            <a:r>
              <a:rPr lang="en-US" baseline="0" dirty="0"/>
              <a:t> listed above where keywords come into play. Your text has more information, or you can perform a quick search to learn more.</a:t>
            </a:r>
            <a:endParaRPr lang="en-US" dirty="0"/>
          </a:p>
          <a:p>
            <a:endParaRPr lang="en-US" dirty="0"/>
          </a:p>
        </p:txBody>
      </p:sp>
      <p:sp>
        <p:nvSpPr>
          <p:cNvPr id="4" name="Slide Number Placeholder 3"/>
          <p:cNvSpPr>
            <a:spLocks noGrp="1"/>
          </p:cNvSpPr>
          <p:nvPr>
            <p:ph type="sldNum" sz="quarter" idx="10"/>
          </p:nvPr>
        </p:nvSpPr>
        <p:spPr/>
        <p:txBody>
          <a:bodyPr/>
          <a:lstStyle/>
          <a:p>
            <a:fld id="{A32F2DA4-7CFF-469E-BC15-89E05E47F00F}" type="slidenum">
              <a:rPr lang="en-US" smtClean="0"/>
              <a:t>27</a:t>
            </a:fld>
            <a:endParaRPr lang="en-US"/>
          </a:p>
        </p:txBody>
      </p:sp>
    </p:spTree>
    <p:extLst>
      <p:ext uri="{BB962C8B-B14F-4D97-AF65-F5344CB8AC3E}">
        <p14:creationId xmlns:p14="http://schemas.microsoft.com/office/powerpoint/2010/main" val="25782773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User eye-tracking studies have shown that the upper left gets the most attention in search results, but searchers still scan down the left side a little to get the information they seek.</a:t>
            </a:r>
          </a:p>
          <a:p>
            <a:endParaRPr lang="en-US" dirty="0"/>
          </a:p>
          <a:p>
            <a:r>
              <a:rPr lang="en-US"/>
              <a:t>http://www.forbes.com/sites/roberthof/2015/03/03/how-do-you-google-new-eye-tracking-study-reveals-huge-changes/2/#74c182961650</a:t>
            </a:r>
          </a:p>
          <a:p>
            <a:endParaRPr lang="en-US"/>
          </a:p>
        </p:txBody>
      </p:sp>
      <p:sp>
        <p:nvSpPr>
          <p:cNvPr id="4" name="Slide Number Placeholder 3"/>
          <p:cNvSpPr>
            <a:spLocks noGrp="1"/>
          </p:cNvSpPr>
          <p:nvPr>
            <p:ph type="sldNum" sz="quarter" idx="10"/>
          </p:nvPr>
        </p:nvSpPr>
        <p:spPr/>
        <p:txBody>
          <a:bodyPr/>
          <a:lstStyle/>
          <a:p>
            <a:fld id="{C2D54BBB-F48D-40EE-BF48-3BC7AC84FE16}" type="slidenum">
              <a:rPr lang="en-US" smtClean="0"/>
              <a:pPr/>
              <a:t>28</a:t>
            </a:fld>
            <a:endParaRPr lang="en-US"/>
          </a:p>
        </p:txBody>
      </p:sp>
    </p:spTree>
    <p:extLst>
      <p:ext uri="{BB962C8B-B14F-4D97-AF65-F5344CB8AC3E}">
        <p14:creationId xmlns:p14="http://schemas.microsoft.com/office/powerpoint/2010/main" val="262047780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Bounce rate = </a:t>
            </a:r>
            <a:r>
              <a:rPr lang="en-US" sz="1200" b="0" i="0" kern="1200" dirty="0">
                <a:solidFill>
                  <a:schemeClr val="tx1"/>
                </a:solidFill>
                <a:effectLst/>
                <a:latin typeface="Book Antiqua" pitchFamily="18" charset="0"/>
                <a:ea typeface="+mn-ea"/>
                <a:cs typeface="+mn-cs"/>
              </a:rPr>
              <a:t>the percentage of visitors to a particular website who navigate away from the site after viewing only one page. See </a:t>
            </a:r>
            <a:r>
              <a:rPr lang="en-US" sz="600" b="0" i="0" kern="1200" dirty="0">
                <a:solidFill>
                  <a:schemeClr val="tx1"/>
                </a:solidFill>
                <a:effectLst/>
                <a:latin typeface="Book Antiqua" pitchFamily="18" charset="0"/>
                <a:ea typeface="+mn-ea"/>
                <a:cs typeface="+mn-cs"/>
              </a:rPr>
              <a:t>https://support.google.com/analytics/answer/1009409</a:t>
            </a:r>
            <a:r>
              <a:rPr lang="en-US" sz="900" b="0" i="0" kern="1200" dirty="0">
                <a:solidFill>
                  <a:schemeClr val="tx1"/>
                </a:solidFill>
                <a:effectLst/>
                <a:latin typeface="Book Antiqua" pitchFamily="18" charset="0"/>
                <a:ea typeface="+mn-ea"/>
                <a:cs typeface="+mn-cs"/>
              </a:rPr>
              <a:t> </a:t>
            </a:r>
            <a:r>
              <a:rPr lang="en-US" sz="1200" b="0" i="0" kern="1200" dirty="0">
                <a:solidFill>
                  <a:schemeClr val="tx1"/>
                </a:solidFill>
                <a:effectLst/>
                <a:latin typeface="Book Antiqua" pitchFamily="18" charset="0"/>
                <a:ea typeface="+mn-ea"/>
                <a:cs typeface="+mn-cs"/>
              </a:rPr>
              <a:t>for Google’s discussion on bounce rate.</a:t>
            </a:r>
          </a:p>
          <a:p>
            <a:endParaRPr lang="en-US" sz="1200" b="0" i="0" kern="1200" dirty="0">
              <a:solidFill>
                <a:schemeClr val="tx1"/>
              </a:solidFill>
              <a:effectLst/>
              <a:latin typeface="Book Antiqua" pitchFamily="18" charset="0"/>
              <a:ea typeface="+mn-ea"/>
              <a:cs typeface="+mn-cs"/>
            </a:endParaRPr>
          </a:p>
          <a:p>
            <a:r>
              <a:rPr lang="en-US" dirty="0"/>
              <a:t>Use Google’s PageSpeed tool and </a:t>
            </a:r>
            <a:r>
              <a:rPr lang="en-US" dirty="0" err="1"/>
              <a:t>Pingdom</a:t>
            </a:r>
            <a:r>
              <a:rPr lang="en-US" dirty="0"/>
              <a:t> (search for the names to find these free tools or look for others) to find a site’s load time.</a:t>
            </a:r>
          </a:p>
          <a:p>
            <a:endParaRPr lang="en-US" dirty="0"/>
          </a:p>
          <a:p>
            <a:r>
              <a:rPr lang="en-US" sz="1200" b="0" i="1" kern="1200" dirty="0">
                <a:solidFill>
                  <a:schemeClr val="tx1"/>
                </a:solidFill>
                <a:effectLst/>
                <a:latin typeface="Book Antiqua" pitchFamily="18" charset="0"/>
                <a:ea typeface="+mn-ea"/>
                <a:cs typeface="+mn-cs"/>
              </a:rPr>
              <a:t>“</a:t>
            </a:r>
            <a:r>
              <a:rPr lang="en-US" sz="1200" b="1" i="1" u="sng" kern="1200" dirty="0">
                <a:solidFill>
                  <a:schemeClr val="tx1"/>
                </a:solidFill>
                <a:effectLst/>
                <a:latin typeface="Book Antiqua" pitchFamily="18" charset="0"/>
                <a:ea typeface="+mn-ea"/>
                <a:cs typeface="+mn-cs"/>
              </a:rPr>
              <a:t>2 seconds</a:t>
            </a:r>
            <a:r>
              <a:rPr lang="en-US" sz="1200" b="1" i="1" kern="1200" dirty="0">
                <a:solidFill>
                  <a:schemeClr val="tx1"/>
                </a:solidFill>
                <a:effectLst/>
                <a:latin typeface="Book Antiqua" pitchFamily="18" charset="0"/>
                <a:ea typeface="+mn-ea"/>
                <a:cs typeface="+mn-cs"/>
              </a:rPr>
              <a:t> is the threshold for ecommerce website acceptability. At Google, we aim for under a half second.</a:t>
            </a:r>
            <a:r>
              <a:rPr lang="en-US" sz="1200" b="0" i="1" kern="1200" dirty="0">
                <a:solidFill>
                  <a:schemeClr val="tx1"/>
                </a:solidFill>
                <a:effectLst/>
                <a:latin typeface="Book Antiqua" pitchFamily="18" charset="0"/>
                <a:ea typeface="+mn-ea"/>
                <a:cs typeface="+mn-cs"/>
              </a:rPr>
              <a:t>“ (</a:t>
            </a:r>
            <a:r>
              <a:rPr lang="en-US" sz="1200" b="0" i="0" kern="1200" dirty="0" err="1">
                <a:solidFill>
                  <a:schemeClr val="tx1"/>
                </a:solidFill>
                <a:effectLst/>
                <a:latin typeface="Book Antiqua" pitchFamily="18" charset="0"/>
                <a:ea typeface="+mn-ea"/>
                <a:cs typeface="+mn-cs"/>
              </a:rPr>
              <a:t>Maile</a:t>
            </a:r>
            <a:r>
              <a:rPr lang="en-US" sz="1200" b="0" i="0" kern="1200" dirty="0">
                <a:solidFill>
                  <a:schemeClr val="tx1"/>
                </a:solidFill>
                <a:effectLst/>
                <a:latin typeface="Book Antiqua" pitchFamily="18" charset="0"/>
                <a:ea typeface="+mn-ea"/>
                <a:cs typeface="+mn-cs"/>
              </a:rPr>
              <a:t> </a:t>
            </a:r>
            <a:r>
              <a:rPr lang="en-US" sz="1200" b="0" i="0" kern="1200" dirty="0" err="1">
                <a:solidFill>
                  <a:schemeClr val="tx1"/>
                </a:solidFill>
                <a:effectLst/>
                <a:latin typeface="Book Antiqua" pitchFamily="18" charset="0"/>
                <a:ea typeface="+mn-ea"/>
                <a:cs typeface="+mn-cs"/>
              </a:rPr>
              <a:t>Ohye</a:t>
            </a:r>
            <a:r>
              <a:rPr lang="en-US" sz="1200" b="0" i="0" kern="1200" dirty="0">
                <a:solidFill>
                  <a:schemeClr val="tx1"/>
                </a:solidFill>
                <a:effectLst/>
                <a:latin typeface="Book Antiqua" pitchFamily="18" charset="0"/>
                <a:ea typeface="+mn-ea"/>
                <a:cs typeface="+mn-cs"/>
              </a:rPr>
              <a:t>, from Google 2010)</a:t>
            </a:r>
          </a:p>
          <a:p>
            <a:endParaRPr lang="en-US" sz="1200" b="0" i="0" kern="1200" dirty="0">
              <a:solidFill>
                <a:schemeClr val="tx1"/>
              </a:solidFill>
              <a:effectLst/>
              <a:latin typeface="Book Antiqua" pitchFamily="18" charset="0"/>
              <a:ea typeface="+mn-ea"/>
              <a:cs typeface="+mn-cs"/>
            </a:endParaRPr>
          </a:p>
          <a:p>
            <a:r>
              <a:rPr lang="en-US" sz="1200" b="0" i="0" kern="1200" dirty="0">
                <a:solidFill>
                  <a:schemeClr val="tx1"/>
                </a:solidFill>
                <a:effectLst/>
                <a:latin typeface="Book Antiqua" pitchFamily="18" charset="0"/>
                <a:ea typeface="+mn-ea"/>
                <a:cs typeface="+mn-cs"/>
              </a:rPr>
              <a:t>Don’t forget that quality content includes unique, well-crafted title tags and description metatags for each page of your website!</a:t>
            </a:r>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29</a:t>
            </a:fld>
            <a:endParaRPr lang="en-US"/>
          </a:p>
        </p:txBody>
      </p:sp>
    </p:spTree>
    <p:extLst>
      <p:ext uri="{BB962C8B-B14F-4D97-AF65-F5344CB8AC3E}">
        <p14:creationId xmlns:p14="http://schemas.microsoft.com/office/powerpoint/2010/main" val="151889806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What Is PageRank?</a:t>
            </a:r>
          </a:p>
          <a:p>
            <a:endParaRPr lang="en-CA" dirty="0"/>
          </a:p>
          <a:p>
            <a:r>
              <a:rPr lang="en-CA" dirty="0"/>
              <a:t>PageRank (PR) is a calculation, famously invented by Google founders Larry Page and Sergey </a:t>
            </a:r>
            <a:r>
              <a:rPr lang="en-CA" dirty="0" err="1"/>
              <a:t>Brin</a:t>
            </a:r>
            <a:r>
              <a:rPr lang="en-CA" dirty="0"/>
              <a:t>, which evaluates the </a:t>
            </a:r>
            <a:r>
              <a:rPr lang="en-CA" b="1" dirty="0"/>
              <a:t>quality and quantity of links </a:t>
            </a:r>
            <a:r>
              <a:rPr lang="en-CA" dirty="0"/>
              <a:t>to a webpage to determine a relative score of that page’s importance and authority on a 0 to 10 scale.</a:t>
            </a:r>
          </a:p>
          <a:p>
            <a:endParaRPr lang="en-CA" dirty="0"/>
          </a:p>
          <a:p>
            <a:r>
              <a:rPr lang="en-CA" dirty="0"/>
              <a:t>The handful of PageRank 10 domains, including USA.gov, Twitter.com and Adobe Reader Download, have the highest volume of inbound links of any sites on the web. The top sites set the bar, so to speak, and the 10-point scale plummets exponentially down from there.</a:t>
            </a:r>
          </a:p>
          <a:p>
            <a:endParaRPr lang="en-CA" dirty="0"/>
          </a:p>
          <a:p>
            <a:r>
              <a:rPr lang="en-CA" dirty="0"/>
              <a:t>PageRank 5 websites have a good number of inbound links, PR 3 and PR 4 sites have a fair amount, and brand new websites without any inbound links pointing to them start at PageRank 0.</a:t>
            </a:r>
          </a:p>
          <a:p>
            <a:endParaRPr lang="en-CA" dirty="0"/>
          </a:p>
          <a:p>
            <a:r>
              <a:rPr lang="en-CA" dirty="0"/>
              <a:t>NOTE: You may be curious what your site’s or your competitor’s PR score is. But Google no longer reveals the PageRank score for websites. It used to display at the top of web browsers right in the Google Toolbar, but no more. And PR data is no longer available to developers through APIs, either. Even though it’s now hidden from public view, however, </a:t>
            </a:r>
            <a:r>
              <a:rPr lang="en-CA" b="1" u="sng" dirty="0"/>
              <a:t>PageRank remains an important ingredient in Google’s secret ranking algorithms.</a:t>
            </a:r>
          </a:p>
          <a:p>
            <a:endParaRPr lang="en-US" b="1" u="sng" dirty="0"/>
          </a:p>
          <a:p>
            <a:r>
              <a:rPr lang="en-US" sz="1000" b="0" i="1" u="none" dirty="0"/>
              <a:t>S</a:t>
            </a:r>
            <a:r>
              <a:rPr lang="en-CA" sz="1000" b="0" i="1" u="none" dirty="0" err="1"/>
              <a:t>ources</a:t>
            </a:r>
            <a:r>
              <a:rPr lang="en-CA" sz="1000" b="0" i="1" u="none" dirty="0"/>
              <a:t>: adapted from bruceclay.com/blog and CC BY-SA 2.5, https://commons.wikimedia.org/w/index.php?curid=2776582.</a:t>
            </a:r>
          </a:p>
        </p:txBody>
      </p:sp>
      <p:sp>
        <p:nvSpPr>
          <p:cNvPr id="4" name="Slide Number Placeholder 3"/>
          <p:cNvSpPr>
            <a:spLocks noGrp="1"/>
          </p:cNvSpPr>
          <p:nvPr>
            <p:ph type="sldNum" sz="quarter" idx="10"/>
          </p:nvPr>
        </p:nvSpPr>
        <p:spPr/>
        <p:txBody>
          <a:bodyPr/>
          <a:lstStyle/>
          <a:p>
            <a:fld id="{C2D54BBB-F48D-40EE-BF48-3BC7AC84FE16}" type="slidenum">
              <a:rPr lang="en-US" smtClean="0"/>
              <a:pPr/>
              <a:t>30</a:t>
            </a:fld>
            <a:endParaRPr lang="en-US"/>
          </a:p>
        </p:txBody>
      </p:sp>
    </p:spTree>
    <p:extLst>
      <p:ext uri="{BB962C8B-B14F-4D97-AF65-F5344CB8AC3E}">
        <p14:creationId xmlns:p14="http://schemas.microsoft.com/office/powerpoint/2010/main" val="24124684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that backlinks are not just about getting lots of links to your web page. </a:t>
            </a:r>
            <a:r>
              <a:rPr lang="en-US" b="1" dirty="0"/>
              <a:t>The relevance and quality of the sites they come from matter, the anchor text (text used in the link URL) matters, the freshness of the links matters, and the diversity of the links matters.</a:t>
            </a:r>
          </a:p>
          <a:p>
            <a:endParaRPr lang="en-US" dirty="0"/>
          </a:p>
          <a:p>
            <a:r>
              <a:rPr lang="en-US" b="1" dirty="0"/>
              <a:t>We are also more interested in </a:t>
            </a:r>
            <a:r>
              <a:rPr lang="en-US" b="1" u="sng" dirty="0"/>
              <a:t>referring domains</a:t>
            </a:r>
            <a:r>
              <a:rPr lang="en-US" b="1" dirty="0"/>
              <a:t> than total backlinks. </a:t>
            </a:r>
            <a:r>
              <a:rPr lang="en-US" dirty="0"/>
              <a:t>This is because total backlinks doesn’t tell you how many backlinks are coming from the same domains (websites). What if all the backlinks are coming from one “link farm” (one domain that sells backlinks)? That would be bad for your site, and would get you penalized by the search engines.</a:t>
            </a:r>
          </a:p>
          <a:p>
            <a:endParaRPr lang="en-US" dirty="0"/>
          </a:p>
          <a:p>
            <a:r>
              <a:rPr lang="en-US" dirty="0"/>
              <a:t>There are various ways to develop backlinks to your site:</a:t>
            </a:r>
          </a:p>
          <a:p>
            <a:r>
              <a:rPr lang="en-US" dirty="0"/>
              <a:t>	</a:t>
            </a:r>
            <a:r>
              <a:rPr lang="en-US" dirty="0" err="1"/>
              <a:t>Linkbait</a:t>
            </a:r>
            <a:r>
              <a:rPr lang="en-US" dirty="0"/>
              <a:t> (fresh quality content that other sites want to link</a:t>
            </a:r>
            <a:r>
              <a:rPr lang="en-US" baseline="0" dirty="0"/>
              <a:t> to) – </a:t>
            </a:r>
            <a:r>
              <a:rPr lang="en-US" b="1" baseline="0" dirty="0"/>
              <a:t>Most valuable!</a:t>
            </a:r>
          </a:p>
          <a:p>
            <a:r>
              <a:rPr lang="en-US" baseline="0" dirty="0"/>
              <a:t>	Manual links (requested from a related site, or submitted to a directory, etc.)</a:t>
            </a:r>
          </a:p>
          <a:p>
            <a:r>
              <a:rPr lang="en-US" baseline="0" dirty="0"/>
              <a:t>	Manufactured links (electronic signatures, etc.)</a:t>
            </a:r>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31</a:t>
            </a:fld>
            <a:endParaRPr lang="en-US"/>
          </a:p>
        </p:txBody>
      </p:sp>
    </p:spTree>
    <p:extLst>
      <p:ext uri="{BB962C8B-B14F-4D97-AF65-F5344CB8AC3E}">
        <p14:creationId xmlns:p14="http://schemas.microsoft.com/office/powerpoint/2010/main" val="5391895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Optional assignment counts towards</a:t>
            </a:r>
            <a:r>
              <a:rPr lang="en-US" baseline="0" dirty="0"/>
              <a:t> participation.</a:t>
            </a:r>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32</a:t>
            </a:fld>
            <a:endParaRPr lang="en-US"/>
          </a:p>
        </p:txBody>
      </p:sp>
    </p:spTree>
    <p:extLst>
      <p:ext uri="{BB962C8B-B14F-4D97-AF65-F5344CB8AC3E}">
        <p14:creationId xmlns:p14="http://schemas.microsoft.com/office/powerpoint/2010/main" val="193119809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Rot="1" noChangeAspect="1" noChangeArrowheads="1" noTextEdit="1"/>
          </p:cNvSpPr>
          <p:nvPr>
            <p:ph type="sldImg"/>
          </p:nvPr>
        </p:nvSpPr>
        <p:spPr>
          <a:ln/>
        </p:spPr>
      </p:sp>
      <p:sp>
        <p:nvSpPr>
          <p:cNvPr id="62467" name="Rectangle 3"/>
          <p:cNvSpPr>
            <a:spLocks noGrp="1" noChangeArrowheads="1"/>
          </p:cNvSpPr>
          <p:nvPr>
            <p:ph type="body" idx="1"/>
          </p:nvPr>
        </p:nvSpPr>
        <p:spPr>
          <a:noFill/>
          <a:ln/>
        </p:spPr>
        <p:txBody>
          <a:bodyPr/>
          <a:lstStyle/>
          <a:p>
            <a:endParaRPr lang="en-US" dirty="0"/>
          </a:p>
        </p:txBody>
      </p:sp>
    </p:spTree>
    <p:extLst>
      <p:ext uri="{BB962C8B-B14F-4D97-AF65-F5344CB8AC3E}">
        <p14:creationId xmlns:p14="http://schemas.microsoft.com/office/powerpoint/2010/main" val="7030526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shows an example of the results from </a:t>
            </a:r>
            <a:r>
              <a:rPr lang="en-US" dirty="0" err="1"/>
              <a:t>KWfinder</a:t>
            </a:r>
            <a:r>
              <a:rPr lang="en-US" dirty="0"/>
              <a:t>.</a:t>
            </a:r>
          </a:p>
          <a:p>
            <a:endParaRPr lang="en-US" dirty="0"/>
          </a:p>
          <a:p>
            <a:r>
              <a:rPr lang="en-US" dirty="0"/>
              <a:t>Lots of people</a:t>
            </a:r>
            <a:r>
              <a:rPr lang="en-US" baseline="0" dirty="0"/>
              <a:t> search for the keyword “cookbook”. Does that mean it’s a better choice than a long-tail keyword with less traffic if you are selling a </a:t>
            </a:r>
            <a:r>
              <a:rPr lang="en-US" baseline="0" dirty="0" err="1"/>
              <a:t>latin</a:t>
            </a:r>
            <a:r>
              <a:rPr lang="en-US" baseline="0" dirty="0"/>
              <a:t> dessert cookbook? </a:t>
            </a:r>
            <a:r>
              <a:rPr lang="en-US" b="1" baseline="0" dirty="0"/>
              <a:t>NO!</a:t>
            </a:r>
            <a:endParaRPr lang="en-US" b="1"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34</a:t>
            </a:fld>
            <a:endParaRPr lang="en-US"/>
          </a:p>
        </p:txBody>
      </p:sp>
    </p:spTree>
    <p:extLst>
      <p:ext uri="{BB962C8B-B14F-4D97-AF65-F5344CB8AC3E}">
        <p14:creationId xmlns:p14="http://schemas.microsoft.com/office/powerpoint/2010/main" val="41407947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306A16E-DC4A-4E7A-9946-CD0B9CF24935}" type="slidenum">
              <a:rPr lang="en-US"/>
              <a:pPr/>
              <a:t>35</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In this course, we are only interested in those aspects of web design that relate to getting found! So we won’t be building websites, just planning content/navigation, etc. and critiquing existing pages consistent with current best practices.</a:t>
            </a:r>
          </a:p>
          <a:p>
            <a:pPr eaLnBrk="1" hangingPunct="1"/>
            <a:endParaRPr lang="en-US" dirty="0"/>
          </a:p>
        </p:txBody>
      </p:sp>
    </p:spTree>
    <p:extLst>
      <p:ext uri="{BB962C8B-B14F-4D97-AF65-F5344CB8AC3E}">
        <p14:creationId xmlns:p14="http://schemas.microsoft.com/office/powerpoint/2010/main" val="140410778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18B43A3-76EA-4F14-A27F-DABBCD6701AC}" type="slidenum">
              <a:rPr lang="en-US"/>
              <a:pPr/>
              <a:t>36</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30086554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Play as PowerPoint show to reveal text beneath graphic.</a:t>
            </a:r>
          </a:p>
          <a:p>
            <a:endParaRPr lang="en-US" dirty="0"/>
          </a:p>
          <a:p>
            <a:r>
              <a:rPr lang="en-US" dirty="0"/>
              <a:t>This should be review, but let’s make sure everyone has the same understanding! Some sites define a landing page using more restrictive terms, however this definition is in common use in the industry and best suits our general purpose of search marketing.</a:t>
            </a:r>
          </a:p>
        </p:txBody>
      </p:sp>
      <p:sp>
        <p:nvSpPr>
          <p:cNvPr id="4" name="Slide Number Placeholder 3"/>
          <p:cNvSpPr>
            <a:spLocks noGrp="1"/>
          </p:cNvSpPr>
          <p:nvPr>
            <p:ph type="sldNum" sz="quarter" idx="10"/>
          </p:nvPr>
        </p:nvSpPr>
        <p:spPr/>
        <p:txBody>
          <a:bodyPr/>
          <a:lstStyle/>
          <a:p>
            <a:fld id="{6476AFEB-324E-49FE-AA14-57636E5B833E}" type="slidenum">
              <a:rPr lang="en-US" smtClean="0"/>
              <a:pPr/>
              <a:t>37</a:t>
            </a:fld>
            <a:endParaRPr lang="en-US"/>
          </a:p>
        </p:txBody>
      </p:sp>
    </p:spTree>
    <p:extLst>
      <p:ext uri="{BB962C8B-B14F-4D97-AF65-F5344CB8AC3E}">
        <p14:creationId xmlns:p14="http://schemas.microsoft.com/office/powerpoint/2010/main" val="28949627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As a lead-in to the topic of Web design &amp; Landing Pages, can you answer this question?</a:t>
            </a:r>
          </a:p>
          <a:p>
            <a:r>
              <a:rPr lang="en-US" b="1" dirty="0"/>
              <a:t>*Scroll down for the answer.</a:t>
            </a:r>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*According to a recent RBC small business survey, only 46 per cent of Canadian small businesses have a dedicated website, and less than half (48 per cent) of those businesses say they sell their products and services through their websites. </a:t>
            </a:r>
          </a:p>
        </p:txBody>
      </p:sp>
      <p:sp>
        <p:nvSpPr>
          <p:cNvPr id="4" name="Slide Number Placeholder 3"/>
          <p:cNvSpPr>
            <a:spLocks noGrp="1"/>
          </p:cNvSpPr>
          <p:nvPr>
            <p:ph type="sldNum" sz="quarter" idx="10"/>
          </p:nvPr>
        </p:nvSpPr>
        <p:spPr/>
        <p:txBody>
          <a:bodyPr/>
          <a:lstStyle/>
          <a:p>
            <a:fld id="{C2D54BBB-F48D-40EE-BF48-3BC7AC84FE16}" type="slidenum">
              <a:rPr lang="en-US" smtClean="0"/>
              <a:pPr/>
              <a:t>38</a:t>
            </a:fld>
            <a:endParaRPr lang="en-US"/>
          </a:p>
        </p:txBody>
      </p:sp>
    </p:spTree>
    <p:extLst>
      <p:ext uri="{BB962C8B-B14F-4D97-AF65-F5344CB8AC3E}">
        <p14:creationId xmlns:p14="http://schemas.microsoft.com/office/powerpoint/2010/main" val="7090614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searching for something, and then click on one of the results</a:t>
            </a:r>
            <a:r>
              <a:rPr lang="en-US" baseline="0" dirty="0"/>
              <a:t> in the search engine results page. Can you get the information you want? How many clicks did it take? Did you “bounce” back to the search results because the landing page was not what you were looking for?</a:t>
            </a:r>
          </a:p>
          <a:p>
            <a:endParaRPr lang="en-US" baseline="0" dirty="0"/>
          </a:p>
          <a:p>
            <a:r>
              <a:rPr lang="en-US" baseline="0" dirty="0"/>
              <a:t>Performing a simple user experience study with some potential clients can quickly identify problems with your landing pages for specific keyword terms.</a:t>
            </a:r>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39</a:t>
            </a:fld>
            <a:endParaRPr lang="en-US"/>
          </a:p>
        </p:txBody>
      </p:sp>
    </p:spTree>
    <p:extLst>
      <p:ext uri="{BB962C8B-B14F-4D97-AF65-F5344CB8AC3E}">
        <p14:creationId xmlns:p14="http://schemas.microsoft.com/office/powerpoint/2010/main" val="2026239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Have you visited</a:t>
            </a:r>
            <a:r>
              <a:rPr lang="en-US" baseline="0" dirty="0"/>
              <a:t> a website where it was difficult (or seemed impossible) to get the information you were looking for? Many business owners design websites based on their organizational preferences, instead of designing it for their key stakeholders.</a:t>
            </a:r>
            <a:endParaRPr lang="en-US"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40</a:t>
            </a:fld>
            <a:endParaRPr lang="en-US"/>
          </a:p>
        </p:txBody>
      </p:sp>
    </p:spTree>
    <p:extLst>
      <p:ext uri="{BB962C8B-B14F-4D97-AF65-F5344CB8AC3E}">
        <p14:creationId xmlns:p14="http://schemas.microsoft.com/office/powerpoint/2010/main" val="54381681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Your website landing pages need to </a:t>
            </a:r>
            <a:r>
              <a:rPr lang="en-US" u="sng" dirty="0"/>
              <a:t>clearly</a:t>
            </a:r>
            <a:r>
              <a:rPr lang="en-US" dirty="0"/>
              <a:t> answer the</a:t>
            </a:r>
            <a:r>
              <a:rPr lang="en-US" baseline="0" dirty="0"/>
              <a:t> “questions” that your site visitors have. For example, w</a:t>
            </a:r>
            <a:r>
              <a:rPr lang="en-US" dirty="0"/>
              <a:t>ho are you</a:t>
            </a:r>
            <a:r>
              <a:rPr lang="en-US" baseline="0" dirty="0"/>
              <a:t> and </a:t>
            </a:r>
            <a:r>
              <a:rPr lang="en-US" b="1" u="sng" baseline="0" dirty="0"/>
              <a:t>what</a:t>
            </a:r>
            <a:r>
              <a:rPr lang="en-US" b="1" baseline="0" dirty="0"/>
              <a:t> are you offering? </a:t>
            </a:r>
            <a:r>
              <a:rPr lang="en-US" b="1" u="sng" baseline="0" dirty="0"/>
              <a:t>Why</a:t>
            </a:r>
            <a:r>
              <a:rPr lang="en-US" b="1" baseline="0" dirty="0"/>
              <a:t> should I pick you? What do you want me to do </a:t>
            </a:r>
            <a:r>
              <a:rPr lang="en-US" b="1" u="sng" baseline="0" dirty="0"/>
              <a:t>next</a:t>
            </a:r>
            <a:r>
              <a:rPr lang="en-US" b="1" baseline="0" dirty="0"/>
              <a:t>? (</a:t>
            </a:r>
            <a:r>
              <a:rPr lang="en-US" sz="1100" b="0" i="1" baseline="0" dirty="0"/>
              <a:t>Source: </a:t>
            </a:r>
            <a:r>
              <a:rPr lang="en-US" sz="1100" b="0" i="1" baseline="0" dirty="0" err="1"/>
              <a:t>Unbounce</a:t>
            </a:r>
            <a:r>
              <a:rPr lang="en-US" b="1" baseline="0" dirty="0"/>
              <a:t>)</a:t>
            </a:r>
          </a:p>
          <a:p>
            <a:endParaRPr lang="en-US" b="1" baseline="0" dirty="0"/>
          </a:p>
          <a:p>
            <a:r>
              <a:rPr lang="en-US" sz="1200" b="1" i="0" kern="1200" dirty="0">
                <a:solidFill>
                  <a:schemeClr val="tx1"/>
                </a:solidFill>
                <a:effectLst/>
                <a:latin typeface="Times New Roman" pitchFamily="18" charset="0"/>
                <a:ea typeface="+mn-ea"/>
                <a:cs typeface="+mn-cs"/>
              </a:rPr>
              <a:t>Desired Action. </a:t>
            </a:r>
            <a:r>
              <a:rPr lang="en-US" sz="1200" b="0" i="0" kern="1200" dirty="0">
                <a:solidFill>
                  <a:schemeClr val="tx1"/>
                </a:solidFill>
                <a:effectLst/>
                <a:latin typeface="Times New Roman" pitchFamily="18" charset="0"/>
                <a:ea typeface="+mn-ea"/>
                <a:cs typeface="+mn-cs"/>
              </a:rPr>
              <a:t>What is the action you would like potential customers to take? Does everything on the page point to this action (figuratively or literally)? In other words, is there a single call to action (often abbreviated CTA) that attracts users' attention?</a:t>
            </a:r>
          </a:p>
          <a:p>
            <a:r>
              <a:rPr lang="en-US" sz="1200" b="1" i="0" kern="1200" dirty="0">
                <a:solidFill>
                  <a:schemeClr val="tx1"/>
                </a:solidFill>
                <a:effectLst/>
                <a:latin typeface="Times New Roman" pitchFamily="18" charset="0"/>
                <a:ea typeface="+mn-ea"/>
                <a:cs typeface="+mn-cs"/>
              </a:rPr>
              <a:t>Context. </a:t>
            </a:r>
            <a:r>
              <a:rPr lang="en-US" sz="1200" b="0" i="0" kern="1200" dirty="0">
                <a:solidFill>
                  <a:schemeClr val="tx1"/>
                </a:solidFill>
                <a:effectLst/>
                <a:latin typeface="Times New Roman" pitchFamily="18" charset="0"/>
                <a:ea typeface="+mn-ea"/>
                <a:cs typeface="+mn-cs"/>
              </a:rPr>
              <a:t>Where are site visitors coming from? Does the message and content of the homepage match the expectations of customers?</a:t>
            </a:r>
          </a:p>
          <a:p>
            <a:r>
              <a:rPr lang="en-US" sz="1200" b="1" i="0" kern="1200" dirty="0">
                <a:solidFill>
                  <a:schemeClr val="tx1"/>
                </a:solidFill>
                <a:effectLst/>
                <a:latin typeface="Times New Roman" pitchFamily="18" charset="0"/>
                <a:ea typeface="+mn-ea"/>
                <a:cs typeface="+mn-cs"/>
              </a:rPr>
              <a:t>Clarity. </a:t>
            </a:r>
            <a:r>
              <a:rPr lang="en-US" sz="1200" b="0" i="0" kern="1200" dirty="0">
                <a:solidFill>
                  <a:schemeClr val="tx1"/>
                </a:solidFill>
                <a:effectLst/>
                <a:latin typeface="Times New Roman" pitchFamily="18" charset="0"/>
                <a:ea typeface="+mn-ea"/>
                <a:cs typeface="+mn-cs"/>
              </a:rPr>
              <a:t>Is it clear from a quick scan of the webpage what the webpage is about? Does the user know what will happen once he or she clicks a link?</a:t>
            </a:r>
          </a:p>
          <a:p>
            <a:r>
              <a:rPr lang="en-US" sz="1200" b="1" i="0" kern="1200" dirty="0">
                <a:solidFill>
                  <a:schemeClr val="tx1"/>
                </a:solidFill>
                <a:effectLst/>
                <a:latin typeface="Times New Roman" pitchFamily="18" charset="0"/>
                <a:ea typeface="+mn-ea"/>
                <a:cs typeface="+mn-cs"/>
              </a:rPr>
              <a:t>Congruence. </a:t>
            </a:r>
            <a:r>
              <a:rPr lang="en-US" sz="1200" b="0" i="0" kern="1200" dirty="0">
                <a:solidFill>
                  <a:schemeClr val="tx1"/>
                </a:solidFill>
                <a:effectLst/>
                <a:latin typeface="Times New Roman" pitchFamily="18" charset="0"/>
                <a:ea typeface="+mn-ea"/>
                <a:cs typeface="+mn-cs"/>
              </a:rPr>
              <a:t>Do all the words on the webpage encourage the conversion or do some words distract potential customers from the desired behavior?</a:t>
            </a:r>
          </a:p>
          <a:p>
            <a:r>
              <a:rPr lang="en-US" sz="1200" b="1" i="0" kern="1200" dirty="0">
                <a:solidFill>
                  <a:schemeClr val="tx1"/>
                </a:solidFill>
                <a:effectLst/>
                <a:latin typeface="Times New Roman" pitchFamily="18" charset="0"/>
                <a:ea typeface="+mn-ea"/>
                <a:cs typeface="+mn-cs"/>
              </a:rPr>
              <a:t>Credibility. </a:t>
            </a:r>
            <a:r>
              <a:rPr lang="en-US" sz="1200" b="0" i="0" kern="1200" dirty="0">
                <a:solidFill>
                  <a:schemeClr val="tx1"/>
                </a:solidFill>
                <a:effectLst/>
                <a:latin typeface="Times New Roman" pitchFamily="18" charset="0"/>
                <a:ea typeface="+mn-ea"/>
                <a:cs typeface="+mn-cs"/>
              </a:rPr>
              <a:t>Do potential customers have ample reason to believe you can deliver on your promises?</a:t>
            </a:r>
          </a:p>
          <a:p>
            <a:r>
              <a:rPr lang="en-US" sz="1200" b="1" i="0" kern="1200" dirty="0">
                <a:solidFill>
                  <a:schemeClr val="tx1"/>
                </a:solidFill>
                <a:effectLst/>
                <a:latin typeface="Times New Roman" pitchFamily="18" charset="0"/>
                <a:ea typeface="+mn-ea"/>
                <a:cs typeface="+mn-cs"/>
              </a:rPr>
              <a:t>Closing. </a:t>
            </a:r>
            <a:r>
              <a:rPr lang="en-US" sz="1200" b="0" i="0" kern="1200" dirty="0">
                <a:solidFill>
                  <a:schemeClr val="tx1"/>
                </a:solidFill>
                <a:effectLst/>
                <a:latin typeface="Times New Roman" pitchFamily="18" charset="0"/>
                <a:ea typeface="+mn-ea"/>
                <a:cs typeface="+mn-cs"/>
              </a:rPr>
              <a:t>Use positive messaging close to the desired click region. Negatively-</a:t>
            </a:r>
            <a:r>
              <a:rPr lang="en-US" sz="1200" b="0" i="0" kern="1200" dirty="0" err="1">
                <a:solidFill>
                  <a:schemeClr val="tx1"/>
                </a:solidFill>
                <a:effectLst/>
                <a:latin typeface="Times New Roman" pitchFamily="18" charset="0"/>
                <a:ea typeface="+mn-ea"/>
                <a:cs typeface="+mn-cs"/>
              </a:rPr>
              <a:t>valenced</a:t>
            </a:r>
            <a:r>
              <a:rPr lang="en-US" sz="1200" b="0" i="0" kern="1200" dirty="0">
                <a:solidFill>
                  <a:schemeClr val="tx1"/>
                </a:solidFill>
                <a:effectLst/>
                <a:latin typeface="Times New Roman" pitchFamily="18" charset="0"/>
                <a:ea typeface="+mn-ea"/>
                <a:cs typeface="+mn-cs"/>
              </a:rPr>
              <a:t> words can sometimes inhibit clicking.</a:t>
            </a:r>
          </a:p>
          <a:p>
            <a:r>
              <a:rPr lang="en-US" sz="1200" b="1" i="0" kern="1200" dirty="0">
                <a:solidFill>
                  <a:schemeClr val="tx1"/>
                </a:solidFill>
                <a:effectLst/>
                <a:latin typeface="Times New Roman" pitchFamily="18" charset="0"/>
                <a:ea typeface="+mn-ea"/>
                <a:cs typeface="+mn-cs"/>
              </a:rPr>
              <a:t>Continuance. </a:t>
            </a:r>
            <a:r>
              <a:rPr lang="en-US" sz="1200" b="0" i="0" kern="1200" dirty="0">
                <a:solidFill>
                  <a:schemeClr val="tx1"/>
                </a:solidFill>
                <a:effectLst/>
                <a:latin typeface="Times New Roman" pitchFamily="18" charset="0"/>
                <a:ea typeface="+mn-ea"/>
                <a:cs typeface="+mn-cs"/>
              </a:rPr>
              <a:t>Once you’ve obtained the desired conversion, does the customer know they’ve completed the intended action and are they being encouraged to begin the next conversion?</a:t>
            </a:r>
          </a:p>
          <a:p>
            <a:endParaRPr lang="en-US" sz="1200" b="0" i="0" kern="1200" dirty="0">
              <a:solidFill>
                <a:schemeClr val="tx1"/>
              </a:solidFill>
              <a:effectLst/>
              <a:latin typeface="Times New Roman" pitchFamily="18" charset="0"/>
              <a:ea typeface="+mn-ea"/>
              <a:cs typeface="+mn-cs"/>
            </a:endParaRPr>
          </a:p>
          <a:p>
            <a:r>
              <a:rPr lang="en-US" sz="1200" b="0" i="0" kern="1200" dirty="0">
                <a:solidFill>
                  <a:schemeClr val="tx1"/>
                </a:solidFill>
                <a:effectLst/>
                <a:latin typeface="Times New Roman" pitchFamily="18" charset="0"/>
                <a:ea typeface="+mn-ea"/>
                <a:cs typeface="+mn-cs"/>
              </a:rPr>
              <a:t>We are, of course, assuming that you are bringing the right audience (target market) to the right landing page!</a:t>
            </a:r>
          </a:p>
          <a:p>
            <a:endParaRPr lang="en-US" b="1"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41</a:t>
            </a:fld>
            <a:endParaRPr lang="en-US"/>
          </a:p>
        </p:txBody>
      </p:sp>
    </p:spTree>
    <p:extLst>
      <p:ext uri="{BB962C8B-B14F-4D97-AF65-F5344CB8AC3E}">
        <p14:creationId xmlns:p14="http://schemas.microsoft.com/office/powerpoint/2010/main" val="14497591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Trust symbols include third-party certifications, such as Better Business Bureau,</a:t>
            </a:r>
            <a:r>
              <a:rPr lang="en-US" baseline="0" dirty="0"/>
              <a:t> and any other element that can help build visitor trust with the landing page content owner.</a:t>
            </a:r>
          </a:p>
          <a:p>
            <a:endParaRPr lang="en-US" baseline="0" dirty="0"/>
          </a:p>
          <a:p>
            <a:r>
              <a:rPr lang="en-US" i="1" baseline="0" dirty="0"/>
              <a:t>Graphic source: </a:t>
            </a:r>
            <a:r>
              <a:rPr lang="en-US" i="1" baseline="0" dirty="0" err="1"/>
              <a:t>ConversionXL</a:t>
            </a:r>
            <a:r>
              <a:rPr lang="en-US" i="1" baseline="0" dirty="0"/>
              <a:t> Institute, 2018.</a:t>
            </a:r>
            <a:endParaRPr lang="en-US" i="1"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42</a:t>
            </a:fld>
            <a:endParaRPr lang="en-US"/>
          </a:p>
        </p:txBody>
      </p:sp>
    </p:spTree>
    <p:extLst>
      <p:ext uri="{BB962C8B-B14F-4D97-AF65-F5344CB8AC3E}">
        <p14:creationId xmlns:p14="http://schemas.microsoft.com/office/powerpoint/2010/main" val="5270009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DE0D4022-B806-4D34-9679-E9FEB5A878DF}" type="slidenum">
              <a:rPr lang="en-US"/>
              <a:pPr/>
              <a:t>43</a:t>
            </a:fld>
            <a:endParaRPr 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marL="0" marR="0" lvl="1" indent="0" algn="l" defTabSz="931774" rtl="0" eaLnBrk="1" fontAlgn="base" latinLnBrk="0" hangingPunct="1">
              <a:lnSpc>
                <a:spcPct val="100000"/>
              </a:lnSpc>
              <a:spcBef>
                <a:spcPct val="30000"/>
              </a:spcBef>
              <a:spcAft>
                <a:spcPct val="0"/>
              </a:spcAft>
              <a:buClrTx/>
              <a:buSzTx/>
              <a:buFontTx/>
              <a:buNone/>
              <a:tabLst/>
              <a:defRPr/>
            </a:pPr>
            <a:r>
              <a:rPr lang="en-US" dirty="0"/>
              <a:t>(</a:t>
            </a:r>
            <a:r>
              <a:rPr lang="en-US" i="1" dirty="0"/>
              <a:t>Play</a:t>
            </a:r>
            <a:r>
              <a:rPr lang="en-US" i="1" baseline="0" dirty="0"/>
              <a:t> as </a:t>
            </a:r>
            <a:r>
              <a:rPr lang="en-US" i="1" baseline="0" dirty="0" err="1"/>
              <a:t>Powerpoint</a:t>
            </a:r>
            <a:r>
              <a:rPr lang="en-US" i="1" baseline="0" dirty="0"/>
              <a:t> Show to reveal background content.</a:t>
            </a:r>
            <a:r>
              <a:rPr lang="en-US" baseline="0" dirty="0"/>
              <a:t>) </a:t>
            </a:r>
            <a:r>
              <a:rPr lang="en-US" dirty="0"/>
              <a:t>Never start a marketing campaign (online) without a dedicated landing page. Remember,</a:t>
            </a:r>
            <a:r>
              <a:rPr lang="en-US" baseline="0" dirty="0"/>
              <a:t> i</a:t>
            </a:r>
            <a:r>
              <a:rPr lang="en-US" dirty="0"/>
              <a:t>n online marketing, a landing page, sometimes known as a "lead capture page" or a "lander", or a "destination page", is a single web page that appears in response to clicking on a search engine optimized search result or an online advertisement. </a:t>
            </a:r>
            <a:r>
              <a:rPr lang="en-CA" dirty="0"/>
              <a:t>The Web site is a door into a company and must provide </a:t>
            </a:r>
            <a:r>
              <a:rPr lang="en-CA" u="sng" dirty="0"/>
              <a:t>inviting</a:t>
            </a:r>
            <a:r>
              <a:rPr lang="en-CA" dirty="0"/>
              <a:t>, </a:t>
            </a:r>
            <a:r>
              <a:rPr lang="en-CA" u="sng" dirty="0"/>
              <a:t>organized</a:t>
            </a:r>
            <a:r>
              <a:rPr lang="en-CA" dirty="0"/>
              <a:t>, and </a:t>
            </a:r>
            <a:r>
              <a:rPr lang="en-CA" u="sng" dirty="0"/>
              <a:t>relevant</a:t>
            </a:r>
            <a:r>
              <a:rPr lang="en-CA" dirty="0"/>
              <a:t> content.</a:t>
            </a:r>
            <a:endParaRPr lang="en-US" dirty="0"/>
          </a:p>
          <a:p>
            <a:pPr marL="0" lvl="1" defTabSz="931774" eaLnBrk="1" hangingPunct="1">
              <a:defRPr/>
            </a:pPr>
            <a:endParaRPr lang="en-US" dirty="0"/>
          </a:p>
          <a:p>
            <a:pPr marL="0" marR="0" lvl="1" indent="0" algn="l" defTabSz="931774" rtl="0" eaLnBrk="1" fontAlgn="base" latinLnBrk="0" hangingPunct="1">
              <a:lnSpc>
                <a:spcPct val="100000"/>
              </a:lnSpc>
              <a:spcBef>
                <a:spcPct val="30000"/>
              </a:spcBef>
              <a:spcAft>
                <a:spcPct val="0"/>
              </a:spcAft>
              <a:buClrTx/>
              <a:buSzTx/>
              <a:buFontTx/>
              <a:buNone/>
              <a:tabLst/>
              <a:defRPr/>
            </a:pPr>
            <a:r>
              <a:rPr lang="en-CA" b="1" dirty="0">
                <a:solidFill>
                  <a:srgbClr val="FFFF00"/>
                </a:solidFill>
                <a:effectLst/>
              </a:rPr>
              <a:t>Microsites</a:t>
            </a:r>
            <a:r>
              <a:rPr lang="en-CA" dirty="0"/>
              <a:t> are Web sites designed for a narrow, specific purpose</a:t>
            </a:r>
          </a:p>
          <a:p>
            <a:pPr marL="0" lvl="1" defTabSz="931774" eaLnBrk="1" hangingPunct="1">
              <a:defRPr/>
            </a:pPr>
            <a:r>
              <a:rPr lang="en-US" dirty="0"/>
              <a:t>A microsite is a small but complete supplementary website used for fairly large campaigns. They will normally have their own vanity URL related to the timing and relevance of the campaign. Even though it’s more than a single page, it’s still classified as a landing page as it’s a destination where customers are driven from paid online ads as well as print and TV advertising.</a:t>
            </a:r>
          </a:p>
        </p:txBody>
      </p:sp>
    </p:spTree>
    <p:extLst>
      <p:ext uri="{BB962C8B-B14F-4D97-AF65-F5344CB8AC3E}">
        <p14:creationId xmlns:p14="http://schemas.microsoft.com/office/powerpoint/2010/main" val="217637539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US" b="1" dirty="0">
                <a:latin typeface="Garamond" panose="02020404030301010803" pitchFamily="18" charset="0"/>
              </a:rPr>
              <a:t>*Here are some key elements for single product landing pages:</a:t>
            </a:r>
          </a:p>
          <a:p>
            <a:r>
              <a:rPr lang="en-US" b="1" dirty="0">
                <a:latin typeface="Garamond" panose="02020404030301010803" pitchFamily="18" charset="0"/>
              </a:rPr>
              <a:t>Product image</a:t>
            </a:r>
          </a:p>
          <a:p>
            <a:r>
              <a:rPr lang="en-US" b="1" dirty="0">
                <a:latin typeface="Garamond" panose="02020404030301010803" pitchFamily="18" charset="0"/>
              </a:rPr>
              <a:t>Unique value proposition (UVP)</a:t>
            </a:r>
          </a:p>
          <a:p>
            <a:r>
              <a:rPr lang="en-US" b="1" dirty="0">
                <a:latin typeface="Garamond" panose="02020404030301010803" pitchFamily="18" charset="0"/>
              </a:rPr>
              <a:t>Call to action</a:t>
            </a:r>
          </a:p>
          <a:p>
            <a:r>
              <a:rPr lang="en-US" b="1" dirty="0">
                <a:latin typeface="Garamond" panose="02020404030301010803" pitchFamily="18" charset="0"/>
              </a:rPr>
              <a:t>How to proceed (our next question)</a:t>
            </a:r>
          </a:p>
          <a:p>
            <a:r>
              <a:rPr lang="en-US" b="1" dirty="0">
                <a:latin typeface="Garamond" panose="02020404030301010803" pitchFamily="18" charset="0"/>
              </a:rPr>
              <a:t>Familiar color scheme &amp; logo</a:t>
            </a:r>
          </a:p>
          <a:p>
            <a:endParaRPr lang="en-US" b="1" dirty="0">
              <a:latin typeface="Garamond" panose="02020404030301010803" pitchFamily="18" charset="0"/>
            </a:endParaRPr>
          </a:p>
          <a:p>
            <a:r>
              <a:rPr lang="en-US" b="1" dirty="0">
                <a:latin typeface="Garamond" panose="02020404030301010803" pitchFamily="18" charset="0"/>
              </a:rPr>
              <a:t>Ideally,</a:t>
            </a:r>
            <a:r>
              <a:rPr lang="en-US" b="1" baseline="0" dirty="0">
                <a:latin typeface="Garamond" panose="02020404030301010803" pitchFamily="18" charset="0"/>
              </a:rPr>
              <a:t> a</a:t>
            </a:r>
            <a:r>
              <a:rPr lang="en-US" b="1" dirty="0">
                <a:latin typeface="Garamond" panose="02020404030301010803" pitchFamily="18" charset="0"/>
              </a:rPr>
              <a:t>ll of the above should be in the upper-fold.</a:t>
            </a:r>
          </a:p>
          <a:p>
            <a:endParaRPr lang="en-US" dirty="0">
              <a:latin typeface="Garamond" panose="02020404030301010803" pitchFamily="18" charset="0"/>
            </a:endParaRPr>
          </a:p>
          <a:p>
            <a:r>
              <a:rPr lang="en-US" dirty="0">
                <a:latin typeface="Garamond" panose="02020404030301010803" pitchFamily="18" charset="0"/>
              </a:rPr>
              <a:t>How</a:t>
            </a:r>
            <a:r>
              <a:rPr lang="en-US" baseline="0" dirty="0">
                <a:latin typeface="Garamond" panose="02020404030301010803" pitchFamily="18" charset="0"/>
              </a:rPr>
              <a:t> much does the above page include above-the-fold? A strong brand may be able to take some liberties with content placement, but these elements come from industry best practices.</a:t>
            </a:r>
            <a:endParaRPr lang="en-US" dirty="0">
              <a:latin typeface="Garamond" panose="02020404030301010803" pitchFamily="18" charset="0"/>
            </a:endParaRPr>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44</a:t>
            </a:fld>
            <a:endParaRPr lang="en-US"/>
          </a:p>
        </p:txBody>
      </p:sp>
    </p:spTree>
    <p:extLst>
      <p:ext uri="{BB962C8B-B14F-4D97-AF65-F5344CB8AC3E}">
        <p14:creationId xmlns:p14="http://schemas.microsoft.com/office/powerpoint/2010/main" val="16210921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Garamond" panose="02020404030301010803" pitchFamily="18" charset="0"/>
              </a:rPr>
              <a:t>*</a:t>
            </a:r>
            <a:r>
              <a:rPr lang="en-US" b="1" dirty="0">
                <a:latin typeface="Garamond" panose="02020404030301010803" pitchFamily="18" charset="0"/>
              </a:rPr>
              <a:t>Best sellers, and</a:t>
            </a:r>
            <a:r>
              <a:rPr lang="en-US" b="1" baseline="0" dirty="0">
                <a:latin typeface="Garamond" panose="02020404030301010803" pitchFamily="18" charset="0"/>
              </a:rPr>
              <a:t> best margin products should generally go on top!</a:t>
            </a:r>
            <a:endParaRPr lang="en-US" b="1"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45</a:t>
            </a:fld>
            <a:endParaRPr lang="en-US"/>
          </a:p>
        </p:txBody>
      </p:sp>
    </p:spTree>
    <p:extLst>
      <p:ext uri="{BB962C8B-B14F-4D97-AF65-F5344CB8AC3E}">
        <p14:creationId xmlns:p14="http://schemas.microsoft.com/office/powerpoint/2010/main" val="239040735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*Note the form on the page used to collect leads.</a:t>
            </a:r>
            <a:r>
              <a:rPr lang="en-US" baseline="0" dirty="0"/>
              <a:t> You can also use forms for newsletter sign-ups, account creation, etc.</a:t>
            </a:r>
            <a:endParaRPr lang="en-US"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46</a:t>
            </a:fld>
            <a:endParaRPr lang="en-US"/>
          </a:p>
        </p:txBody>
      </p:sp>
    </p:spTree>
    <p:extLst>
      <p:ext uri="{BB962C8B-B14F-4D97-AF65-F5344CB8AC3E}">
        <p14:creationId xmlns:p14="http://schemas.microsoft.com/office/powerpoint/2010/main" val="284987720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*Subscription sites are a common type of transactional landing page. Many</a:t>
            </a:r>
            <a:r>
              <a:rPr lang="en-US" baseline="0" dirty="0"/>
              <a:t> of these sites use the proven freemium model, where some content or usage is free, but you have to pay to get full access (paywall).</a:t>
            </a:r>
            <a:endParaRPr lang="en-US"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47</a:t>
            </a:fld>
            <a:endParaRPr lang="en-US"/>
          </a:p>
        </p:txBody>
      </p:sp>
    </p:spTree>
    <p:extLst>
      <p:ext uri="{BB962C8B-B14F-4D97-AF65-F5344CB8AC3E}">
        <p14:creationId xmlns:p14="http://schemas.microsoft.com/office/powerpoint/2010/main" val="277581682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*Search engines have tended to reward significant content in the past, though such practices today (stuffing excessive content) are unlikely to benefit a company. There is one additional psychological advantage of this approach however: by</a:t>
            </a:r>
            <a:r>
              <a:rPr lang="en-US" baseline="0" dirty="0"/>
              <a:t> the time a person gets to the bottom, they’ve invested a significant amount of time researching this site. This time investment has been shown to increase the chance of a purchase for some items (e.g. research reports).</a:t>
            </a:r>
          </a:p>
          <a:p>
            <a:endParaRPr lang="en-US" baseline="0" dirty="0"/>
          </a:p>
          <a:p>
            <a:r>
              <a:rPr lang="en-US" dirty="0"/>
              <a:t>The above</a:t>
            </a:r>
            <a:r>
              <a:rPr lang="en-US" baseline="0" dirty="0"/>
              <a:t> example, though minimized, is only a portion of the website found at https://web.streetauthority.com.</a:t>
            </a:r>
          </a:p>
          <a:p>
            <a:r>
              <a:rPr lang="en-US" dirty="0"/>
              <a:t>Common practices:</a:t>
            </a:r>
          </a:p>
          <a:p>
            <a:r>
              <a:rPr lang="en-US" dirty="0"/>
              <a:t> Main call-to-action in the upper-fold</a:t>
            </a:r>
          </a:p>
          <a:p>
            <a:r>
              <a:rPr lang="en-US" dirty="0"/>
              <a:t> Repetition of the call-to-action as the user scrolls down</a:t>
            </a:r>
          </a:p>
          <a:p>
            <a:r>
              <a:rPr lang="en-US" dirty="0"/>
              <a:t> Engaging content</a:t>
            </a:r>
          </a:p>
          <a:p>
            <a:r>
              <a:rPr lang="en-US" dirty="0"/>
              <a:t> Varying content (could include video, images, specs, trust symbols, testimonials)</a:t>
            </a:r>
          </a:p>
          <a:p>
            <a:r>
              <a:rPr lang="en-US" dirty="0"/>
              <a:t> Common design theme throughout</a:t>
            </a:r>
          </a:p>
          <a:p>
            <a:endParaRPr lang="en-US"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48</a:t>
            </a:fld>
            <a:endParaRPr lang="en-US"/>
          </a:p>
        </p:txBody>
      </p:sp>
    </p:spTree>
    <p:extLst>
      <p:ext uri="{BB962C8B-B14F-4D97-AF65-F5344CB8AC3E}">
        <p14:creationId xmlns:p14="http://schemas.microsoft.com/office/powerpoint/2010/main" val="361003595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1" dirty="0"/>
              <a:t>Although</a:t>
            </a:r>
            <a:r>
              <a:rPr lang="en-US" b="1" baseline="0" dirty="0"/>
              <a:t> we do know many best practices, i</a:t>
            </a:r>
            <a:r>
              <a:rPr lang="en-US" b="1" dirty="0"/>
              <a:t>t’s not always</a:t>
            </a:r>
            <a:r>
              <a:rPr lang="en-US" b="1" baseline="0" dirty="0"/>
              <a:t> obvious which page design is better. Sometimes, there are surprises! A/B testing allows us to quickly test our ideas, to see what actually works best in our situation. A/B testing (sometimes called split testing) is comparing two versions of a web page or ad to see which one performs better. You compare two web pages/ads by showing the two variants (let's call them A and B) to similar visitors at the same time. The one that gives a better conversion rate, wins!</a:t>
            </a:r>
          </a:p>
          <a:p>
            <a:endParaRPr lang="en-US" baseline="0" dirty="0"/>
          </a:p>
          <a:p>
            <a:r>
              <a:rPr lang="en-US" baseline="0" dirty="0"/>
              <a:t>Sites such as abtest.io provide a web-based tool for easier A/B testing.</a:t>
            </a:r>
          </a:p>
          <a:p>
            <a:r>
              <a:rPr lang="en-US" baseline="0" dirty="0"/>
              <a:t>See https://www.abtasty.com/blog/category/ab-testing/ for lots of additional info. on A/B testing.</a:t>
            </a:r>
          </a:p>
          <a:p>
            <a:endParaRPr lang="en-US" baseline="0" dirty="0"/>
          </a:p>
          <a:p>
            <a:r>
              <a:rPr lang="en-US" dirty="0"/>
              <a:t>Conversion rate =</a:t>
            </a:r>
            <a:r>
              <a:rPr lang="en-US" baseline="0" dirty="0"/>
              <a:t> (total conversions/total site visits) * 100%</a:t>
            </a:r>
          </a:p>
          <a:p>
            <a:endParaRPr lang="en-US" baseline="0" dirty="0"/>
          </a:p>
          <a:p>
            <a:r>
              <a:rPr lang="en-US" sz="1200" b="0" i="0" kern="1200" dirty="0">
                <a:solidFill>
                  <a:schemeClr val="tx1"/>
                </a:solidFill>
                <a:effectLst/>
                <a:latin typeface="Times New Roman" pitchFamily="18" charset="0"/>
                <a:ea typeface="+mn-ea"/>
                <a:cs typeface="+mn-cs"/>
              </a:rPr>
              <a:t>Some items that can improve conversion rates: </a:t>
            </a:r>
          </a:p>
          <a:p>
            <a:pPr marL="171450" indent="-171450">
              <a:buFontTx/>
              <a:buChar char="-"/>
            </a:pPr>
            <a:r>
              <a:rPr lang="en-US" sz="1200" b="0" i="0" kern="1200" dirty="0">
                <a:solidFill>
                  <a:schemeClr val="tx1"/>
                </a:solidFill>
                <a:effectLst/>
                <a:latin typeface="Times New Roman" pitchFamily="18" charset="0"/>
                <a:ea typeface="+mn-ea"/>
                <a:cs typeface="+mn-cs"/>
              </a:rPr>
              <a:t>decreasing the bounce rate and shopping cart abandonment</a:t>
            </a:r>
          </a:p>
          <a:p>
            <a:pPr marL="171450" indent="-171450">
              <a:buFontTx/>
              <a:buChar char="-"/>
            </a:pPr>
            <a:r>
              <a:rPr lang="en-US" sz="1200" b="0" i="0" kern="1200" dirty="0">
                <a:solidFill>
                  <a:schemeClr val="tx1"/>
                </a:solidFill>
                <a:effectLst/>
                <a:latin typeface="Times New Roman" pitchFamily="18" charset="0"/>
                <a:ea typeface="+mn-ea"/>
                <a:cs typeface="+mn-cs"/>
              </a:rPr>
              <a:t>price discounts</a:t>
            </a:r>
          </a:p>
          <a:p>
            <a:pPr marL="171450" indent="-171450">
              <a:buFontTx/>
              <a:buChar char="-"/>
            </a:pPr>
            <a:r>
              <a:rPr lang="en-US" sz="1200" b="0" i="0" kern="1200" dirty="0">
                <a:solidFill>
                  <a:schemeClr val="tx1"/>
                </a:solidFill>
                <a:effectLst/>
                <a:latin typeface="Times New Roman" pitchFamily="18" charset="0"/>
                <a:ea typeface="+mn-ea"/>
                <a:cs typeface="+mn-cs"/>
              </a:rPr>
              <a:t>promotions</a:t>
            </a:r>
          </a:p>
          <a:p>
            <a:pPr marL="171450" indent="-171450">
              <a:buFontTx/>
              <a:buChar char="-"/>
            </a:pPr>
            <a:r>
              <a:rPr lang="en-US" sz="1200" b="0" i="0" kern="1200" dirty="0">
                <a:solidFill>
                  <a:schemeClr val="tx1"/>
                </a:solidFill>
                <a:effectLst/>
                <a:latin typeface="Times New Roman" pitchFamily="18" charset="0"/>
                <a:ea typeface="+mn-ea"/>
                <a:cs typeface="+mn-cs"/>
              </a:rPr>
              <a:t>one-day sales to create deadline urgency</a:t>
            </a:r>
          </a:p>
          <a:p>
            <a:pPr marL="171450" indent="-171450">
              <a:buFontTx/>
              <a:buChar char="-"/>
            </a:pPr>
            <a:r>
              <a:rPr lang="en-US" sz="1200" b="0" i="0" kern="1200" dirty="0">
                <a:solidFill>
                  <a:schemeClr val="tx1"/>
                </a:solidFill>
                <a:effectLst/>
                <a:latin typeface="Times New Roman" pitchFamily="18" charset="0"/>
                <a:ea typeface="+mn-ea"/>
                <a:cs typeface="+mn-cs"/>
              </a:rPr>
              <a:t>new products</a:t>
            </a:r>
          </a:p>
          <a:p>
            <a:pPr marL="171450" indent="-171450">
              <a:buFontTx/>
              <a:buChar char="-"/>
            </a:pPr>
            <a:r>
              <a:rPr lang="en-US" sz="1200" b="0" i="0" kern="1200" dirty="0">
                <a:solidFill>
                  <a:schemeClr val="tx1"/>
                </a:solidFill>
                <a:effectLst/>
                <a:latin typeface="Times New Roman" pitchFamily="18" charset="0"/>
                <a:ea typeface="+mn-ea"/>
                <a:cs typeface="+mn-cs"/>
              </a:rPr>
              <a:t>streamlined payment process</a:t>
            </a:r>
          </a:p>
          <a:p>
            <a:pPr marL="171450" indent="-171450">
              <a:buFontTx/>
              <a:buChar char="-"/>
            </a:pPr>
            <a:r>
              <a:rPr lang="en-US" sz="1200" b="0" i="0" kern="1200" dirty="0">
                <a:solidFill>
                  <a:schemeClr val="tx1"/>
                </a:solidFill>
                <a:effectLst/>
                <a:latin typeface="Times New Roman" pitchFamily="18" charset="0"/>
                <a:ea typeface="+mn-ea"/>
                <a:cs typeface="+mn-cs"/>
              </a:rPr>
              <a:t>shipping specials</a:t>
            </a:r>
          </a:p>
          <a:p>
            <a:pPr marL="171450" indent="-171450">
              <a:buFontTx/>
              <a:buChar char="-"/>
            </a:pPr>
            <a:r>
              <a:rPr lang="en-US" sz="1200" b="0" i="0" kern="1200" dirty="0">
                <a:solidFill>
                  <a:schemeClr val="tx1"/>
                </a:solidFill>
                <a:effectLst/>
                <a:latin typeface="Times New Roman" pitchFamily="18" charset="0"/>
                <a:ea typeface="+mn-ea"/>
                <a:cs typeface="+mn-cs"/>
              </a:rPr>
              <a:t>improved product information</a:t>
            </a:r>
          </a:p>
          <a:p>
            <a:pPr marL="171450" indent="-171450">
              <a:buFontTx/>
              <a:buChar char="-"/>
            </a:pPr>
            <a:r>
              <a:rPr lang="en-US" sz="1200" b="0" i="0" kern="1200" dirty="0">
                <a:solidFill>
                  <a:schemeClr val="tx1"/>
                </a:solidFill>
                <a:effectLst/>
                <a:latin typeface="Times New Roman" pitchFamily="18" charset="0"/>
                <a:ea typeface="+mn-ea"/>
                <a:cs typeface="+mn-cs"/>
              </a:rPr>
              <a:t>information that helps visitors easily compare products and services</a:t>
            </a:r>
          </a:p>
          <a:p>
            <a:pPr marL="171450" indent="-171450">
              <a:buFontTx/>
              <a:buChar char="-"/>
            </a:pPr>
            <a:r>
              <a:rPr lang="en-US" sz="1200" b="0" i="0" kern="1200" dirty="0">
                <a:solidFill>
                  <a:schemeClr val="tx1"/>
                </a:solidFill>
                <a:effectLst/>
                <a:latin typeface="Times New Roman" pitchFamily="18" charset="0"/>
                <a:ea typeface="+mn-ea"/>
                <a:cs typeface="+mn-cs"/>
              </a:rPr>
              <a:t>improved navigation and filtering</a:t>
            </a:r>
          </a:p>
          <a:p>
            <a:pPr marL="171450" indent="-171450">
              <a:buFontTx/>
              <a:buChar char="-"/>
            </a:pPr>
            <a:r>
              <a:rPr lang="en-US" sz="1200" b="0" i="0" kern="1200" dirty="0">
                <a:solidFill>
                  <a:schemeClr val="tx1"/>
                </a:solidFill>
                <a:effectLst/>
                <a:latin typeface="Times New Roman" pitchFamily="18" charset="0"/>
                <a:ea typeface="+mn-ea"/>
                <a:cs typeface="+mn-cs"/>
              </a:rPr>
              <a:t>good site search</a:t>
            </a:r>
          </a:p>
          <a:p>
            <a:pPr marL="171450" indent="-171450">
              <a:buFontTx/>
              <a:buChar char="-"/>
            </a:pPr>
            <a:r>
              <a:rPr lang="en-US" sz="1200" b="0" i="0" kern="1200" dirty="0">
                <a:solidFill>
                  <a:schemeClr val="tx1"/>
                </a:solidFill>
                <a:effectLst/>
                <a:latin typeface="Times New Roman" pitchFamily="18" charset="0"/>
                <a:ea typeface="+mn-ea"/>
                <a:cs typeface="+mn-cs"/>
              </a:rPr>
              <a:t>good product reviews</a:t>
            </a:r>
          </a:p>
          <a:p>
            <a:pPr marL="171450" indent="-171450">
              <a:buFontTx/>
              <a:buChar char="-"/>
            </a:pPr>
            <a:r>
              <a:rPr lang="en-US" sz="1200" b="0" i="0" kern="1200" dirty="0">
                <a:solidFill>
                  <a:schemeClr val="tx1"/>
                </a:solidFill>
                <a:effectLst/>
                <a:latin typeface="Times New Roman" pitchFamily="18" charset="0"/>
                <a:ea typeface="+mn-ea"/>
                <a:cs typeface="+mn-cs"/>
              </a:rPr>
              <a:t>good product imagery</a:t>
            </a:r>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49</a:t>
            </a:fld>
            <a:endParaRPr lang="en-US"/>
          </a:p>
        </p:txBody>
      </p:sp>
    </p:spTree>
    <p:extLst>
      <p:ext uri="{BB962C8B-B14F-4D97-AF65-F5344CB8AC3E}">
        <p14:creationId xmlns:p14="http://schemas.microsoft.com/office/powerpoint/2010/main" val="904704795"/>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Which landing page sold more product for Electronic Arts, A or B? Scroll down for the answer.</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rtl="0"/>
            <a:r>
              <a:rPr lang="en-US" sz="1200" b="0" i="0" kern="1200" dirty="0">
                <a:solidFill>
                  <a:schemeClr val="tx1"/>
                </a:solidFill>
                <a:effectLst/>
                <a:latin typeface="Times New Roman" pitchFamily="18" charset="0"/>
                <a:ea typeface="+mn-ea"/>
                <a:cs typeface="+mn-cs"/>
              </a:rPr>
              <a:t>T</a:t>
            </a:r>
            <a:r>
              <a:rPr lang="en-US" sz="1200" b="1" i="0" kern="1200" dirty="0">
                <a:solidFill>
                  <a:schemeClr val="tx1"/>
                </a:solidFill>
                <a:effectLst/>
                <a:latin typeface="Times New Roman" pitchFamily="18" charset="0"/>
                <a:ea typeface="+mn-ea"/>
                <a:cs typeface="+mn-cs"/>
              </a:rPr>
              <a:t>he variation with no promotional offer messaging whatsoever (A) drove 43.4% more purchases</a:t>
            </a:r>
            <a:r>
              <a:rPr lang="en-US" sz="1200" b="0" i="0" kern="1200" dirty="0">
                <a:solidFill>
                  <a:schemeClr val="tx1"/>
                </a:solidFill>
                <a:effectLst/>
                <a:latin typeface="Times New Roman" pitchFamily="18" charset="0"/>
                <a:ea typeface="+mn-ea"/>
                <a:cs typeface="+mn-cs"/>
              </a:rPr>
              <a:t>. Turns out people really just wanted to buy the game -- no extra incentive necessary.</a:t>
            </a:r>
            <a:r>
              <a:rPr lang="en-US" sz="1200" b="0" i="0" kern="1200" baseline="0" dirty="0">
                <a:solidFill>
                  <a:schemeClr val="tx1"/>
                </a:solidFill>
                <a:effectLst/>
                <a:latin typeface="Times New Roman" pitchFamily="18" charset="0"/>
                <a:ea typeface="+mn-ea"/>
                <a:cs typeface="+mn-cs"/>
              </a:rPr>
              <a:t> </a:t>
            </a:r>
            <a:r>
              <a:rPr lang="en-US" sz="1200" b="0" i="0" kern="1200" dirty="0">
                <a:solidFill>
                  <a:schemeClr val="tx1"/>
                </a:solidFill>
                <a:effectLst/>
                <a:latin typeface="Times New Roman" pitchFamily="18" charset="0"/>
                <a:ea typeface="+mn-ea"/>
                <a:cs typeface="+mn-cs"/>
              </a:rPr>
              <a:t>Most people believe that direct promotions drive purchases, but for EA, this turned out to be totally false. Testing gave them the information needed to maximize revenue in a way that would not have been otherwise possible.</a:t>
            </a:r>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50</a:t>
            </a:fld>
            <a:endParaRPr lang="en-US"/>
          </a:p>
        </p:txBody>
      </p:sp>
    </p:spTree>
    <p:extLst>
      <p:ext uri="{BB962C8B-B14F-4D97-AF65-F5344CB8AC3E}">
        <p14:creationId xmlns:p14="http://schemas.microsoft.com/office/powerpoint/2010/main" val="428286569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original is shown on the top-left.</a:t>
            </a:r>
            <a:r>
              <a:rPr lang="en-US" baseline="0" dirty="0"/>
              <a:t> The question was which social proof (testimony from a client) worked best. The original is in the vertical grey box. Variations 2 &amp; 3 use a horizontal testimony box, one with a logo and one without a logo. Variation 1 has a vertical testimonial with a logo. Were any of the variations better than the original? Scroll down for the answer.</a:t>
            </a:r>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r>
              <a:rPr lang="en-US" baseline="0" dirty="0"/>
              <a:t>Variation 1 increased the conversion rate of the product pages by 69%.</a:t>
            </a:r>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51</a:t>
            </a:fld>
            <a:endParaRPr lang="en-US"/>
          </a:p>
        </p:txBody>
      </p:sp>
    </p:spTree>
    <p:extLst>
      <p:ext uri="{BB962C8B-B14F-4D97-AF65-F5344CB8AC3E}">
        <p14:creationId xmlns:p14="http://schemas.microsoft.com/office/powerpoint/2010/main" val="407291336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trick question: which one worked better – with standard  navigation or without?</a:t>
            </a:r>
            <a:r>
              <a:rPr lang="en-US" baseline="0" dirty="0"/>
              <a:t> Scroll down for the answer.</a:t>
            </a:r>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endParaRPr lang="en-US" baseline="0" dirty="0"/>
          </a:p>
          <a:p>
            <a:r>
              <a:rPr lang="en-US" dirty="0"/>
              <a:t>Removing navigation produced a 100% increase in conversion rate.</a:t>
            </a:r>
          </a:p>
        </p:txBody>
      </p:sp>
      <p:sp>
        <p:nvSpPr>
          <p:cNvPr id="4" name="Slide Number Placeholder 3"/>
          <p:cNvSpPr>
            <a:spLocks noGrp="1"/>
          </p:cNvSpPr>
          <p:nvPr>
            <p:ph type="sldNum" sz="quarter" idx="10"/>
          </p:nvPr>
        </p:nvSpPr>
        <p:spPr/>
        <p:txBody>
          <a:bodyPr/>
          <a:lstStyle/>
          <a:p>
            <a:fld id="{6476AFEB-324E-49FE-AA14-57636E5B833E}" type="slidenum">
              <a:rPr lang="en-US" smtClean="0"/>
              <a:pPr/>
              <a:t>52</a:t>
            </a:fld>
            <a:endParaRPr lang="en-US"/>
          </a:p>
        </p:txBody>
      </p:sp>
    </p:spTree>
    <p:extLst>
      <p:ext uri="{BB962C8B-B14F-4D97-AF65-F5344CB8AC3E}">
        <p14:creationId xmlns:p14="http://schemas.microsoft.com/office/powerpoint/2010/main" val="260625647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a:ln/>
        </p:spPr>
        <p:txBody>
          <a:bodyPr/>
          <a:lstStyle/>
          <a:p>
            <a:r>
              <a:rPr lang="en-US" dirty="0"/>
              <a:t>Certain locations tend to be more successful than others. This "heat map" from Google illustrates the ideal placing on a sample page layout. The colors fade from dark orange (strongest performance) to light yellow (weakest performance). All other things being equal, ads located </a:t>
            </a:r>
            <a:r>
              <a:rPr lang="en-US" b="1" dirty="0"/>
              <a:t>above the fold </a:t>
            </a:r>
            <a:r>
              <a:rPr lang="en-US" dirty="0"/>
              <a:t>(no scrolling</a:t>
            </a:r>
            <a:r>
              <a:rPr lang="en-US" baseline="0" dirty="0"/>
              <a:t> to get to content) </a:t>
            </a:r>
            <a:r>
              <a:rPr lang="en-US" dirty="0"/>
              <a:t>tend to perform better than those below the fold (where you have to scroll to get to</a:t>
            </a:r>
            <a:r>
              <a:rPr lang="en-US" baseline="0" dirty="0"/>
              <a:t> the content)</a:t>
            </a:r>
            <a:r>
              <a:rPr lang="en-US" dirty="0"/>
              <a:t>. Ads placed near rich content and navigational aids usually do well because users are focused on those areas of a page (Google).</a:t>
            </a:r>
          </a:p>
        </p:txBody>
      </p:sp>
    </p:spTree>
    <p:extLst>
      <p:ext uri="{BB962C8B-B14F-4D97-AF65-F5344CB8AC3E}">
        <p14:creationId xmlns:p14="http://schemas.microsoft.com/office/powerpoint/2010/main" val="315766808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general, the best CTA’s are as specific and actionable as possible. That means you </a:t>
            </a:r>
            <a:r>
              <a:rPr lang="en-US" b="1" dirty="0"/>
              <a:t>start</a:t>
            </a:r>
            <a:r>
              <a:rPr lang="en-US" b="1" baseline="0" dirty="0"/>
              <a:t> </a:t>
            </a:r>
            <a:r>
              <a:rPr lang="en-US" b="1" dirty="0"/>
              <a:t>with a verb, or action oriented word, that describes what a person’s going to get </a:t>
            </a:r>
            <a:r>
              <a:rPr lang="en-US" dirty="0"/>
              <a:t>(e.g., “Click</a:t>
            </a:r>
            <a:r>
              <a:rPr lang="en-US" baseline="0" dirty="0"/>
              <a:t> </a:t>
            </a:r>
            <a:r>
              <a:rPr lang="en-US" dirty="0"/>
              <a:t>Here to Get My Report”). (Source:</a:t>
            </a:r>
            <a:r>
              <a:rPr lang="en-US" baseline="0" dirty="0"/>
              <a:t> </a:t>
            </a:r>
            <a:r>
              <a:rPr lang="en-US" baseline="0" dirty="0" err="1"/>
              <a:t>Wordstream</a:t>
            </a:r>
            <a:r>
              <a:rPr lang="en-US" baseline="0" dirty="0"/>
              <a:t>, 2017)</a:t>
            </a:r>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54</a:t>
            </a:fld>
            <a:endParaRPr lang="en-US"/>
          </a:p>
        </p:txBody>
      </p:sp>
    </p:spTree>
    <p:extLst>
      <p:ext uri="{BB962C8B-B14F-4D97-AF65-F5344CB8AC3E}">
        <p14:creationId xmlns:p14="http://schemas.microsoft.com/office/powerpoint/2010/main" val="10869297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Structured Data Markup? HINT: it’s related to our demonstration of semantic search (from the intro. slides). Click on the image to go to Google’s helper tool to see how markup data works.</a:t>
            </a:r>
          </a:p>
          <a:p>
            <a:endParaRPr lang="en-US" dirty="0"/>
          </a:p>
          <a:p>
            <a:r>
              <a:rPr lang="en-US" dirty="0"/>
              <a:t>Technical answer: </a:t>
            </a:r>
            <a:r>
              <a:rPr lang="en-US" sz="1200" b="1" i="0" kern="1200" dirty="0">
                <a:solidFill>
                  <a:schemeClr val="tx1"/>
                </a:solidFill>
                <a:effectLst/>
                <a:latin typeface="Times New Roman" pitchFamily="18" charset="0"/>
                <a:ea typeface="+mn-ea"/>
                <a:cs typeface="+mn-cs"/>
              </a:rPr>
              <a:t>Structured data</a:t>
            </a:r>
            <a:r>
              <a:rPr lang="en-US" sz="1200" b="0" i="0" kern="1200" dirty="0">
                <a:solidFill>
                  <a:schemeClr val="tx1"/>
                </a:solidFill>
                <a:effectLst/>
                <a:latin typeface="Times New Roman" pitchFamily="18" charset="0"/>
                <a:ea typeface="+mn-ea"/>
                <a:cs typeface="+mn-cs"/>
              </a:rPr>
              <a:t> is added directly to a page's HTML </a:t>
            </a:r>
            <a:r>
              <a:rPr lang="en-US" sz="1200" b="1" i="0" kern="1200" dirty="0">
                <a:solidFill>
                  <a:schemeClr val="tx1"/>
                </a:solidFill>
                <a:effectLst/>
                <a:latin typeface="Times New Roman" pitchFamily="18" charset="0"/>
                <a:ea typeface="+mn-ea"/>
                <a:cs typeface="+mn-cs"/>
              </a:rPr>
              <a:t>markup</a:t>
            </a:r>
            <a:r>
              <a:rPr lang="en-US" sz="1200" b="0" i="0" kern="1200" dirty="0">
                <a:solidFill>
                  <a:schemeClr val="tx1"/>
                </a:solidFill>
                <a:effectLst/>
                <a:latin typeface="Times New Roman" pitchFamily="18" charset="0"/>
                <a:ea typeface="+mn-ea"/>
                <a:cs typeface="+mn-cs"/>
              </a:rPr>
              <a:t>. Search engines use </a:t>
            </a:r>
            <a:r>
              <a:rPr lang="en-US" sz="1200" b="1" i="0" kern="1200" dirty="0">
                <a:solidFill>
                  <a:schemeClr val="tx1"/>
                </a:solidFill>
                <a:effectLst/>
                <a:latin typeface="Times New Roman" pitchFamily="18" charset="0"/>
                <a:ea typeface="+mn-ea"/>
                <a:cs typeface="+mn-cs"/>
              </a:rPr>
              <a:t>structured data</a:t>
            </a:r>
            <a:r>
              <a:rPr lang="en-US" sz="1200" b="0" i="0" kern="1200" dirty="0">
                <a:solidFill>
                  <a:schemeClr val="tx1"/>
                </a:solidFill>
                <a:effectLst/>
                <a:latin typeface="Times New Roman" pitchFamily="18" charset="0"/>
                <a:ea typeface="+mn-ea"/>
                <a:cs typeface="+mn-cs"/>
              </a:rPr>
              <a:t> to help generate rich snippets, which are small pieces of information that will then appear in search results.</a:t>
            </a:r>
          </a:p>
          <a:p>
            <a:endParaRPr lang="en-US" sz="1200" b="0" i="0" kern="1200" dirty="0">
              <a:solidFill>
                <a:schemeClr val="tx1"/>
              </a:solidFill>
              <a:effectLst/>
              <a:latin typeface="Times New Roman" pitchFamily="18" charset="0"/>
              <a:ea typeface="+mn-ea"/>
              <a:cs typeface="+mn-cs"/>
            </a:endParaRPr>
          </a:p>
          <a:p>
            <a:r>
              <a:rPr lang="en-US" sz="1200" b="0" i="0" kern="1200" dirty="0">
                <a:solidFill>
                  <a:schemeClr val="tx1"/>
                </a:solidFill>
                <a:effectLst/>
                <a:latin typeface="Times New Roman" pitchFamily="18" charset="0"/>
                <a:ea typeface="+mn-ea"/>
                <a:cs typeface="+mn-cs"/>
              </a:rPr>
              <a:t>Detailed explanation from </a:t>
            </a:r>
            <a:r>
              <a:rPr lang="en-US" sz="1200" b="0" i="0" kern="1200" dirty="0" err="1">
                <a:solidFill>
                  <a:schemeClr val="tx1"/>
                </a:solidFill>
                <a:effectLst/>
                <a:latin typeface="Times New Roman" pitchFamily="18" charset="0"/>
                <a:ea typeface="+mn-ea"/>
                <a:cs typeface="+mn-cs"/>
              </a:rPr>
              <a:t>Moz</a:t>
            </a:r>
            <a:r>
              <a:rPr lang="en-US" sz="1200" b="0" i="0" kern="1200" dirty="0">
                <a:solidFill>
                  <a:schemeClr val="tx1"/>
                </a:solidFill>
                <a:effectLst/>
                <a:latin typeface="Times New Roman" pitchFamily="18" charset="0"/>
                <a:ea typeface="+mn-ea"/>
                <a:cs typeface="+mn-cs"/>
              </a:rPr>
              <a:t>: In an SEO context, "structured data" usually refers to implementing some type of markup on a webpage, in order to provide additional detail around the page’s content. This markup improves the search engines’ understanding of that content, which can help with relevancy signals and also enables a site to benefit from enhanced results in SERPs (rich snippets, rich cards, carousels, knowledge boxes, etc.). Because this type of markup needs to be parsed and understood consistently by search engines as well as by people, there are standardized implementations (known as </a:t>
            </a:r>
            <a:r>
              <a:rPr lang="en-US" sz="1200" b="0" i="1" kern="1200" dirty="0">
                <a:solidFill>
                  <a:schemeClr val="tx1"/>
                </a:solidFill>
                <a:effectLst/>
                <a:latin typeface="Times New Roman" pitchFamily="18" charset="0"/>
                <a:ea typeface="+mn-ea"/>
                <a:cs typeface="+mn-cs"/>
              </a:rPr>
              <a:t>formats</a:t>
            </a:r>
            <a:r>
              <a:rPr lang="en-US" sz="1200" b="0" i="0" kern="1200" dirty="0">
                <a:solidFill>
                  <a:schemeClr val="tx1"/>
                </a:solidFill>
                <a:effectLst/>
                <a:latin typeface="Times New Roman" pitchFamily="18" charset="0"/>
                <a:ea typeface="+mn-ea"/>
                <a:cs typeface="+mn-cs"/>
              </a:rPr>
              <a:t> and/or </a:t>
            </a:r>
            <a:r>
              <a:rPr lang="en-US" sz="1200" b="0" i="1" kern="1200" dirty="0">
                <a:solidFill>
                  <a:schemeClr val="tx1"/>
                </a:solidFill>
                <a:effectLst/>
                <a:latin typeface="Times New Roman" pitchFamily="18" charset="0"/>
                <a:ea typeface="+mn-ea"/>
                <a:cs typeface="+mn-cs"/>
              </a:rPr>
              <a:t>syntaxes</a:t>
            </a:r>
            <a:r>
              <a:rPr lang="en-US" sz="1200" b="0" i="0" kern="1200" dirty="0">
                <a:solidFill>
                  <a:schemeClr val="tx1"/>
                </a:solidFill>
                <a:effectLst/>
                <a:latin typeface="Times New Roman" pitchFamily="18" charset="0"/>
                <a:ea typeface="+mn-ea"/>
                <a:cs typeface="+mn-cs"/>
              </a:rPr>
              <a:t>) and classifications of concepts, relationships, and terms (known as </a:t>
            </a:r>
            <a:r>
              <a:rPr lang="en-US" sz="1200" b="0" i="1" kern="1200" dirty="0">
                <a:solidFill>
                  <a:schemeClr val="tx1"/>
                </a:solidFill>
                <a:effectLst/>
                <a:latin typeface="Times New Roman" pitchFamily="18" charset="0"/>
                <a:ea typeface="+mn-ea"/>
                <a:cs typeface="+mn-cs"/>
              </a:rPr>
              <a:t>vocabularies</a:t>
            </a:r>
            <a:r>
              <a:rPr lang="en-US" sz="1200" b="0" i="0" kern="1200" dirty="0">
                <a:solidFill>
                  <a:schemeClr val="tx1"/>
                </a:solidFill>
                <a:effectLst/>
                <a:latin typeface="Times New Roman" pitchFamily="18" charset="0"/>
                <a:ea typeface="+mn-ea"/>
                <a:cs typeface="+mn-cs"/>
              </a:rPr>
              <a:t>) which should be used.</a:t>
            </a:r>
          </a:p>
          <a:p>
            <a:endParaRPr lang="en-US" sz="1200" b="0" i="0" kern="1200" dirty="0">
              <a:solidFill>
                <a:schemeClr val="tx1"/>
              </a:solidFill>
              <a:effectLst/>
              <a:latin typeface="Times New Roman" pitchFamily="18" charset="0"/>
              <a:ea typeface="+mn-ea"/>
              <a:cs typeface="+mn-cs"/>
            </a:endParaRPr>
          </a:p>
          <a:p>
            <a:r>
              <a:rPr lang="en-US" sz="1200" b="0" i="0" kern="1200" dirty="0">
                <a:solidFill>
                  <a:schemeClr val="tx1"/>
                </a:solidFill>
                <a:effectLst/>
                <a:latin typeface="Times New Roman" pitchFamily="18" charset="0"/>
                <a:ea typeface="+mn-ea"/>
                <a:cs typeface="+mn-cs"/>
              </a:rPr>
              <a:t>Search for examples, and it will be much easier to understand what markup data does for your landing pages!</a:t>
            </a:r>
            <a:endParaRPr lang="en-US" dirty="0"/>
          </a:p>
        </p:txBody>
      </p:sp>
      <p:sp>
        <p:nvSpPr>
          <p:cNvPr id="4" name="Slide Number Placeholder 3"/>
          <p:cNvSpPr>
            <a:spLocks noGrp="1"/>
          </p:cNvSpPr>
          <p:nvPr>
            <p:ph type="sldNum" sz="quarter" idx="5"/>
          </p:nvPr>
        </p:nvSpPr>
        <p:spPr/>
        <p:txBody>
          <a:bodyPr/>
          <a:lstStyle/>
          <a:p>
            <a:fld id="{6476AFEB-324E-49FE-AA14-57636E5B833E}" type="slidenum">
              <a:rPr lang="en-US" smtClean="0"/>
              <a:pPr/>
              <a:t>55</a:t>
            </a:fld>
            <a:endParaRPr lang="en-US"/>
          </a:p>
        </p:txBody>
      </p:sp>
    </p:spTree>
    <p:extLst>
      <p:ext uri="{BB962C8B-B14F-4D97-AF65-F5344CB8AC3E}">
        <p14:creationId xmlns:p14="http://schemas.microsoft.com/office/powerpoint/2010/main" val="232793018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might expect, Google offers a tool to help optimize your website for customers (and other stakeholders). It allows you to perform A/B testing and more!</a:t>
            </a:r>
          </a:p>
        </p:txBody>
      </p:sp>
      <p:sp>
        <p:nvSpPr>
          <p:cNvPr id="4" name="Slide Number Placeholder 3"/>
          <p:cNvSpPr>
            <a:spLocks noGrp="1"/>
          </p:cNvSpPr>
          <p:nvPr>
            <p:ph type="sldNum" sz="quarter" idx="10"/>
          </p:nvPr>
        </p:nvSpPr>
        <p:spPr/>
        <p:txBody>
          <a:bodyPr/>
          <a:lstStyle/>
          <a:p>
            <a:fld id="{6476AFEB-324E-49FE-AA14-57636E5B833E}" type="slidenum">
              <a:rPr lang="en-US" smtClean="0"/>
              <a:pPr/>
              <a:t>56</a:t>
            </a:fld>
            <a:endParaRPr lang="en-US"/>
          </a:p>
        </p:txBody>
      </p:sp>
    </p:spTree>
    <p:extLst>
      <p:ext uri="{BB962C8B-B14F-4D97-AF65-F5344CB8AC3E}">
        <p14:creationId xmlns:p14="http://schemas.microsoft.com/office/powerpoint/2010/main" val="23179772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FD5CBF50-C8A0-4389-89CD-5DFBE564267E}" type="slidenum">
              <a:rPr lang="en-US"/>
              <a:pPr/>
              <a:t>57</a:t>
            </a:fld>
            <a:endParaRPr lang="en-US"/>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r>
              <a:rPr lang="en-US" dirty="0"/>
              <a:t>*NOTE: you need to be present in class to do this lab! </a:t>
            </a:r>
            <a:r>
              <a:rPr lang="en-US" b="1" dirty="0"/>
              <a:t>Please try to be at class on-time, as we will start on the lab right away!!</a:t>
            </a:r>
          </a:p>
        </p:txBody>
      </p:sp>
    </p:spTree>
    <p:extLst>
      <p:ext uri="{BB962C8B-B14F-4D97-AF65-F5344CB8AC3E}">
        <p14:creationId xmlns:p14="http://schemas.microsoft.com/office/powerpoint/2010/main" val="394020429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noChangeArrowheads="1"/>
          </p:cNvSpPr>
          <p:nvPr>
            <p:ph type="sldNum" sz="quarter" idx="5"/>
          </p:nvPr>
        </p:nvSpPr>
        <p:spPr/>
        <p:txBody>
          <a:bodyPr/>
          <a:lstStyle/>
          <a:p>
            <a:fld id="{876E8FFE-2A39-4452-8E69-829967AE488A}" type="slidenum">
              <a:rPr lang="en-US"/>
              <a:pPr/>
              <a:t>58</a:t>
            </a:fld>
            <a:endParaRPr lang="en-US"/>
          </a:p>
        </p:txBody>
      </p:sp>
      <p:sp>
        <p:nvSpPr>
          <p:cNvPr id="23554" name="Rectangle 22529"/>
          <p:cNvSpPr>
            <a:spLocks noGrp="1" noRot="1" noChangeAspect="1" noChangeArrowheads="1" noTextEdit="1"/>
          </p:cNvSpPr>
          <p:nvPr>
            <p:ph type="sldImg"/>
          </p:nvPr>
        </p:nvSpPr>
        <p:spPr>
          <a:noFill/>
          <a:ln cap="flat">
            <a:headEnd type="none" w="med" len="med"/>
            <a:tailEnd type="none" w="med" len="med"/>
          </a:ln>
        </p:spPr>
      </p:sp>
      <p:sp>
        <p:nvSpPr>
          <p:cNvPr id="23555" name="Rectangle 22530"/>
          <p:cNvSpPr>
            <a:spLocks noGrp="1" noChangeArrowheads="1"/>
          </p:cNvSpPr>
          <p:nvPr>
            <p:ph type="body" idx="1"/>
          </p:nvPr>
        </p:nvSpPr>
        <p:spPr>
          <a:noFill/>
          <a:ln/>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cs typeface="Arial" charset="0"/>
              </a:rPr>
              <a:t>Note that there is a</a:t>
            </a:r>
            <a:r>
              <a:rPr lang="en-US" baseline="0" dirty="0">
                <a:latin typeface="Times New Roman" pitchFamily="18" charset="0"/>
                <a:cs typeface="Arial" charset="0"/>
              </a:rPr>
              <a:t> difference between digital analytics and web analytics. If you don’t know the difference, perform a Google search on the subject.</a:t>
            </a:r>
            <a:endParaRPr lang="en-US" dirty="0">
              <a:latin typeface="Times New Roman" pitchFamily="18" charset="0"/>
              <a:cs typeface="Arial" charset="0"/>
            </a:endParaRPr>
          </a:p>
          <a:p>
            <a:pPr eaLnBrk="1" hangingPunct="1"/>
            <a:endParaRPr lang="en-US" dirty="0">
              <a:latin typeface="Times New Roman" pitchFamily="18" charset="0"/>
              <a:cs typeface="Arial" charset="0"/>
            </a:endParaRPr>
          </a:p>
        </p:txBody>
      </p:sp>
    </p:spTree>
    <p:extLst>
      <p:ext uri="{BB962C8B-B14F-4D97-AF65-F5344CB8AC3E}">
        <p14:creationId xmlns:p14="http://schemas.microsoft.com/office/powerpoint/2010/main" val="193056625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r>
              <a:rPr lang="en-US" dirty="0"/>
              <a:t>KPI = Key Performance Indicator (a quantifiable measure used to evaluate the success of an organization, or a particular activity.)</a:t>
            </a:r>
          </a:p>
          <a:p>
            <a:endParaRPr lang="en-US" dirty="0"/>
          </a:p>
          <a:p>
            <a:r>
              <a:rPr lang="en-US" dirty="0"/>
              <a:t>Note that KPIs are the metrics you will choose for your term project company. If they were to implement your recommendations, they would be able to measure </a:t>
            </a:r>
            <a:r>
              <a:rPr lang="en-US"/>
              <a:t>the improvements made </a:t>
            </a:r>
            <a:r>
              <a:rPr lang="en-US" dirty="0"/>
              <a:t>by tracking the KPIs before, during and after implementation.</a:t>
            </a:r>
          </a:p>
        </p:txBody>
      </p:sp>
    </p:spTree>
    <p:extLst>
      <p:ext uri="{BB962C8B-B14F-4D97-AF65-F5344CB8AC3E}">
        <p14:creationId xmlns:p14="http://schemas.microsoft.com/office/powerpoint/2010/main" val="30049862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Book Antiqua" pitchFamily="18" charset="0"/>
                <a:ea typeface="+mn-ea"/>
                <a:cs typeface="+mn-cs"/>
              </a:rPr>
              <a:t>*</a:t>
            </a:r>
            <a:r>
              <a:rPr lang="en-US" sz="1200" b="1" i="0" kern="1200" dirty="0">
                <a:solidFill>
                  <a:schemeClr val="tx1"/>
                </a:solidFill>
                <a:effectLst/>
                <a:latin typeface="Book Antiqua" pitchFamily="18" charset="0"/>
                <a:ea typeface="+mn-ea"/>
                <a:cs typeface="+mn-cs"/>
              </a:rPr>
              <a:t>GA uses a programming language called Javascript to transmit information to Google's servers about site visitors.</a:t>
            </a:r>
            <a:r>
              <a:rPr lang="en-US" sz="1200" b="0" i="0" kern="1200" dirty="0">
                <a:solidFill>
                  <a:schemeClr val="tx1"/>
                </a:solidFill>
                <a:effectLst/>
                <a:latin typeface="Book Antiqua" pitchFamily="18" charset="0"/>
                <a:ea typeface="+mn-ea"/>
                <a:cs typeface="+mn-cs"/>
              </a:rPr>
              <a:t> </a:t>
            </a:r>
          </a:p>
          <a:p>
            <a:endParaRPr lang="en-US" sz="1200" b="0" i="0" kern="1200" dirty="0">
              <a:solidFill>
                <a:schemeClr val="tx1"/>
              </a:solidFill>
              <a:effectLst/>
              <a:latin typeface="Book Antiqua" pitchFamily="18" charset="0"/>
              <a:ea typeface="+mn-ea"/>
              <a:cs typeface="+mn-cs"/>
            </a:endParaRPr>
          </a:p>
          <a:p>
            <a:r>
              <a:rPr lang="en-US" sz="1200" b="0" i="0" kern="1200" dirty="0">
                <a:solidFill>
                  <a:schemeClr val="tx1"/>
                </a:solidFill>
                <a:effectLst/>
                <a:latin typeface="Book Antiqua" pitchFamily="18" charset="0"/>
                <a:ea typeface="+mn-ea"/>
                <a:cs typeface="+mn-cs"/>
              </a:rPr>
              <a:t>Nearly twenty years old, Javascript is an (almost) universal language that allows coders and developers to make sites interactive. You may know that when you see a website, the text, images, and other information contained in a page are saved in </a:t>
            </a:r>
            <a:r>
              <a:rPr lang="en-US" sz="1200" b="1" i="0" kern="1200" dirty="0">
                <a:solidFill>
                  <a:schemeClr val="tx1"/>
                </a:solidFill>
                <a:effectLst/>
                <a:latin typeface="Book Antiqua" pitchFamily="18" charset="0"/>
                <a:ea typeface="+mn-ea"/>
                <a:cs typeface="+mn-cs"/>
              </a:rPr>
              <a:t>HTML</a:t>
            </a:r>
            <a:r>
              <a:rPr lang="en-US" sz="1200" b="0" i="0" kern="1200" dirty="0">
                <a:solidFill>
                  <a:schemeClr val="tx1"/>
                </a:solidFill>
                <a:effectLst/>
                <a:latin typeface="Book Antiqua" pitchFamily="18" charset="0"/>
                <a:ea typeface="+mn-ea"/>
                <a:cs typeface="+mn-cs"/>
              </a:rPr>
              <a:t> format, which your browser decodes and displays. An easy way to think about this is that HTML is like the .doc file format used for Microsoft Word Documents. Like a Word Document, an HTML file can tell the computer what text to display, where to include images and tables, and what formatting to use. But unlike a Word document, HTML pages are </a:t>
            </a:r>
            <a:r>
              <a:rPr lang="en-US" sz="1200" b="0" i="1" kern="1200" dirty="0">
                <a:solidFill>
                  <a:schemeClr val="tx1"/>
                </a:solidFill>
                <a:effectLst/>
                <a:latin typeface="Book Antiqua" pitchFamily="18" charset="0"/>
                <a:ea typeface="+mn-ea"/>
                <a:cs typeface="+mn-cs"/>
              </a:rPr>
              <a:t>read-only</a:t>
            </a:r>
            <a:r>
              <a:rPr lang="en-US" sz="1200" b="0" i="0" kern="1200" dirty="0">
                <a:solidFill>
                  <a:schemeClr val="tx1"/>
                </a:solidFill>
                <a:effectLst/>
                <a:latin typeface="Book Antiqua" pitchFamily="18" charset="0"/>
                <a:ea typeface="+mn-ea"/>
                <a:cs typeface="+mn-cs"/>
              </a:rPr>
              <a:t>. This means that, without the help of a language like Javascript, an HTML page won't let you do much interacting with a site; you can't change text and your computer can't communicate with a server. Javascript gets around that limitation. Because it is a standardized language, a strong majority of browsers can take instructions written in Javascript and provide additional interactivity. Everything from flyout menus to popup windows are possible thanks to Javascript. But importantly for Google Analytics, Javascript allows your computer to send and receive messages to other computers connected to the internet. When you visit a site that has implemented Google Analytics, the site will ask your computer to temporarily download some Javascript instructions from Google Analytics. That code, in turn, will ask your browser to send some important pieces of data to Google's servers. These data include the specific web page that you are viewing, some technical information about your computer (such as if you are using a Windows or Mac machine), how you arrived at the site, and the way that you navigate throughout its pages. (</a:t>
            </a:r>
            <a:r>
              <a:rPr lang="en-US" sz="1000" b="0" i="1" kern="1200" dirty="0">
                <a:solidFill>
                  <a:schemeClr val="tx1"/>
                </a:solidFill>
                <a:effectLst/>
                <a:latin typeface="Book Antiqua" pitchFamily="18" charset="0"/>
                <a:ea typeface="+mn-ea"/>
                <a:cs typeface="+mn-cs"/>
              </a:rPr>
              <a:t>Source: https://www.digitalthirdcoast.com/</a:t>
            </a:r>
            <a:r>
              <a:rPr lang="en-US" sz="1200" b="0" i="0" kern="1200" dirty="0">
                <a:solidFill>
                  <a:schemeClr val="tx1"/>
                </a:solidFill>
                <a:effectLst/>
                <a:latin typeface="Book Antiqua" pitchFamily="18" charset="0"/>
                <a:ea typeface="+mn-ea"/>
                <a:cs typeface="+mn-cs"/>
              </a:rPr>
              <a:t>)</a:t>
            </a:r>
          </a:p>
          <a:p>
            <a:endParaRPr lang="en-US" sz="1200" b="0" i="0" kern="1200" dirty="0">
              <a:solidFill>
                <a:schemeClr val="tx1"/>
              </a:solidFill>
              <a:effectLst/>
              <a:latin typeface="Book Antiqua" pitchFamily="18" charset="0"/>
              <a:ea typeface="+mn-ea"/>
              <a:cs typeface="+mn-cs"/>
            </a:endParaRPr>
          </a:p>
          <a:p>
            <a:r>
              <a:rPr lang="en-US" dirty="0"/>
              <a:t>How to set up analytics tracking (Google): https://support.google.com/analytics/answer/1008080?hl=en</a:t>
            </a:r>
          </a:p>
        </p:txBody>
      </p:sp>
      <p:sp>
        <p:nvSpPr>
          <p:cNvPr id="4" name="Slide Number Placeholder 3"/>
          <p:cNvSpPr>
            <a:spLocks noGrp="1"/>
          </p:cNvSpPr>
          <p:nvPr>
            <p:ph type="sldNum" sz="quarter" idx="10"/>
          </p:nvPr>
        </p:nvSpPr>
        <p:spPr/>
        <p:txBody>
          <a:bodyPr/>
          <a:lstStyle/>
          <a:p>
            <a:fld id="{C2D54BBB-F48D-40EE-BF48-3BC7AC84FE16}" type="slidenum">
              <a:rPr lang="en-US" smtClean="0"/>
              <a:pPr/>
              <a:t>60</a:t>
            </a:fld>
            <a:endParaRPr lang="en-US"/>
          </a:p>
        </p:txBody>
      </p:sp>
    </p:spTree>
    <p:extLst>
      <p:ext uri="{BB962C8B-B14F-4D97-AF65-F5344CB8AC3E}">
        <p14:creationId xmlns:p14="http://schemas.microsoft.com/office/powerpoint/2010/main" val="4151680480"/>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Similar to the classic</a:t>
            </a:r>
            <a:r>
              <a:rPr lang="en-US" baseline="0" dirty="0"/>
              <a:t> marketing funnel, there is a systematic path, or approach that website owners would normally  like visitors to pass through to achieve some goal. It may start at the home page, or somewhere else on the site, and ends with some type of conversion or objective being reached.</a:t>
            </a:r>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61</a:t>
            </a:fld>
            <a:endParaRPr lang="en-US"/>
          </a:p>
        </p:txBody>
      </p:sp>
    </p:spTree>
    <p:extLst>
      <p:ext uri="{BB962C8B-B14F-4D97-AF65-F5344CB8AC3E}">
        <p14:creationId xmlns:p14="http://schemas.microsoft.com/office/powerpoint/2010/main" val="145785425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as PowerPoint show to reveal background.) </a:t>
            </a:r>
          </a:p>
          <a:p>
            <a:endParaRPr lang="en-US" dirty="0"/>
          </a:p>
          <a:p>
            <a:r>
              <a:rPr lang="en-US" dirty="0"/>
              <a:t>Which kind of goal does an online retailer use to document a purchase in analytics?</a:t>
            </a:r>
          </a:p>
          <a:p>
            <a:r>
              <a:rPr lang="en-US" dirty="0"/>
              <a:t>(Destination goal, usually to a </a:t>
            </a:r>
            <a:r>
              <a:rPr lang="en-US" i="1" dirty="0"/>
              <a:t>Thank You </a:t>
            </a:r>
            <a:r>
              <a:rPr lang="en-US" dirty="0"/>
              <a:t>page or a confirmation page)</a:t>
            </a:r>
          </a:p>
          <a:p>
            <a:endParaRPr lang="en-US" dirty="0"/>
          </a:p>
          <a:p>
            <a:r>
              <a:rPr lang="en-US" dirty="0"/>
              <a:t>What kind of websites might use a duration goal?</a:t>
            </a:r>
          </a:p>
          <a:p>
            <a:r>
              <a:rPr lang="en-US" dirty="0"/>
              <a:t>(Video sites like Hulu sets high duration goal; customer support website sets low duration goal)</a:t>
            </a:r>
          </a:p>
          <a:p>
            <a:endParaRPr lang="en-US" dirty="0"/>
          </a:p>
          <a:p>
            <a:r>
              <a:rPr lang="en-US" dirty="0"/>
              <a:t>What kind of website might use pages/screens per session goals?</a:t>
            </a:r>
          </a:p>
          <a:p>
            <a:r>
              <a:rPr lang="en-US" dirty="0"/>
              <a:t>(Blogs, news sites, ESPN.com, or any media site that earns money through display ads)</a:t>
            </a:r>
          </a:p>
          <a:p>
            <a:endParaRPr lang="en-US" dirty="0"/>
          </a:p>
          <a:p>
            <a:r>
              <a:rPr lang="en-US" dirty="0"/>
              <a:t>When would you use an event goal instead of a destination goal?</a:t>
            </a:r>
          </a:p>
          <a:p>
            <a:r>
              <a:rPr lang="en-US" dirty="0"/>
              <a:t>(Some events such as a form fill, ad click, or video view do not bring users to a new page, so an event goal must be used instead of a destination goal.)</a:t>
            </a:r>
          </a:p>
          <a:p>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62</a:t>
            </a:fld>
            <a:endParaRPr lang="en-US"/>
          </a:p>
        </p:txBody>
      </p:sp>
    </p:spTree>
    <p:extLst>
      <p:ext uri="{BB962C8B-B14F-4D97-AF65-F5344CB8AC3E}">
        <p14:creationId xmlns:p14="http://schemas.microsoft.com/office/powerpoint/2010/main" val="71322739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Conversion Rate = conversions divided by visits</a:t>
            </a:r>
          </a:p>
          <a:p>
            <a:r>
              <a:rPr lang="en-US" dirty="0"/>
              <a:t>AOV = average order value</a:t>
            </a:r>
          </a:p>
          <a:p>
            <a:r>
              <a:rPr lang="en-US" dirty="0"/>
              <a:t>RPV = revenue per visitor</a:t>
            </a:r>
          </a:p>
          <a:p>
            <a:endParaRPr lang="en-US" dirty="0"/>
          </a:p>
          <a:p>
            <a:r>
              <a:rPr lang="en-US" dirty="0"/>
              <a:t>How useful is the information in the top table? (Not very.)</a:t>
            </a:r>
            <a:r>
              <a:rPr lang="en-US" baseline="0" dirty="0"/>
              <a:t> </a:t>
            </a:r>
          </a:p>
          <a:p>
            <a:r>
              <a:rPr lang="en-US" baseline="0" dirty="0"/>
              <a:t>Which KPIs should this site be tracking? What are they? </a:t>
            </a:r>
            <a:r>
              <a:rPr lang="en-US" dirty="0"/>
              <a:t>What inference can they make from this conversion rate? (This is a rather high conversion</a:t>
            </a:r>
            <a:r>
              <a:rPr lang="en-US" baseline="0" dirty="0"/>
              <a:t> rate.) </a:t>
            </a:r>
          </a:p>
          <a:p>
            <a:r>
              <a:rPr lang="en-US" baseline="0" dirty="0"/>
              <a:t>What other information would make this number more meaningful? (Conversion rates from the last several months, to determine whether conversion rate is improving. Conversion rate by channel or broken down by another segmentation method. Competitive information.)</a:t>
            </a:r>
          </a:p>
          <a:p>
            <a:r>
              <a:rPr lang="en-US" baseline="0" dirty="0"/>
              <a:t>What inference can they make from the average order value? (None without knowing historical data or the category of this retailer.)</a:t>
            </a:r>
          </a:p>
          <a:p>
            <a:r>
              <a:rPr lang="en-US" baseline="0" dirty="0"/>
              <a:t>How can the revenue per visitor metric be used? (Provides a ceiling for CPC bids. Helps us determine the value of any marketing efforts to bring in additional traffic.)</a:t>
            </a:r>
            <a:endParaRPr lang="en-US" dirty="0"/>
          </a:p>
        </p:txBody>
      </p:sp>
      <p:sp>
        <p:nvSpPr>
          <p:cNvPr id="4" name="Slide Number Placeholder 3"/>
          <p:cNvSpPr>
            <a:spLocks noGrp="1"/>
          </p:cNvSpPr>
          <p:nvPr>
            <p:ph type="sldNum" sz="quarter" idx="10"/>
          </p:nvPr>
        </p:nvSpPr>
        <p:spPr/>
        <p:txBody>
          <a:bodyPr/>
          <a:lstStyle/>
          <a:p>
            <a:fld id="{ADA9AAE0-BD1A-4105-B47B-DC91B2358FD5}" type="slidenum">
              <a:rPr lang="en-US" smtClean="0"/>
              <a:t>63</a:t>
            </a:fld>
            <a:endParaRPr lang="en-US"/>
          </a:p>
        </p:txBody>
      </p:sp>
    </p:spTree>
    <p:extLst>
      <p:ext uri="{BB962C8B-B14F-4D97-AF65-F5344CB8AC3E}">
        <p14:creationId xmlns:p14="http://schemas.microsoft.com/office/powerpoint/2010/main" val="26350176"/>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dirty="0"/>
              <a:t>Look at the breakdown of visits</a:t>
            </a:r>
            <a:r>
              <a:rPr lang="en-US" baseline="0" dirty="0"/>
              <a:t> across channels (top table). Is anything noteworthy? (Traffic from display ads and referrals is remarkably high, given the paid search numbers. This is not really a bad thing, though. Social media numbers seem low, given the high referral traffic and high email traffic.)</a:t>
            </a:r>
          </a:p>
          <a:p>
            <a:endParaRPr lang="en-US" baseline="0" dirty="0"/>
          </a:p>
          <a:p>
            <a:r>
              <a:rPr lang="en-US" baseline="0" dirty="0"/>
              <a:t>Inferences that can be made from the bottom table:</a:t>
            </a:r>
          </a:p>
          <a:p>
            <a:r>
              <a:rPr lang="en-US" baseline="0" dirty="0"/>
              <a:t>Paid search average order value (AOV) is high. Why? (Probably only advertising on keywords for high value items.) What should they do? (Broaden keywords to lower value items as long as CPC bids below $3 will yield traffic.)</a:t>
            </a:r>
          </a:p>
          <a:p>
            <a:endParaRPr lang="en-US" baseline="0" dirty="0"/>
          </a:p>
          <a:p>
            <a:r>
              <a:rPr lang="en-US" baseline="0" dirty="0"/>
              <a:t>AOV on social media and email is low. Anything to be done? (Yes, most likely their emails and social media content is highlighting lower-value items. Highlighting higher-ticket items should raise the AOV. )</a:t>
            </a:r>
          </a:p>
          <a:p>
            <a:r>
              <a:rPr lang="en-US" baseline="0" dirty="0"/>
              <a:t>Conversion rates on email and direct traffic are quite high. What inference can be drawn from this? (These numbers are not surprising. Email traffic is composed of loyal shoppers who have clicked because they are interested in a featured product, so conversion should be high. Direct traffic also represents loyal shoppers.)</a:t>
            </a:r>
          </a:p>
          <a:p>
            <a:r>
              <a:rPr lang="en-US" baseline="0" dirty="0"/>
              <a:t>Display ad traffic has a low conversion rate, as we’d expect (display ads are normally better used for branding.) </a:t>
            </a:r>
          </a:p>
          <a:p>
            <a:endParaRPr lang="en-US" baseline="0" dirty="0"/>
          </a:p>
          <a:p>
            <a:r>
              <a:rPr lang="en-US" baseline="0" dirty="0"/>
              <a:t>Where would you put most of your marketing dollars (in rank order)? (Many answers are reasonable, but this rank order, best to worst, is justifiable: Email, paid search, social media, direct, display ads, organic search, referral. Email is probably less expensive than paid search, so efforts at email likely provide the highest return. Social media numbers are low, so there’s probably immense room for growth in this channel. Earning more direct traffic involves expensive investments in brand recognition, but such efforts could help other channels, including search, display ads, and referral traffic. Organic search and referral traffic are self-reinforcing, but they both provide extremely low revenue per visitor (RPV), so are not a high priority in this hypothetical example.)</a:t>
            </a:r>
            <a:endParaRPr lang="en-US" dirty="0"/>
          </a:p>
        </p:txBody>
      </p:sp>
      <p:sp>
        <p:nvSpPr>
          <p:cNvPr id="4" name="Slide Number Placeholder 3"/>
          <p:cNvSpPr>
            <a:spLocks noGrp="1"/>
          </p:cNvSpPr>
          <p:nvPr>
            <p:ph type="sldNum" sz="quarter" idx="10"/>
          </p:nvPr>
        </p:nvSpPr>
        <p:spPr/>
        <p:txBody>
          <a:bodyPr/>
          <a:lstStyle/>
          <a:p>
            <a:fld id="{ADA9AAE0-BD1A-4105-B47B-DC91B2358FD5}" type="slidenum">
              <a:rPr lang="en-US" smtClean="0"/>
              <a:t>64</a:t>
            </a:fld>
            <a:endParaRPr lang="en-US"/>
          </a:p>
        </p:txBody>
      </p:sp>
    </p:spTree>
    <p:extLst>
      <p:ext uri="{BB962C8B-B14F-4D97-AF65-F5344CB8AC3E}">
        <p14:creationId xmlns:p14="http://schemas.microsoft.com/office/powerpoint/2010/main" val="297641155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RPV = ACV*NC/Visits</a:t>
            </a:r>
          </a:p>
          <a:p>
            <a:endParaRPr lang="en-US" dirty="0"/>
          </a:p>
          <a:p>
            <a:r>
              <a:rPr lang="en-US" dirty="0"/>
              <a:t>Another example of metrics – this one from a site that gathers leads for some product or service.</a:t>
            </a:r>
          </a:p>
        </p:txBody>
      </p:sp>
      <p:sp>
        <p:nvSpPr>
          <p:cNvPr id="4" name="Slide Number Placeholder 3"/>
          <p:cNvSpPr>
            <a:spLocks noGrp="1"/>
          </p:cNvSpPr>
          <p:nvPr>
            <p:ph type="sldNum" sz="quarter" idx="10"/>
          </p:nvPr>
        </p:nvSpPr>
        <p:spPr/>
        <p:txBody>
          <a:bodyPr/>
          <a:lstStyle/>
          <a:p>
            <a:fld id="{ADA9AAE0-BD1A-4105-B47B-DC91B2358FD5}" type="slidenum">
              <a:rPr lang="en-US" smtClean="0"/>
              <a:t>65</a:t>
            </a:fld>
            <a:endParaRPr lang="en-US"/>
          </a:p>
        </p:txBody>
      </p:sp>
    </p:spTree>
    <p:extLst>
      <p:ext uri="{BB962C8B-B14F-4D97-AF65-F5344CB8AC3E}">
        <p14:creationId xmlns:p14="http://schemas.microsoft.com/office/powerpoint/2010/main" val="1334196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Many companies with a lead generation</a:t>
            </a:r>
            <a:r>
              <a:rPr lang="en-US" baseline="0" dirty="0"/>
              <a:t> website at this traffic level will not have display ads, social media, or email campaigns. (In fact, most would also not have paid search campaigns. Maintaining social media and email campaigns can be costly, due to the labor involved in maintaining them, so those efforts might or might not be worth the effort.)</a:t>
            </a:r>
          </a:p>
          <a:p>
            <a:endParaRPr lang="en-US" baseline="0" dirty="0"/>
          </a:p>
          <a:p>
            <a:r>
              <a:rPr lang="en-US" baseline="0" dirty="0"/>
              <a:t>The tables in this slide are an example of segmentation. We have segmented the traffic based on incoming channel, but several other types of segmentation could be used, many of which are discussed in the text. </a:t>
            </a:r>
            <a:endParaRPr lang="en-US" dirty="0"/>
          </a:p>
        </p:txBody>
      </p:sp>
      <p:sp>
        <p:nvSpPr>
          <p:cNvPr id="4" name="Slide Number Placeholder 3"/>
          <p:cNvSpPr>
            <a:spLocks noGrp="1"/>
          </p:cNvSpPr>
          <p:nvPr>
            <p:ph type="sldNum" sz="quarter" idx="10"/>
          </p:nvPr>
        </p:nvSpPr>
        <p:spPr/>
        <p:txBody>
          <a:bodyPr/>
          <a:lstStyle/>
          <a:p>
            <a:fld id="{ADA9AAE0-BD1A-4105-B47B-DC91B2358FD5}" type="slidenum">
              <a:rPr lang="en-US" smtClean="0"/>
              <a:t>66</a:t>
            </a:fld>
            <a:endParaRPr lang="en-US"/>
          </a:p>
        </p:txBody>
      </p:sp>
    </p:spTree>
    <p:extLst>
      <p:ext uri="{BB962C8B-B14F-4D97-AF65-F5344CB8AC3E}">
        <p14:creationId xmlns:p14="http://schemas.microsoft.com/office/powerpoint/2010/main" val="7911843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a:t>
            </a:r>
            <a:r>
              <a:rPr lang="en-US" baseline="0" dirty="0"/>
              <a:t> Page Depth and Average Visits per User are two metrics that may be worth tracking for a media site. (Average visits per user lets the site owner(s) know how successful their efforts to encourage repeat visits are. Every media site should be trying to entice their users to come back regularly.) The Average Visits per User metric is a good example of how a simple average can be misleading. Example:</a:t>
            </a:r>
          </a:p>
          <a:p>
            <a:r>
              <a:rPr lang="en-US" baseline="0" dirty="0"/>
              <a:t>Hypothetical #1: Every one of the 15,931 visitors visited the website between 2 and 3 times. </a:t>
            </a:r>
          </a:p>
          <a:p>
            <a:r>
              <a:rPr lang="en-US" baseline="0" dirty="0"/>
              <a:t>Hypothetical #2: Of the 15,931 visitors, 15237 of them made only one visit, while 694 of them made 30 visits each (one per day). </a:t>
            </a:r>
          </a:p>
          <a:p>
            <a:r>
              <a:rPr lang="en-US" baseline="0" dirty="0"/>
              <a:t>Both of those hypotheticals lead to the same Average Visits per User, but the inferences to be drawn are very different. In Hypothetical #1, the website has a large group of fans who make occasional visits to the website. In Hypothetical #2, the website has a small group of rabid fans but seems to be unable to attract new regular users.</a:t>
            </a:r>
            <a:endParaRPr lang="en-US" dirty="0"/>
          </a:p>
        </p:txBody>
      </p:sp>
      <p:sp>
        <p:nvSpPr>
          <p:cNvPr id="4" name="Slide Number Placeholder 3"/>
          <p:cNvSpPr>
            <a:spLocks noGrp="1"/>
          </p:cNvSpPr>
          <p:nvPr>
            <p:ph type="sldNum" sz="quarter" idx="10"/>
          </p:nvPr>
        </p:nvSpPr>
        <p:spPr/>
        <p:txBody>
          <a:bodyPr/>
          <a:lstStyle/>
          <a:p>
            <a:fld id="{ADA9AAE0-BD1A-4105-B47B-DC91B2358FD5}" type="slidenum">
              <a:rPr lang="en-US" smtClean="0"/>
              <a:t>67</a:t>
            </a:fld>
            <a:endParaRPr lang="en-US"/>
          </a:p>
        </p:txBody>
      </p:sp>
    </p:spTree>
    <p:extLst>
      <p:ext uri="{BB962C8B-B14F-4D97-AF65-F5344CB8AC3E}">
        <p14:creationId xmlns:p14="http://schemas.microsoft.com/office/powerpoint/2010/main" val="345034771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Just a little math here from a hotel with website analytics. You are interested in the attrition from one step in the funnel to the next. Excessive attrition between steps means there is a problem that should be analyzed. You can really start to see the value of the funnel here, as just looking at visits vs. conversions didn’t tell you much.</a:t>
            </a:r>
          </a:p>
        </p:txBody>
      </p:sp>
      <p:sp>
        <p:nvSpPr>
          <p:cNvPr id="4" name="Slide Number Placeholder 3"/>
          <p:cNvSpPr>
            <a:spLocks noGrp="1"/>
          </p:cNvSpPr>
          <p:nvPr>
            <p:ph type="sldNum" sz="quarter" idx="10"/>
          </p:nvPr>
        </p:nvSpPr>
        <p:spPr/>
        <p:txBody>
          <a:bodyPr/>
          <a:lstStyle/>
          <a:p>
            <a:fld id="{ADA9AAE0-BD1A-4105-B47B-DC91B2358FD5}" type="slidenum">
              <a:rPr lang="en-US" smtClean="0"/>
              <a:t>68</a:t>
            </a:fld>
            <a:endParaRPr lang="en-US"/>
          </a:p>
        </p:txBody>
      </p:sp>
    </p:spTree>
    <p:extLst>
      <p:ext uri="{BB962C8B-B14F-4D97-AF65-F5344CB8AC3E}">
        <p14:creationId xmlns:p14="http://schemas.microsoft.com/office/powerpoint/2010/main" val="22029118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More info</a:t>
            </a:r>
            <a:r>
              <a:rPr lang="en-US" baseline="0" dirty="0"/>
              <a:t>rmation available from the metrics.</a:t>
            </a:r>
            <a:endParaRPr lang="en-US" dirty="0"/>
          </a:p>
        </p:txBody>
      </p:sp>
      <p:sp>
        <p:nvSpPr>
          <p:cNvPr id="4" name="Slide Number Placeholder 3"/>
          <p:cNvSpPr>
            <a:spLocks noGrp="1"/>
          </p:cNvSpPr>
          <p:nvPr>
            <p:ph type="sldNum" sz="quarter" idx="10"/>
          </p:nvPr>
        </p:nvSpPr>
        <p:spPr/>
        <p:txBody>
          <a:bodyPr/>
          <a:lstStyle/>
          <a:p>
            <a:fld id="{ADA9AAE0-BD1A-4105-B47B-DC91B2358FD5}" type="slidenum">
              <a:rPr lang="en-US" smtClean="0"/>
              <a:t>69</a:t>
            </a:fld>
            <a:endParaRPr lang="en-US"/>
          </a:p>
        </p:txBody>
      </p:sp>
    </p:spTree>
    <p:extLst>
      <p:ext uri="{BB962C8B-B14F-4D97-AF65-F5344CB8AC3E}">
        <p14:creationId xmlns:p14="http://schemas.microsoft.com/office/powerpoint/2010/main" val="80752354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some assumptions underlying this question. We assume that the new traffic will exhibit the same conversion rate</a:t>
            </a:r>
            <a:r>
              <a:rPr lang="en-US" baseline="0" dirty="0"/>
              <a:t> and average revenue per booking as the old traffic. This may or may not be the case. </a:t>
            </a:r>
            <a:endParaRPr lang="en-US" dirty="0"/>
          </a:p>
        </p:txBody>
      </p:sp>
      <p:sp>
        <p:nvSpPr>
          <p:cNvPr id="4" name="Slide Number Placeholder 3"/>
          <p:cNvSpPr>
            <a:spLocks noGrp="1"/>
          </p:cNvSpPr>
          <p:nvPr>
            <p:ph type="sldNum" sz="quarter" idx="10"/>
          </p:nvPr>
        </p:nvSpPr>
        <p:spPr/>
        <p:txBody>
          <a:bodyPr/>
          <a:lstStyle/>
          <a:p>
            <a:fld id="{ADA9AAE0-BD1A-4105-B47B-DC91B2358FD5}" type="slidenum">
              <a:rPr lang="en-US" smtClean="0"/>
              <a:t>70</a:t>
            </a:fld>
            <a:endParaRPr lang="en-US"/>
          </a:p>
        </p:txBody>
      </p:sp>
    </p:spTree>
    <p:extLst>
      <p:ext uri="{BB962C8B-B14F-4D97-AF65-F5344CB8AC3E}">
        <p14:creationId xmlns:p14="http://schemas.microsoft.com/office/powerpoint/2010/main" val="14290442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Pretend</a:t>
            </a:r>
            <a:r>
              <a:rPr lang="en-US" baseline="0" dirty="0"/>
              <a:t> for a moment you are the online marketing manager of </a:t>
            </a:r>
            <a:r>
              <a:rPr lang="en-US" baseline="0" dirty="0" err="1"/>
              <a:t>Bestbuy</a:t>
            </a:r>
            <a:r>
              <a:rPr lang="en-US" baseline="0" dirty="0"/>
              <a:t>. What metrics do you think that your team should track for your website?</a:t>
            </a:r>
          </a:p>
          <a:p>
            <a:endParaRPr lang="en-US" baseline="0" dirty="0"/>
          </a:p>
          <a:p>
            <a:r>
              <a:rPr lang="en-US" dirty="0"/>
              <a:t>If you missed the exercise in class, try creating your own conversion funnel for bestbuy.ca</a:t>
            </a:r>
          </a:p>
          <a:p>
            <a:r>
              <a:rPr lang="en-US" dirty="0"/>
              <a:t>- Start with Viewed Home Page</a:t>
            </a:r>
          </a:p>
          <a:p>
            <a:r>
              <a:rPr lang="en-US" dirty="0"/>
              <a:t>- End with Confirmation (or as far as you can go without entering</a:t>
            </a:r>
            <a:r>
              <a:rPr lang="en-US" baseline="0" dirty="0"/>
              <a:t> personal information.)</a:t>
            </a:r>
            <a:endParaRPr lang="en-US" dirty="0"/>
          </a:p>
          <a:p>
            <a:r>
              <a:rPr lang="en-US" dirty="0"/>
              <a:t>- Which intermediate steps do you think should be included? (There</a:t>
            </a:r>
            <a:r>
              <a:rPr lang="en-US" baseline="0" dirty="0"/>
              <a:t> are multiple acceptable answers, as long as there is some logical flow in your approach. As you track data, your customers may also show you other routes to conversion that you weren’t expecting.)</a:t>
            </a:r>
            <a:endParaRPr lang="en-US" dirty="0"/>
          </a:p>
          <a:p>
            <a:endParaRPr lang="en-US" dirty="0"/>
          </a:p>
        </p:txBody>
      </p:sp>
      <p:sp>
        <p:nvSpPr>
          <p:cNvPr id="4" name="Slide Number Placeholder 3"/>
          <p:cNvSpPr>
            <a:spLocks noGrp="1"/>
          </p:cNvSpPr>
          <p:nvPr>
            <p:ph type="sldNum" sz="quarter" idx="10"/>
          </p:nvPr>
        </p:nvSpPr>
        <p:spPr/>
        <p:txBody>
          <a:bodyPr/>
          <a:lstStyle/>
          <a:p>
            <a:fld id="{C2D54BBB-F48D-40EE-BF48-3BC7AC84FE16}" type="slidenum">
              <a:rPr lang="en-US" smtClean="0"/>
              <a:pPr/>
              <a:t>71</a:t>
            </a:fld>
            <a:endParaRPr lang="en-US"/>
          </a:p>
        </p:txBody>
      </p:sp>
    </p:spTree>
    <p:extLst>
      <p:ext uri="{BB962C8B-B14F-4D97-AF65-F5344CB8AC3E}">
        <p14:creationId xmlns:p14="http://schemas.microsoft.com/office/powerpoint/2010/main" val="382130372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contrasting alternative funnels for a product sales website.</a:t>
            </a:r>
            <a:r>
              <a:rPr lang="en-US" baseline="0" dirty="0"/>
              <a:t> </a:t>
            </a:r>
            <a:r>
              <a:rPr lang="en-US" dirty="0"/>
              <a:t>The funnel on the left is as</a:t>
            </a:r>
            <a:r>
              <a:rPr lang="en-US" baseline="0" dirty="0"/>
              <a:t> detailed as it can possibly be. The funnel on the right is as minimalist as it can be. Advantages of the left funnel include:</a:t>
            </a:r>
          </a:p>
          <a:p>
            <a:pPr marL="228600" indent="-228600">
              <a:buAutoNum type="arabicPeriod"/>
            </a:pPr>
            <a:r>
              <a:rPr lang="en-US" baseline="0" dirty="0"/>
              <a:t>Ability to identify more “sticking points” in the conversion process</a:t>
            </a:r>
          </a:p>
          <a:p>
            <a:pPr marL="228600" indent="-228600">
              <a:buAutoNum type="arabicPeriod"/>
            </a:pPr>
            <a:r>
              <a:rPr lang="en-US" baseline="0" dirty="0"/>
              <a:t>Ability to prescribe possible improvements at multiple stages of conversion process</a:t>
            </a:r>
          </a:p>
          <a:p>
            <a:pPr marL="0" indent="0">
              <a:buNone/>
            </a:pPr>
            <a:endParaRPr lang="en-US" baseline="0" dirty="0"/>
          </a:p>
          <a:p>
            <a:pPr marL="0" indent="0">
              <a:buNone/>
            </a:pPr>
            <a:r>
              <a:rPr lang="en-US" b="1" baseline="0" dirty="0"/>
              <a:t>*More detail is not always better. Disadvantages include:</a:t>
            </a:r>
          </a:p>
          <a:p>
            <a:pPr marL="228600" indent="-228600">
              <a:buAutoNum type="arabicPeriod"/>
            </a:pPr>
            <a:r>
              <a:rPr lang="en-US" b="1" baseline="0" dirty="0"/>
              <a:t>Some steps don’t exist for some traffic patterns (e.g. not all visitors will visit a category of sub-category page.)</a:t>
            </a:r>
          </a:p>
          <a:p>
            <a:pPr marL="228600" indent="-228600">
              <a:buAutoNum type="arabicPeriod"/>
            </a:pPr>
            <a:r>
              <a:rPr lang="en-US" b="1" baseline="0" dirty="0"/>
              <a:t>So much detail could prevent larger insights</a:t>
            </a:r>
          </a:p>
          <a:p>
            <a:pPr marL="0" indent="0">
              <a:buNone/>
            </a:pPr>
            <a:endParaRPr lang="en-US" baseline="0" dirty="0"/>
          </a:p>
          <a:p>
            <a:pPr marL="0" indent="0">
              <a:buNone/>
            </a:pPr>
            <a:r>
              <a:rPr lang="en-US" baseline="0" dirty="0"/>
              <a:t>If some users will skip some steps in the funnel (e.g. the warranty selection page does not come up for certain products or some visitors may already be logged in, so they won’t view checkout options), you can make some steps optional and some mandatory. Which steps on the left should be made optional? (Category Page, Sub-Category Page, Product Detail Page, Warranty Selection Page, and Checkout Options Page should probably all be optional.)</a:t>
            </a:r>
          </a:p>
          <a:p>
            <a:pPr marL="0" indent="0">
              <a:buNone/>
            </a:pPr>
            <a:endParaRPr lang="en-US" baseline="0" dirty="0"/>
          </a:p>
        </p:txBody>
      </p:sp>
      <p:sp>
        <p:nvSpPr>
          <p:cNvPr id="4" name="Slide Number Placeholder 3"/>
          <p:cNvSpPr>
            <a:spLocks noGrp="1"/>
          </p:cNvSpPr>
          <p:nvPr>
            <p:ph type="sldNum" sz="quarter" idx="10"/>
          </p:nvPr>
        </p:nvSpPr>
        <p:spPr/>
        <p:txBody>
          <a:bodyPr/>
          <a:lstStyle/>
          <a:p>
            <a:fld id="{ADA9AAE0-BD1A-4105-B47B-DC91B2358FD5}" type="slidenum">
              <a:rPr lang="en-US" smtClean="0"/>
              <a:t>72</a:t>
            </a:fld>
            <a:endParaRPr lang="en-US"/>
          </a:p>
        </p:txBody>
      </p:sp>
    </p:spTree>
    <p:extLst>
      <p:ext uri="{BB962C8B-B14F-4D97-AF65-F5344CB8AC3E}">
        <p14:creationId xmlns:p14="http://schemas.microsoft.com/office/powerpoint/2010/main" val="3650921957"/>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Book Antiqua" pitchFamily="18" charset="0"/>
                <a:ea typeface="+mn-ea"/>
                <a:cs typeface="+mn-cs"/>
              </a:rPr>
              <a:t>Google:</a:t>
            </a:r>
            <a:r>
              <a:rPr lang="en-US" sz="1200" b="0" i="0" kern="1200" baseline="0" dirty="0">
                <a:solidFill>
                  <a:schemeClr val="tx1"/>
                </a:solidFill>
                <a:effectLst/>
                <a:latin typeface="Book Antiqua" pitchFamily="18" charset="0"/>
                <a:ea typeface="+mn-ea"/>
                <a:cs typeface="+mn-cs"/>
              </a:rPr>
              <a:t> </a:t>
            </a:r>
            <a:r>
              <a:rPr lang="en-US" sz="1200" b="0" i="0" kern="1200" dirty="0">
                <a:solidFill>
                  <a:schemeClr val="tx1"/>
                </a:solidFill>
                <a:effectLst/>
                <a:latin typeface="Book Antiqua" pitchFamily="18" charset="0"/>
                <a:ea typeface="+mn-ea"/>
                <a:cs typeface="+mn-cs"/>
              </a:rPr>
              <a:t>An </a:t>
            </a:r>
            <a:r>
              <a:rPr lang="en-US" sz="1200" b="0" i="1" kern="1200" dirty="0">
                <a:solidFill>
                  <a:schemeClr val="tx1"/>
                </a:solidFill>
                <a:effectLst/>
                <a:latin typeface="Book Antiqua" pitchFamily="18" charset="0"/>
                <a:ea typeface="+mn-ea"/>
                <a:cs typeface="+mn-cs"/>
              </a:rPr>
              <a:t>attribution model</a:t>
            </a:r>
            <a:r>
              <a:rPr lang="en-US" sz="1200" b="0" i="0" kern="1200" dirty="0">
                <a:solidFill>
                  <a:schemeClr val="tx1"/>
                </a:solidFill>
                <a:effectLst/>
                <a:latin typeface="Book Antiqua" pitchFamily="18" charset="0"/>
                <a:ea typeface="+mn-ea"/>
                <a:cs typeface="+mn-cs"/>
              </a:rPr>
              <a:t> is the rule, or set of rules, that determines how credit for conversions (e.g. sales) is assigned to touchpoints in conversion paths. For example, the </a:t>
            </a:r>
            <a:r>
              <a:rPr lang="en-US" sz="1200" b="0" i="1" kern="1200" dirty="0">
                <a:solidFill>
                  <a:schemeClr val="tx1"/>
                </a:solidFill>
                <a:effectLst/>
                <a:latin typeface="Book Antiqua" pitchFamily="18" charset="0"/>
                <a:ea typeface="+mn-ea"/>
                <a:cs typeface="+mn-cs"/>
              </a:rPr>
              <a:t>Last Interaction</a:t>
            </a:r>
            <a:r>
              <a:rPr lang="en-US" sz="1200" b="0" i="0" kern="1200" dirty="0">
                <a:solidFill>
                  <a:schemeClr val="tx1"/>
                </a:solidFill>
                <a:effectLst/>
                <a:latin typeface="Book Antiqua" pitchFamily="18" charset="0"/>
                <a:ea typeface="+mn-ea"/>
                <a:cs typeface="+mn-cs"/>
              </a:rPr>
              <a:t> model in Analytics assigns 100% credit to the final touchpoints (i.e., clicks) that immediately precede sales or conversions. In contrast, the </a:t>
            </a:r>
            <a:r>
              <a:rPr lang="en-US" sz="1200" b="0" i="1" kern="1200" dirty="0">
                <a:solidFill>
                  <a:schemeClr val="tx1"/>
                </a:solidFill>
                <a:effectLst/>
                <a:latin typeface="Book Antiqua" pitchFamily="18" charset="0"/>
                <a:ea typeface="+mn-ea"/>
                <a:cs typeface="+mn-cs"/>
              </a:rPr>
              <a:t>First Interaction</a:t>
            </a:r>
            <a:r>
              <a:rPr lang="en-US" sz="1200" b="0" i="0" kern="1200" dirty="0">
                <a:solidFill>
                  <a:schemeClr val="tx1"/>
                </a:solidFill>
                <a:effectLst/>
                <a:latin typeface="Book Antiqua" pitchFamily="18" charset="0"/>
                <a:ea typeface="+mn-ea"/>
                <a:cs typeface="+mn-cs"/>
              </a:rPr>
              <a:t> model assigns 100% credit to touchpoints that initiate conversion paths. </a:t>
            </a:r>
            <a:r>
              <a:rPr lang="en-US" sz="1200" b="1" i="0" kern="1200" dirty="0">
                <a:solidFill>
                  <a:schemeClr val="tx1"/>
                </a:solidFill>
                <a:effectLst/>
                <a:latin typeface="Book Antiqua" pitchFamily="18" charset="0"/>
                <a:ea typeface="+mn-ea"/>
                <a:cs typeface="+mn-cs"/>
              </a:rPr>
              <a:t>See Google’s analytics support site for more info. </a:t>
            </a:r>
            <a:r>
              <a:rPr lang="en-US" sz="1200" b="0" i="0" kern="1200" dirty="0">
                <a:solidFill>
                  <a:schemeClr val="tx1"/>
                </a:solidFill>
                <a:effectLst/>
                <a:latin typeface="Book Antiqua" pitchFamily="18" charset="0"/>
                <a:ea typeface="+mn-ea"/>
                <a:cs typeface="+mn-cs"/>
              </a:rPr>
              <a:t>(search for “google attribution model”).</a:t>
            </a:r>
          </a:p>
          <a:p>
            <a:endParaRPr lang="en-US" sz="1200" b="0" i="0" kern="1200" dirty="0">
              <a:solidFill>
                <a:schemeClr val="tx1"/>
              </a:solidFill>
              <a:effectLst/>
              <a:latin typeface="Book Antiqua" pitchFamily="18" charset="0"/>
              <a:ea typeface="+mn-ea"/>
              <a:cs typeface="+mn-cs"/>
            </a:endParaRPr>
          </a:p>
          <a:p>
            <a:r>
              <a:rPr lang="en-US" dirty="0"/>
              <a:t>This is sample</a:t>
            </a:r>
            <a:r>
              <a:rPr lang="en-US" baseline="0" dirty="0"/>
              <a:t> output of attribution analysis provided by Google. What are the implications of the changes in conversions and conversion values with the different attribution methods? </a:t>
            </a:r>
          </a:p>
          <a:p>
            <a:endParaRPr lang="en-US" baseline="0" dirty="0"/>
          </a:p>
          <a:p>
            <a:r>
              <a:rPr lang="en-US" b="1" baseline="0" dirty="0"/>
              <a:t>As a minimum, you should understand the following three attribution models:</a:t>
            </a:r>
          </a:p>
          <a:p>
            <a:pPr marL="171450" indent="-171450">
              <a:buFontTx/>
              <a:buChar char="-"/>
            </a:pPr>
            <a:r>
              <a:rPr lang="en-US" sz="1200" b="1" i="0" kern="1200" dirty="0">
                <a:solidFill>
                  <a:schemeClr val="tx1"/>
                </a:solidFill>
                <a:effectLst/>
                <a:latin typeface="Book Antiqua" pitchFamily="18" charset="0"/>
                <a:ea typeface="+mn-ea"/>
                <a:cs typeface="+mn-cs"/>
              </a:rPr>
              <a:t> In the Last Interaction attribution model, as indicated above, the last touchpoint would receive 100% of the credit for a conversion (e.g. sale).</a:t>
            </a:r>
          </a:p>
          <a:p>
            <a:pPr marL="171450" indent="-171450">
              <a:buFontTx/>
              <a:buChar char="-"/>
            </a:pPr>
            <a:r>
              <a:rPr lang="en-US" sz="1200" b="1" i="0" kern="1200" dirty="0">
                <a:solidFill>
                  <a:schemeClr val="tx1"/>
                </a:solidFill>
                <a:effectLst/>
                <a:latin typeface="Book Antiqua" pitchFamily="18" charset="0"/>
                <a:ea typeface="+mn-ea"/>
                <a:cs typeface="+mn-cs"/>
              </a:rPr>
              <a:t> In the Linear attribution model, each touchpoint in the conversion path would share equal credit for the conversion.</a:t>
            </a:r>
          </a:p>
          <a:p>
            <a:pPr marL="171450" indent="-171450">
              <a:buFontTx/>
              <a:buChar char="-"/>
            </a:pPr>
            <a:r>
              <a:rPr lang="en-US" sz="1200" b="1" i="0" kern="1200" dirty="0">
                <a:solidFill>
                  <a:schemeClr val="tx1"/>
                </a:solidFill>
                <a:effectLst/>
                <a:latin typeface="Book Antiqua" pitchFamily="18" charset="0"/>
                <a:ea typeface="+mn-ea"/>
                <a:cs typeface="+mn-cs"/>
              </a:rPr>
              <a:t> In the Time Decay attribution model, the touchpoints closest in time to the conversion get most of the credit. </a:t>
            </a:r>
            <a:endParaRPr lang="en-US" b="1" dirty="0"/>
          </a:p>
        </p:txBody>
      </p:sp>
      <p:sp>
        <p:nvSpPr>
          <p:cNvPr id="4" name="Slide Number Placeholder 3"/>
          <p:cNvSpPr>
            <a:spLocks noGrp="1"/>
          </p:cNvSpPr>
          <p:nvPr>
            <p:ph type="sldNum" sz="quarter" idx="10"/>
          </p:nvPr>
        </p:nvSpPr>
        <p:spPr/>
        <p:txBody>
          <a:bodyPr/>
          <a:lstStyle/>
          <a:p>
            <a:fld id="{ADA9AAE0-BD1A-4105-B47B-DC91B2358FD5}" type="slidenum">
              <a:rPr lang="en-US" smtClean="0"/>
              <a:t>73</a:t>
            </a:fld>
            <a:endParaRPr lang="en-US"/>
          </a:p>
        </p:txBody>
      </p:sp>
    </p:spTree>
    <p:extLst>
      <p:ext uri="{BB962C8B-B14F-4D97-AF65-F5344CB8AC3E}">
        <p14:creationId xmlns:p14="http://schemas.microsoft.com/office/powerpoint/2010/main" val="300089098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Google Analytics (and other analytics software products) will allow you to track many, many different metrics associated with your online presence. It’s your job as a search marketer, to choose (and focus on) those metrics that will best help you to address your organization’s digital marketing goals.</a:t>
            </a:r>
          </a:p>
          <a:p>
            <a:endParaRPr lang="en-US" dirty="0"/>
          </a:p>
          <a:p>
            <a:r>
              <a:rPr lang="en-US" dirty="0"/>
              <a:t>Click on the image to access the Google Analytics demo account.</a:t>
            </a:r>
          </a:p>
          <a:p>
            <a:endParaRPr lang="en-US" dirty="0"/>
          </a:p>
          <a:p>
            <a:r>
              <a:rPr lang="en-US" dirty="0"/>
              <a:t>See text, or do a search to find more of the most popular metrics used in your industry!</a:t>
            </a:r>
          </a:p>
        </p:txBody>
      </p:sp>
      <p:sp>
        <p:nvSpPr>
          <p:cNvPr id="4" name="Slide Number Placeholder 3"/>
          <p:cNvSpPr>
            <a:spLocks noGrp="1"/>
          </p:cNvSpPr>
          <p:nvPr>
            <p:ph type="sldNum" sz="quarter" idx="10"/>
          </p:nvPr>
        </p:nvSpPr>
        <p:spPr/>
        <p:txBody>
          <a:bodyPr/>
          <a:lstStyle/>
          <a:p>
            <a:fld id="{C2D54BBB-F48D-40EE-BF48-3BC7AC84FE16}" type="slidenum">
              <a:rPr lang="en-US" smtClean="0"/>
              <a:pPr/>
              <a:t>74</a:t>
            </a:fld>
            <a:endParaRPr lang="en-US"/>
          </a:p>
        </p:txBody>
      </p:sp>
    </p:spTree>
    <p:extLst>
      <p:ext uri="{BB962C8B-B14F-4D97-AF65-F5344CB8AC3E}">
        <p14:creationId xmlns:p14="http://schemas.microsoft.com/office/powerpoint/2010/main" val="1319446673"/>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Don’t forget </a:t>
            </a:r>
            <a:r>
              <a:rPr lang="en-US" dirty="0"/>
              <a:t>to do a news assignment – there is a big grade penalty (beyond the assignment grade) for not doing one!</a:t>
            </a:r>
          </a:p>
        </p:txBody>
      </p:sp>
      <p:sp>
        <p:nvSpPr>
          <p:cNvPr id="4" name="Slide Number Placeholder 3"/>
          <p:cNvSpPr>
            <a:spLocks noGrp="1"/>
          </p:cNvSpPr>
          <p:nvPr>
            <p:ph type="sldNum" sz="quarter" idx="10"/>
          </p:nvPr>
        </p:nvSpPr>
        <p:spPr/>
        <p:txBody>
          <a:bodyPr/>
          <a:lstStyle/>
          <a:p>
            <a:pPr>
              <a:defRPr/>
            </a:pPr>
            <a:fld id="{BDC1CBAE-DBD0-44F9-85ED-313A80C9B7E7}" type="slidenum">
              <a:rPr lang="en-US" smtClean="0"/>
              <a:pPr>
                <a:defRPr/>
              </a:pPr>
              <a:t>75</a:t>
            </a:fld>
            <a:endParaRPr lang="en-US"/>
          </a:p>
        </p:txBody>
      </p:sp>
    </p:spTree>
    <p:extLst>
      <p:ext uri="{BB962C8B-B14F-4D97-AF65-F5344CB8AC3E}">
        <p14:creationId xmlns:p14="http://schemas.microsoft.com/office/powerpoint/2010/main" val="238412397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306A16E-DC4A-4E7A-9946-CD0B9CF24935}" type="slidenum">
              <a:rPr lang="en-US"/>
              <a:pPr/>
              <a:t>76</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4104653110"/>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18B43A3-76EA-4F14-A27F-DABBCD6701AC}" type="slidenum">
              <a:rPr lang="en-US"/>
              <a:pPr/>
              <a:t>77</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t>Note that </a:t>
            </a:r>
            <a:r>
              <a:rPr lang="en-US"/>
              <a:t>besides text ads </a:t>
            </a:r>
            <a:r>
              <a:rPr lang="en-US" dirty="0"/>
              <a:t>there are also other types of paid search, including shopping (for retail), display, and video ads.</a:t>
            </a:r>
          </a:p>
        </p:txBody>
      </p:sp>
    </p:spTree>
    <p:extLst>
      <p:ext uri="{BB962C8B-B14F-4D97-AF65-F5344CB8AC3E}">
        <p14:creationId xmlns:p14="http://schemas.microsoft.com/office/powerpoint/2010/main" val="3404445369"/>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341A5218-BE37-4133-8E5C-632E7AE94A59}" type="slidenum">
              <a:rPr lang="en-US"/>
              <a:pPr/>
              <a:t>78</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a:spcBef>
                <a:spcPct val="50000"/>
              </a:spcBef>
            </a:pPr>
            <a:r>
              <a:rPr lang="en-US" sz="1000" b="0" i="0" kern="1200" dirty="0">
                <a:solidFill>
                  <a:schemeClr val="tx1"/>
                </a:solidFill>
                <a:effectLst/>
                <a:latin typeface="Times New Roman" pitchFamily="18" charset="0"/>
                <a:ea typeface="+mn-ea"/>
                <a:cs typeface="+mn-cs"/>
              </a:rPr>
              <a:t>Shopping ads use your existing Merchant Center product data - </a:t>
            </a:r>
            <a:r>
              <a:rPr lang="en-US" sz="1000" b="1" i="0" kern="1200" dirty="0">
                <a:solidFill>
                  <a:schemeClr val="tx1"/>
                </a:solidFill>
                <a:effectLst/>
                <a:latin typeface="Times New Roman" pitchFamily="18" charset="0"/>
                <a:ea typeface="+mn-ea"/>
                <a:cs typeface="+mn-cs"/>
              </a:rPr>
              <a:t>not keywords </a:t>
            </a:r>
            <a:r>
              <a:rPr lang="en-US" sz="1000" b="0" i="0" kern="1200" dirty="0">
                <a:solidFill>
                  <a:schemeClr val="tx1"/>
                </a:solidFill>
                <a:effectLst/>
                <a:latin typeface="Times New Roman" pitchFamily="18" charset="0"/>
                <a:ea typeface="+mn-ea"/>
                <a:cs typeface="+mn-cs"/>
              </a:rPr>
              <a:t>- to decide how and where to show your ads. </a:t>
            </a:r>
            <a:r>
              <a:rPr lang="en-CA" dirty="0"/>
              <a:t>Google Ads and Microsoft’s adCenter are two companies that offer this service.</a:t>
            </a:r>
          </a:p>
          <a:p>
            <a:pPr>
              <a:spcBef>
                <a:spcPct val="50000"/>
              </a:spcBef>
            </a:pPr>
            <a:endParaRPr lang="en-CA" dirty="0"/>
          </a:p>
          <a:p>
            <a:pPr>
              <a:spcBef>
                <a:spcPct val="50000"/>
              </a:spcBef>
            </a:pPr>
            <a:r>
              <a:rPr lang="en-CA" dirty="0"/>
              <a:t>Paid search is normally paid for based</a:t>
            </a:r>
            <a:r>
              <a:rPr lang="en-CA" baseline="0" dirty="0"/>
              <a:t> on the number of clicks that an ad receives (PPC). </a:t>
            </a:r>
          </a:p>
          <a:p>
            <a:pPr>
              <a:spcBef>
                <a:spcPct val="50000"/>
              </a:spcBef>
            </a:pPr>
            <a:r>
              <a:rPr lang="en-CA" dirty="0"/>
              <a:t>PPC = pay per click. </a:t>
            </a:r>
          </a:p>
          <a:p>
            <a:pPr>
              <a:spcBef>
                <a:spcPct val="50000"/>
              </a:spcBef>
            </a:pPr>
            <a:endParaRPr lang="en-CA" dirty="0"/>
          </a:p>
          <a:p>
            <a:pPr>
              <a:spcBef>
                <a:spcPct val="50000"/>
              </a:spcBef>
            </a:pPr>
            <a:r>
              <a:rPr lang="en-CA" dirty="0"/>
              <a:t>Advertisers must pay the search engine a certain</a:t>
            </a:r>
            <a:r>
              <a:rPr lang="en-CA" baseline="0" dirty="0"/>
              <a:t> amount for each user click, unless it was fraudulent.</a:t>
            </a:r>
          </a:p>
          <a:p>
            <a:pPr>
              <a:spcBef>
                <a:spcPct val="50000"/>
              </a:spcBef>
            </a:pPr>
            <a:endParaRPr lang="en-CA" baseline="0" dirty="0"/>
          </a:p>
          <a:p>
            <a:pPr>
              <a:spcBef>
                <a:spcPct val="50000"/>
              </a:spcBef>
            </a:pPr>
            <a:r>
              <a:rPr lang="en-CA" baseline="0" dirty="0"/>
              <a:t>Note that Google sometimes puts Google shopping results at the top, above the paid text ads. If your business is involved in retail, </a:t>
            </a:r>
            <a:r>
              <a:rPr lang="en-CA" b="1" baseline="0" dirty="0"/>
              <a:t>you should also consider setting up a Google Merchant Center Account and uploading your products to gain this visibility as part of a Google Ads campaign. </a:t>
            </a:r>
            <a:r>
              <a:rPr lang="en-US" b="1" baseline="0" dirty="0"/>
              <a:t>Many businesses experience significantly higher clickthrough rates (CTR) with Shopping ads compared to text ads shown in the same location for shopping-related searches.</a:t>
            </a:r>
            <a:endParaRPr lang="en-CA" b="1" baseline="0" dirty="0"/>
          </a:p>
          <a:p>
            <a:pPr>
              <a:spcBef>
                <a:spcPct val="50000"/>
              </a:spcBef>
            </a:pPr>
            <a:endParaRPr lang="en-CA" baseline="0" dirty="0"/>
          </a:p>
          <a:p>
            <a:pPr>
              <a:spcBef>
                <a:spcPct val="50000"/>
              </a:spcBef>
            </a:pPr>
            <a:r>
              <a:rPr lang="en-CA" baseline="0" dirty="0"/>
              <a:t>We are focused on paid search text ads in the following slides on this topic.</a:t>
            </a:r>
          </a:p>
          <a:p>
            <a:pPr>
              <a:spcBef>
                <a:spcPct val="50000"/>
              </a:spcBef>
            </a:pPr>
            <a:endParaRPr lang="en-CA" baseline="0" dirty="0"/>
          </a:p>
          <a:p>
            <a:pPr>
              <a:spcBef>
                <a:spcPct val="50000"/>
              </a:spcBef>
            </a:pPr>
            <a:r>
              <a:rPr lang="en-CA" baseline="0" dirty="0"/>
              <a:t>To learn more about Google Ads, go to: https://support.google.com/google-ads/answer/6146252 (not required for this course).</a:t>
            </a:r>
          </a:p>
          <a:p>
            <a:pPr>
              <a:spcBef>
                <a:spcPct val="50000"/>
              </a:spcBef>
            </a:pPr>
            <a:endParaRPr lang="en-CA" dirty="0"/>
          </a:p>
        </p:txBody>
      </p:sp>
    </p:spTree>
    <p:extLst>
      <p:ext uri="{BB962C8B-B14F-4D97-AF65-F5344CB8AC3E}">
        <p14:creationId xmlns:p14="http://schemas.microsoft.com/office/powerpoint/2010/main" val="300850254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a:ln/>
        </p:spPr>
        <p:txBody>
          <a:bodyPr/>
          <a:lstStyle/>
          <a:p>
            <a:pPr defTabSz="931774">
              <a:defRPr/>
            </a:pPr>
            <a:r>
              <a:rPr lang="en-US" dirty="0"/>
              <a:t>*Note that paid search is not set and forget! It’s a continuous loop as shown above. If you set it and forget about it, you run the risk of an ad underperforming over time AND missing out on new ad opportunities.</a:t>
            </a:r>
          </a:p>
          <a:p>
            <a:endParaRPr lang="en-US" dirty="0"/>
          </a:p>
        </p:txBody>
      </p:sp>
    </p:spTree>
    <p:extLst>
      <p:ext uri="{BB962C8B-B14F-4D97-AF65-F5344CB8AC3E}">
        <p14:creationId xmlns:p14="http://schemas.microsoft.com/office/powerpoint/2010/main" val="261865641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search for “best snowboard” in SEMrush’s Keyword Magic Tool reveals the above results. What keywords would you choose if you were selling snowboards? What if you were selling only Burton snowboards? What if the keyword takes you to an all mountain snowboard landing page? Can you think of better keywords than those listed?</a:t>
            </a:r>
          </a:p>
          <a:p>
            <a:endParaRPr lang="en-US" dirty="0"/>
          </a:p>
          <a:p>
            <a:r>
              <a:rPr lang="en-US" b="1" dirty="0"/>
              <a:t>*How to choose initial keywords:</a:t>
            </a:r>
          </a:p>
          <a:p>
            <a:endParaRPr lang="en-US" b="1" dirty="0"/>
          </a:p>
          <a:p>
            <a:r>
              <a:rPr lang="en-US" b="1" dirty="0"/>
              <a:t>Search For Yourself</a:t>
            </a:r>
            <a:r>
              <a:rPr lang="en-US" dirty="0"/>
              <a:t>. First imagine being in the shoes of a potential customer. Sit down at the computer, think about what those customers would search, and start typing in what comes to mind. What keywords would they type in? Take special note of what Google Auto-Suggests.</a:t>
            </a:r>
          </a:p>
          <a:p>
            <a:endParaRPr lang="en-US" dirty="0"/>
          </a:p>
          <a:p>
            <a:r>
              <a:rPr lang="en-US" b="1" dirty="0"/>
              <a:t>Perform competitive research</a:t>
            </a:r>
            <a:r>
              <a:rPr lang="en-US" dirty="0"/>
              <a:t>, if possible. What are competitors using for their ads? What are their landing pages optimized for? Keyword research tools can help with this (e.g. SEMrush), but you may also need to do some eyes-on research.</a:t>
            </a:r>
          </a:p>
          <a:p>
            <a:endParaRPr lang="en-US" dirty="0"/>
          </a:p>
          <a:p>
            <a:r>
              <a:rPr lang="en-US" b="1" dirty="0"/>
              <a:t>Use a keyword planning tool. </a:t>
            </a:r>
            <a:r>
              <a:rPr lang="en-US" b="0" dirty="0"/>
              <a:t>SEMrush has a built-in tool. Google Ads also has a keyword planner. There are many</a:t>
            </a:r>
            <a:r>
              <a:rPr lang="en-US" b="0" baseline="0" dirty="0"/>
              <a:t> other tools out there, so you may want to compare results with more than one tool.</a:t>
            </a:r>
            <a:endParaRPr lang="en-US" b="0" dirty="0"/>
          </a:p>
          <a:p>
            <a:endParaRPr lang="en-US" b="0" dirty="0"/>
          </a:p>
          <a:p>
            <a:r>
              <a:rPr lang="en-US" b="1" dirty="0"/>
              <a:t>Note that buyers (people searching for a </a:t>
            </a:r>
            <a:r>
              <a:rPr lang="en-US" b="1" u="sng" dirty="0"/>
              <a:t>specific</a:t>
            </a:r>
            <a:r>
              <a:rPr lang="en-US" b="1" dirty="0"/>
              <a:t> product) are more likely to buy than researchers. Researchers are more likely to buy than browsers. So try to target buyers first, then researchers, and if you have an amazing budget, only then consider browser keywords.</a:t>
            </a:r>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80</a:t>
            </a:fld>
            <a:endParaRPr lang="en-US"/>
          </a:p>
        </p:txBody>
      </p:sp>
    </p:spTree>
    <p:extLst>
      <p:ext uri="{BB962C8B-B14F-4D97-AF65-F5344CB8AC3E}">
        <p14:creationId xmlns:p14="http://schemas.microsoft.com/office/powerpoint/2010/main" val="19530695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aseline="0" dirty="0"/>
              <a:t>Not shown in the graphic are negative keywords, which are preceded by a minus sign (-). Negative keywords are potential matches of your keyword that you wish to ignore if the negative keywords are also present. </a:t>
            </a:r>
          </a:p>
          <a:p>
            <a:pPr defTabSz="931774">
              <a:defRPr/>
            </a:pPr>
            <a:endParaRPr lang="en-US" baseline="0" dirty="0"/>
          </a:p>
          <a:p>
            <a:pPr defTabSz="931774">
              <a:defRPr/>
            </a:pPr>
            <a:r>
              <a:rPr lang="en-US" baseline="0" dirty="0"/>
              <a:t>Click on image in slideshow for article explaining each type. If you prefer to watch a video explaining the keyword match types, check out: https://www.youtube.com/watch?v=6_qCHSs_ruA</a:t>
            </a:r>
          </a:p>
          <a:p>
            <a:pPr defTabSz="931774">
              <a:defRPr/>
            </a:pPr>
            <a:endParaRPr lang="en-US" baseline="0" dirty="0"/>
          </a:p>
          <a:p>
            <a:pPr defTabSz="931774">
              <a:defRPr/>
            </a:pPr>
            <a:r>
              <a:rPr lang="en-US" baseline="0" dirty="0"/>
              <a:t>As an advertiser, you can also restrict ad showings based on geography, device type, and timing.</a:t>
            </a:r>
          </a:p>
          <a:p>
            <a:pPr defTabSz="931774">
              <a:defRPr/>
            </a:pPr>
            <a:endParaRPr lang="en-US" baseline="0" dirty="0"/>
          </a:p>
          <a:p>
            <a:pPr defTabSz="931774">
              <a:defRPr/>
            </a:pPr>
            <a:r>
              <a:rPr lang="en-US" baseline="0" dirty="0"/>
              <a:t>Test yourself. Can you replace the ? with the correct keyword match type without looking at the slide?:</a:t>
            </a:r>
          </a:p>
          <a:p>
            <a:pPr defTabSz="931774">
              <a:defRPr/>
            </a:pPr>
            <a:r>
              <a:rPr lang="en-US" b="1" baseline="0" dirty="0"/>
              <a:t>Google default = ?</a:t>
            </a:r>
          </a:p>
          <a:p>
            <a:pPr defTabSz="931774">
              <a:defRPr/>
            </a:pPr>
            <a:r>
              <a:rPr lang="en-US" b="1" baseline="0" dirty="0"/>
              <a:t>+keyword = ?</a:t>
            </a:r>
          </a:p>
          <a:p>
            <a:pPr defTabSz="931774">
              <a:defRPr/>
            </a:pPr>
            <a:r>
              <a:rPr lang="en-US" b="1" baseline="0" dirty="0"/>
              <a:t>“keyword” = ?</a:t>
            </a:r>
          </a:p>
          <a:p>
            <a:pPr defTabSz="931774">
              <a:defRPr/>
            </a:pPr>
            <a:r>
              <a:rPr lang="en-US" b="1" baseline="0" dirty="0"/>
              <a:t>[keyword] = ?</a:t>
            </a:r>
          </a:p>
          <a:p>
            <a:endParaRPr lang="en-US" dirty="0"/>
          </a:p>
          <a:p>
            <a:r>
              <a:rPr lang="en-US" dirty="0"/>
              <a:t>Which Keyword match type will normally result in the highest click-through rate? (Answer below)</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Normally, an </a:t>
            </a:r>
            <a:r>
              <a:rPr lang="en-US" b="1" dirty="0"/>
              <a:t>exact match </a:t>
            </a:r>
            <a:r>
              <a:rPr lang="en-US" dirty="0"/>
              <a:t>will result in the highest click-through</a:t>
            </a:r>
            <a:r>
              <a:rPr lang="en-US" baseline="0" dirty="0"/>
              <a:t> rate. That doesn’t mean it’s always the best choice for your marketing plan, though…</a:t>
            </a:r>
          </a:p>
          <a:p>
            <a:endParaRPr lang="en-US" baseline="0"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81</a:t>
            </a:fld>
            <a:endParaRPr lang="en-US"/>
          </a:p>
        </p:txBody>
      </p:sp>
    </p:spTree>
    <p:extLst>
      <p:ext uri="{BB962C8B-B14F-4D97-AF65-F5344CB8AC3E}">
        <p14:creationId xmlns:p14="http://schemas.microsoft.com/office/powerpoint/2010/main" val="2085946652"/>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lnSpcReduction="10000"/>
          </a:bodyPr>
          <a:lstStyle/>
          <a:p>
            <a:r>
              <a:rPr lang="en-US" baseline="0" dirty="0"/>
              <a:t>While these ad characteristics are commonly found in high performing ads, sometimes in order to stand out an ad must break the mold, and A/B testing is a good way to prove which ad is the best.</a:t>
            </a:r>
          </a:p>
          <a:p>
            <a:endParaRPr lang="en-US" baseline="0" dirty="0"/>
          </a:p>
          <a:p>
            <a:r>
              <a:rPr lang="en-US" baseline="0" dirty="0"/>
              <a:t>If you believe, as a marketer, that an element (e.g. a CTA) is not important for your ad, it is very important that you have an acceptable (ideally data-driven) reason why. </a:t>
            </a:r>
            <a:r>
              <a:rPr lang="en-US" b="1" baseline="0" dirty="0"/>
              <a:t>For ads developed in this class, be sure to include relevance, UVPs and CTAs!</a:t>
            </a:r>
          </a:p>
          <a:p>
            <a:endParaRPr lang="en-US" baseline="0" dirty="0"/>
          </a:p>
          <a:p>
            <a:r>
              <a:rPr lang="en-US" b="1" dirty="0"/>
              <a:t>Extensions expand your ad with additional information—giving people more reasons to choose your business. They typically increase an ad's click-through-rate by several percentage points. Extension formats include call buttons, location information, links to specific parts of your website, additional text, and more.</a:t>
            </a:r>
          </a:p>
          <a:p>
            <a:endParaRPr lang="en-US" b="1" dirty="0"/>
          </a:p>
          <a:p>
            <a:r>
              <a:rPr lang="en-US" sz="1000" b="0" i="0" kern="1200" dirty="0">
                <a:solidFill>
                  <a:schemeClr val="tx1"/>
                </a:solidFill>
                <a:effectLst/>
                <a:latin typeface="Times New Roman" pitchFamily="18" charset="0"/>
                <a:ea typeface="+mn-ea"/>
                <a:cs typeface="+mn-cs"/>
              </a:rPr>
              <a:t>To maximize the performance of your text ads, </a:t>
            </a:r>
            <a:r>
              <a:rPr lang="en-US" sz="1000" b="1" i="0" kern="1200" dirty="0">
                <a:solidFill>
                  <a:schemeClr val="tx1"/>
                </a:solidFill>
                <a:effectLst/>
                <a:latin typeface="Times New Roman" pitchFamily="18" charset="0"/>
                <a:ea typeface="+mn-ea"/>
                <a:cs typeface="+mn-cs"/>
              </a:rPr>
              <a:t>Google Ads selects which extensions to show </a:t>
            </a:r>
            <a:r>
              <a:rPr lang="en-US" sz="1000" b="0" i="0" kern="1200" dirty="0">
                <a:solidFill>
                  <a:schemeClr val="tx1"/>
                </a:solidFill>
                <a:effectLst/>
                <a:latin typeface="Times New Roman" pitchFamily="18" charset="0"/>
                <a:ea typeface="+mn-ea"/>
                <a:cs typeface="+mn-cs"/>
              </a:rPr>
              <a:t>in response to each individual search on Google. For that reason, it’s a good idea to use all the extensions relevant to your business goals.</a:t>
            </a:r>
          </a:p>
          <a:p>
            <a:endParaRPr lang="en-US" sz="1000" b="0" i="0" kern="1200" dirty="0">
              <a:solidFill>
                <a:schemeClr val="tx1"/>
              </a:solidFill>
              <a:effectLst/>
              <a:latin typeface="Times New Roman" pitchFamily="18" charset="0"/>
              <a:ea typeface="+mn-ea"/>
              <a:cs typeface="+mn-cs"/>
            </a:endParaRPr>
          </a:p>
          <a:p>
            <a:r>
              <a:rPr lang="en-US" sz="1000" b="0" i="0" kern="1200" dirty="0">
                <a:solidFill>
                  <a:schemeClr val="tx1"/>
                </a:solidFill>
                <a:effectLst/>
                <a:latin typeface="Times New Roman" pitchFamily="18" charset="0"/>
                <a:ea typeface="+mn-ea"/>
                <a:cs typeface="+mn-cs"/>
              </a:rPr>
              <a:t>Many extension types require a bit of set-up—those are manual. Some extensions are added automatically when Google Ads predicts they’ll improve your performance—those are automated. No setup is required for automated extensions, so they don’t show up among your options when you’re creating manual extensions.</a:t>
            </a:r>
            <a:endParaRPr lang="en-US" b="1" dirty="0"/>
          </a:p>
        </p:txBody>
      </p:sp>
      <p:sp>
        <p:nvSpPr>
          <p:cNvPr id="4" name="Slide Number Placeholder 3"/>
          <p:cNvSpPr>
            <a:spLocks noGrp="1"/>
          </p:cNvSpPr>
          <p:nvPr>
            <p:ph type="sldNum" sz="quarter" idx="10"/>
          </p:nvPr>
        </p:nvSpPr>
        <p:spPr/>
        <p:txBody>
          <a:bodyPr/>
          <a:lstStyle/>
          <a:p>
            <a:fld id="{083DFD20-C950-48F1-ADC0-15CEB1FF276D}" type="slidenum">
              <a:rPr lang="en-US" smtClean="0"/>
              <a:pPr/>
              <a:t>82</a:t>
            </a:fld>
            <a:endParaRPr lang="en-US"/>
          </a:p>
        </p:txBody>
      </p:sp>
    </p:spTree>
    <p:extLst>
      <p:ext uri="{BB962C8B-B14F-4D97-AF65-F5344CB8AC3E}">
        <p14:creationId xmlns:p14="http://schemas.microsoft.com/office/powerpoint/2010/main" val="1841708974"/>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r>
              <a:rPr lang="en-US" dirty="0"/>
              <a:t>Is this an appropriate landing page for the previous ad? Could it be improved? Do you think Amazon want to improve it?</a:t>
            </a:r>
          </a:p>
          <a:p>
            <a:endParaRPr lang="en-US" dirty="0"/>
          </a:p>
          <a:p>
            <a:r>
              <a:rPr lang="en-US" dirty="0"/>
              <a:t>Quality score</a:t>
            </a:r>
            <a:r>
              <a:rPr lang="en-US" baseline="0" dirty="0"/>
              <a:t> and conversion rates are impacted by landing page content. </a:t>
            </a:r>
          </a:p>
          <a:p>
            <a:r>
              <a:rPr lang="en-US" baseline="0" dirty="0"/>
              <a:t>UVP = unique value proposition</a:t>
            </a:r>
          </a:p>
          <a:p>
            <a:r>
              <a:rPr lang="en-US" baseline="0" dirty="0"/>
              <a:t>CTA = call to action</a:t>
            </a:r>
          </a:p>
          <a:p>
            <a:endParaRPr lang="en-US" baseline="0" dirty="0"/>
          </a:p>
          <a:p>
            <a:r>
              <a:rPr lang="en-US" dirty="0">
                <a:solidFill>
                  <a:srgbClr val="444444"/>
                </a:solidFill>
                <a:latin typeface="Garamond" pitchFamily="18" charset="0"/>
              </a:rPr>
              <a:t>Does the landing page encourage a purchase? </a:t>
            </a:r>
          </a:p>
          <a:p>
            <a:r>
              <a:rPr lang="en-US" dirty="0">
                <a:solidFill>
                  <a:srgbClr val="444444"/>
                </a:solidFill>
                <a:latin typeface="Garamond" pitchFamily="18" charset="0"/>
              </a:rPr>
              <a:t>How targeted to that specific keyword phrase is the landing page? </a:t>
            </a:r>
          </a:p>
          <a:p>
            <a:r>
              <a:rPr lang="en-US" dirty="0">
                <a:solidFill>
                  <a:srgbClr val="444444"/>
                </a:solidFill>
                <a:latin typeface="Garamond" pitchFamily="18" charset="0"/>
              </a:rPr>
              <a:t>Do the price, promo, and keywords align with the ad copy?</a:t>
            </a:r>
          </a:p>
          <a:p>
            <a:r>
              <a:rPr lang="en-US" dirty="0">
                <a:solidFill>
                  <a:srgbClr val="444444"/>
                </a:solidFill>
                <a:latin typeface="Garamond" pitchFamily="18" charset="0"/>
              </a:rPr>
              <a:t>Within seconds of landing, is it obvious what the user is expected to do next? (Don’t forget the questions of What? Why? and Next? – see landing page ppt if you’ve forgotten them!)</a:t>
            </a:r>
          </a:p>
          <a:p>
            <a:endParaRPr lang="en-US" dirty="0"/>
          </a:p>
        </p:txBody>
      </p:sp>
      <p:sp>
        <p:nvSpPr>
          <p:cNvPr id="4" name="Slide Number Placeholder 3"/>
          <p:cNvSpPr>
            <a:spLocks noGrp="1"/>
          </p:cNvSpPr>
          <p:nvPr>
            <p:ph type="sldNum" sz="quarter" idx="10"/>
          </p:nvPr>
        </p:nvSpPr>
        <p:spPr/>
        <p:txBody>
          <a:bodyPr/>
          <a:lstStyle/>
          <a:p>
            <a:fld id="{083DFD20-C950-48F1-ADC0-15CEB1FF276D}" type="slidenum">
              <a:rPr lang="en-US" smtClean="0"/>
              <a:pPr/>
              <a:t>83</a:t>
            </a:fld>
            <a:endParaRPr lang="en-US"/>
          </a:p>
        </p:txBody>
      </p:sp>
    </p:spTree>
    <p:extLst>
      <p:ext uri="{BB962C8B-B14F-4D97-AF65-F5344CB8AC3E}">
        <p14:creationId xmlns:p14="http://schemas.microsoft.com/office/powerpoint/2010/main" val="333629626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Headlines can be up to 30 characters. Headlines may not always show unless pinned. Descriptions can be up to 90 characters. Description 2 may not always show. Ad extensions are available also, but </a:t>
            </a:r>
            <a:r>
              <a:rPr lang="en-US"/>
              <a:t>not shown here.</a:t>
            </a:r>
            <a:endParaRPr lang="en-US" dirty="0"/>
          </a:p>
          <a:p>
            <a:endParaRPr lang="en-US" b="1" dirty="0"/>
          </a:p>
          <a:p>
            <a:r>
              <a:rPr lang="en-US" b="1" dirty="0"/>
              <a:t>*Successful text ads (from Google):</a:t>
            </a:r>
          </a:p>
          <a:p>
            <a:r>
              <a:rPr lang="en-US" dirty="0"/>
              <a:t>	</a:t>
            </a:r>
          </a:p>
          <a:p>
            <a:r>
              <a:rPr lang="en-US" b="1" dirty="0"/>
              <a:t>Highlight what makes you unique</a:t>
            </a:r>
          </a:p>
          <a:p>
            <a:r>
              <a:rPr lang="en-US" dirty="0"/>
              <a:t>Free shipping? Dazzling variety? Tell people! Showcase the products, services, or offers that make you competitive</a:t>
            </a:r>
          </a:p>
          <a:p>
            <a:endParaRPr lang="en-US" dirty="0"/>
          </a:p>
          <a:p>
            <a:r>
              <a:rPr lang="en-US" b="1" dirty="0"/>
              <a:t>Include prices, promotions, and exclusives</a:t>
            </a:r>
          </a:p>
          <a:p>
            <a:r>
              <a:rPr lang="en-US" dirty="0"/>
              <a:t>People often use Google search to make a decision about something. Give them what they need to decide. If you have a limited-time discount or stock an exclusive product, say so.</a:t>
            </a:r>
          </a:p>
          <a:p>
            <a:endParaRPr lang="en-US" dirty="0"/>
          </a:p>
          <a:p>
            <a:r>
              <a:rPr lang="en-US" b="1" dirty="0"/>
              <a:t>Empower customers to take action</a:t>
            </a:r>
          </a:p>
          <a:p>
            <a:r>
              <a:rPr lang="en-US" dirty="0"/>
              <a:t>Are you selling something? Tell people what they can buy. Are you offering a service? Tell people how to contact you. Calls to action like purchase, call today, order, browse, sign up, or get a quote make clear what the next steps are.</a:t>
            </a:r>
          </a:p>
          <a:p>
            <a:endParaRPr lang="en-US" dirty="0"/>
          </a:p>
          <a:p>
            <a:r>
              <a:rPr lang="en-US" b="1" dirty="0"/>
              <a:t>Include at least one of your keywords</a:t>
            </a:r>
          </a:p>
          <a:p>
            <a:r>
              <a:rPr lang="en-US" dirty="0"/>
              <a:t>Keywords in your ad text show your ad’s relevance to what people want. For example, if you've included digital cameras as a keyword, your ad headline could be "Buy Digital Cameras." Learn how to build the best keyword list.</a:t>
            </a:r>
          </a:p>
          <a:p>
            <a:endParaRPr lang="en-US" dirty="0"/>
          </a:p>
          <a:p>
            <a:r>
              <a:rPr lang="en-US" b="1" dirty="0"/>
              <a:t>Match your ad to your landing page</a:t>
            </a:r>
          </a:p>
          <a:p>
            <a:r>
              <a:rPr lang="en-US" dirty="0"/>
              <a:t>Have a look at the page that you're linking to from your ad (the landing page), and make sure that the promotions or products in your ad are included there. People might leave your website if they don’t find what they expect.</a:t>
            </a:r>
          </a:p>
          <a:p>
            <a:endParaRPr lang="en-US" dirty="0"/>
          </a:p>
          <a:p>
            <a:r>
              <a:rPr lang="en-US" b="1" dirty="0"/>
              <a:t>Appeal to customers on mobile</a:t>
            </a:r>
          </a:p>
          <a:p>
            <a:r>
              <a:rPr lang="en-US" dirty="0"/>
              <a:t>People seeing your ads on mobile are more likely to want to know where you are, or to call you. Show your location and phone number with location extensions and call extensions. Also, consider creating ads devoted to people on mobile devices, using the mobile version of your website as a landing page, and offering specials suited to a mobile audience. Keep in mind, your text ads can appear differently on mobile.</a:t>
            </a:r>
          </a:p>
          <a:p>
            <a:endParaRPr lang="en-US" dirty="0"/>
          </a:p>
          <a:p>
            <a:r>
              <a:rPr lang="en-US" dirty="0"/>
              <a:t>See how your site scores on mobile-friendliness and speed, and find out how to improve it. Test your site.</a:t>
            </a:r>
          </a:p>
          <a:p>
            <a:endParaRPr lang="en-US" dirty="0"/>
          </a:p>
          <a:p>
            <a:r>
              <a:rPr lang="en-US" b="1" dirty="0"/>
              <a:t>Experiment</a:t>
            </a:r>
          </a:p>
          <a:p>
            <a:r>
              <a:rPr lang="en-US" dirty="0"/>
              <a:t>Create three to four ads for each ad group, and use different messages for each to see which does the best. AdWords rotates ads automatically to show the best-performing ads more often. Learn more about ad rotation.</a:t>
            </a:r>
          </a:p>
          <a:p>
            <a:r>
              <a:rPr lang="en-US" dirty="0"/>
              <a:t>	</a:t>
            </a:r>
          </a:p>
          <a:p>
            <a:r>
              <a:rPr lang="en-US" b="1" dirty="0"/>
              <a:t>Check for common ad text mistakes</a:t>
            </a:r>
          </a:p>
          <a:p>
            <a:r>
              <a:rPr lang="en-US" dirty="0"/>
              <a:t>In order to make sure all AdWords ads are high quality, every ad must meet high professional and editorial standards. That means no  extra    spaces, </a:t>
            </a:r>
            <a:r>
              <a:rPr lang="en-US" dirty="0" err="1"/>
              <a:t>sTrAnGe</a:t>
            </a:r>
            <a:r>
              <a:rPr lang="en-US" dirty="0"/>
              <a:t> CAPITALIZATION, or unclear URLs, to name a few.</a:t>
            </a:r>
          </a:p>
          <a:p>
            <a:r>
              <a:rPr lang="en-US" dirty="0"/>
              <a:t>The following information only applies to standard text ads. To learn more about expanded text ads and get tips on how to write them, visit our guide.</a:t>
            </a:r>
          </a:p>
          <a:p>
            <a:endParaRPr lang="en-US" dirty="0"/>
          </a:p>
          <a:p>
            <a:r>
              <a:rPr lang="en-US" dirty="0"/>
              <a:t>What</a:t>
            </a:r>
            <a:r>
              <a:rPr lang="en-US" baseline="0" dirty="0"/>
              <a:t> could you do to improve the pictured coffee shop ad?</a:t>
            </a:r>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84</a:t>
            </a:fld>
            <a:endParaRPr lang="en-US"/>
          </a:p>
        </p:txBody>
      </p:sp>
    </p:spTree>
    <p:extLst>
      <p:ext uri="{BB962C8B-B14F-4D97-AF65-F5344CB8AC3E}">
        <p14:creationId xmlns:p14="http://schemas.microsoft.com/office/powerpoint/2010/main" val="304128079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Try doing a search on Google for a popular keyword. Find some paid search results. Test them against our criteria (see previous slides) to see how you think they will perform. Don’t forget to compare the landing page to the ad for relevance!</a:t>
            </a:r>
          </a:p>
        </p:txBody>
      </p:sp>
      <p:sp>
        <p:nvSpPr>
          <p:cNvPr id="4" name="Slide Number Placeholder 3"/>
          <p:cNvSpPr>
            <a:spLocks noGrp="1"/>
          </p:cNvSpPr>
          <p:nvPr>
            <p:ph type="sldNum" sz="quarter" idx="10"/>
          </p:nvPr>
        </p:nvSpPr>
        <p:spPr/>
        <p:txBody>
          <a:bodyPr/>
          <a:lstStyle/>
          <a:p>
            <a:fld id="{6476AFEB-324E-49FE-AA14-57636E5B833E}" type="slidenum">
              <a:rPr lang="en-US" smtClean="0"/>
              <a:pPr/>
              <a:t>85</a:t>
            </a:fld>
            <a:endParaRPr lang="en-US"/>
          </a:p>
        </p:txBody>
      </p:sp>
    </p:spTree>
    <p:extLst>
      <p:ext uri="{BB962C8B-B14F-4D97-AF65-F5344CB8AC3E}">
        <p14:creationId xmlns:p14="http://schemas.microsoft.com/office/powerpoint/2010/main" val="2582055190"/>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CPM = cost</a:t>
            </a:r>
            <a:r>
              <a:rPr lang="en-CA" baseline="0" dirty="0"/>
              <a:t> per thousand</a:t>
            </a:r>
          </a:p>
          <a:p>
            <a:r>
              <a:rPr lang="en-CA" baseline="0" dirty="0"/>
              <a:t>PPC = pay-per-click (most common for search). Search engines sell keyword ad space using an automated auction platform.</a:t>
            </a:r>
          </a:p>
          <a:p>
            <a:r>
              <a:rPr lang="en-CA" baseline="0" dirty="0"/>
              <a:t>CPC = the amount you pay per click in online advertising (some people use this term interchangeably with PPC, but they are technically different terms)</a:t>
            </a:r>
          </a:p>
          <a:p>
            <a:r>
              <a:rPr lang="en-CA" baseline="0" dirty="0"/>
              <a:t>CPA = cost per action</a:t>
            </a:r>
          </a:p>
          <a:p>
            <a:endParaRPr lang="en-CA" baseline="0" dirty="0"/>
          </a:p>
          <a:p>
            <a:r>
              <a:rPr lang="en-CA" baseline="0" dirty="0"/>
              <a:t>Remember that search marketing uses the PPC model, while banners generally use the CPM method. Do you know why?</a:t>
            </a:r>
            <a:endParaRPr lang="en-CA" dirty="0"/>
          </a:p>
        </p:txBody>
      </p:sp>
      <p:sp>
        <p:nvSpPr>
          <p:cNvPr id="4" name="Slide Number Placeholder 3"/>
          <p:cNvSpPr>
            <a:spLocks noGrp="1"/>
          </p:cNvSpPr>
          <p:nvPr>
            <p:ph type="sldNum" sz="quarter" idx="10"/>
          </p:nvPr>
        </p:nvSpPr>
        <p:spPr/>
        <p:txBody>
          <a:bodyPr/>
          <a:lstStyle/>
          <a:p>
            <a:pPr>
              <a:defRPr/>
            </a:pPr>
            <a:fld id="{BDC1CBAE-DBD0-44F9-85ED-313A80C9B7E7}" type="slidenum">
              <a:rPr lang="en-US" smtClean="0"/>
              <a:pPr>
                <a:defRPr/>
              </a:pPr>
              <a:t>86</a:t>
            </a:fld>
            <a:endParaRPr lang="en-US"/>
          </a:p>
        </p:txBody>
      </p:sp>
    </p:spTree>
    <p:extLst>
      <p:ext uri="{BB962C8B-B14F-4D97-AF65-F5344CB8AC3E}">
        <p14:creationId xmlns:p14="http://schemas.microsoft.com/office/powerpoint/2010/main" val="1446126280"/>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1774">
              <a:defRPr/>
            </a:pPr>
            <a:r>
              <a:rPr lang="en-US" b="1" i="0" kern="1200" dirty="0">
                <a:solidFill>
                  <a:schemeClr val="tx1"/>
                </a:solidFill>
              </a:rPr>
              <a:t>CPC = Cost per click; CTR =</a:t>
            </a:r>
            <a:r>
              <a:rPr lang="en-US" b="1" i="0" kern="1200" baseline="0" dirty="0">
                <a:solidFill>
                  <a:schemeClr val="tx1"/>
                </a:solidFill>
              </a:rPr>
              <a:t> click-through rate</a:t>
            </a:r>
          </a:p>
          <a:p>
            <a:pPr defTabSz="931774">
              <a:defRPr/>
            </a:pPr>
            <a:endParaRPr lang="en-US" b="1" i="0" kern="1200" baseline="0" dirty="0">
              <a:solidFill>
                <a:schemeClr val="tx1"/>
              </a:solidFill>
            </a:endParaRPr>
          </a:p>
          <a:p>
            <a:pPr defTabSz="931774">
              <a:defRPr/>
            </a:pPr>
            <a:r>
              <a:rPr lang="en-US" b="1" i="0" kern="1200" dirty="0">
                <a:solidFill>
                  <a:schemeClr val="tx1"/>
                </a:solidFill>
              </a:rPr>
              <a:t>Scroll down for answer.</a:t>
            </a:r>
          </a:p>
          <a:p>
            <a:pPr defTabSz="931774">
              <a:defRPr/>
            </a:pPr>
            <a:endParaRPr lang="en-US" b="1" i="0" kern="1200" dirty="0">
              <a:solidFill>
                <a:schemeClr val="tx1"/>
              </a:solidFill>
            </a:endParaRPr>
          </a:p>
          <a:p>
            <a:pPr defTabSz="931774">
              <a:defRPr/>
            </a:pPr>
            <a:endParaRPr lang="en-US" b="1" i="0" kern="1200" dirty="0">
              <a:solidFill>
                <a:schemeClr val="tx1"/>
              </a:solidFill>
            </a:endParaRPr>
          </a:p>
          <a:p>
            <a:pPr defTabSz="931774">
              <a:defRPr/>
            </a:pPr>
            <a:endParaRPr lang="en-US" b="1" i="0" kern="1200" dirty="0">
              <a:solidFill>
                <a:schemeClr val="tx1"/>
              </a:solidFill>
            </a:endParaRPr>
          </a:p>
          <a:p>
            <a:pPr defTabSz="931774">
              <a:defRPr/>
            </a:pPr>
            <a:endParaRPr lang="en-US" b="1" i="0" kern="1200" dirty="0">
              <a:solidFill>
                <a:schemeClr val="tx1"/>
              </a:solidFill>
            </a:endParaRPr>
          </a:p>
          <a:p>
            <a:pPr defTabSz="931774">
              <a:defRPr/>
            </a:pPr>
            <a:r>
              <a:rPr lang="en-US" b="1" i="0" kern="1200" dirty="0">
                <a:solidFill>
                  <a:schemeClr val="tx1"/>
                </a:solidFill>
              </a:rPr>
              <a:t>ANSWER: (60,000 * .018) * $1 = $1080</a:t>
            </a:r>
            <a:endParaRPr lang="en-US"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87</a:t>
            </a:fld>
            <a:endParaRPr lang="en-US"/>
          </a:p>
        </p:txBody>
      </p:sp>
    </p:spTree>
    <p:extLst>
      <p:ext uri="{BB962C8B-B14F-4D97-AF65-F5344CB8AC3E}">
        <p14:creationId xmlns:p14="http://schemas.microsoft.com/office/powerpoint/2010/main" val="3660670746"/>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QS = Quality Score</a:t>
            </a:r>
          </a:p>
          <a:p>
            <a:endParaRPr lang="en-US" dirty="0"/>
          </a:p>
          <a:p>
            <a:r>
              <a:rPr lang="en-US" dirty="0"/>
              <a:t>There are three primary factors besides context in determining Google </a:t>
            </a:r>
            <a:r>
              <a:rPr lang="en-US" dirty="0" err="1"/>
              <a:t>AdRank</a:t>
            </a:r>
            <a:r>
              <a:rPr lang="en-US" dirty="0"/>
              <a:t>:</a:t>
            </a:r>
            <a:r>
              <a:rPr lang="en-US" baseline="0" dirty="0"/>
              <a:t> Quality Score, Max CPC Bid, and the Expected Impact from Ad Extensions and Ad Formats.</a:t>
            </a:r>
          </a:p>
          <a:p>
            <a:endParaRPr lang="en-US" baseline="0" dirty="0"/>
          </a:p>
          <a:p>
            <a:r>
              <a:rPr lang="en-US" baseline="0" dirty="0" err="1"/>
              <a:t>adAlysis</a:t>
            </a:r>
            <a:r>
              <a:rPr lang="en-US" baseline="0" dirty="0"/>
              <a:t> reverse engineered the Google quality score to get these percentages in 2016 (expect this to change over time, however the key drivers of the quality score are current.) </a:t>
            </a:r>
          </a:p>
          <a:p>
            <a:endParaRPr lang="en-US" baseline="0" dirty="0"/>
          </a:p>
          <a:p>
            <a:r>
              <a:rPr lang="en-US" baseline="0" dirty="0"/>
              <a:t>See http://searchengineland.com/reverse-engineering-adwords-quality-score-factors-244192 and https://support.google.com/adwords/answer/1752122?hl=en (or search for google </a:t>
            </a:r>
            <a:r>
              <a:rPr lang="en-US" baseline="0" dirty="0" err="1"/>
              <a:t>adrank</a:t>
            </a:r>
            <a:r>
              <a:rPr lang="en-US" baseline="0" dirty="0"/>
              <a:t> factors) for more information.</a:t>
            </a:r>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88</a:t>
            </a:fld>
            <a:endParaRPr lang="en-US"/>
          </a:p>
        </p:txBody>
      </p:sp>
    </p:spTree>
    <p:extLst>
      <p:ext uri="{BB962C8B-B14F-4D97-AF65-F5344CB8AC3E}">
        <p14:creationId xmlns:p14="http://schemas.microsoft.com/office/powerpoint/2010/main" val="40199391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2D79CC30-8FE9-4653-9852-027346BF996B}" type="slidenum">
              <a:rPr lang="en-US"/>
              <a:pPr/>
              <a:t>89</a:t>
            </a:fld>
            <a:endParaRPr lang="en-US"/>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r>
              <a:rPr lang="en-US" dirty="0"/>
              <a:t>Location-based-services</a:t>
            </a:r>
            <a:r>
              <a:rPr lang="en-US" baseline="0" dirty="0"/>
              <a:t> </a:t>
            </a:r>
            <a:r>
              <a:rPr lang="en-US" dirty="0"/>
              <a:t>marketing includes promotional offers pushed to mobile devices and based on the user’s physical location.</a:t>
            </a:r>
            <a:r>
              <a:rPr lang="en-US" baseline="0" dirty="0"/>
              <a:t> </a:t>
            </a:r>
            <a:endParaRPr lang="en-US" dirty="0"/>
          </a:p>
          <a:p>
            <a:endParaRPr lang="en-CA" dirty="0"/>
          </a:p>
          <a:p>
            <a:r>
              <a:rPr lang="en-US" dirty="0"/>
              <a:t>Several issues affect the future of mobile ads.</a:t>
            </a:r>
          </a:p>
          <a:p>
            <a:pPr lvl="1"/>
            <a:r>
              <a:rPr lang="en-US" dirty="0"/>
              <a:t>Wireless bandwidth is currently small which affects downloads.</a:t>
            </a:r>
          </a:p>
          <a:p>
            <a:pPr lvl="1"/>
            <a:r>
              <a:rPr lang="en-US" dirty="0"/>
              <a:t>Limited ad-size due to small screens.</a:t>
            </a:r>
          </a:p>
          <a:p>
            <a:pPr lvl="1"/>
            <a:r>
              <a:rPr lang="en-US" dirty="0"/>
              <a:t>Advertising tracking requires different techniques.</a:t>
            </a:r>
          </a:p>
          <a:p>
            <a:pPr lvl="1"/>
            <a:r>
              <a:rPr lang="en-US" dirty="0"/>
              <a:t>Many mobile users are opposed to paying for ad time.</a:t>
            </a:r>
          </a:p>
          <a:p>
            <a:r>
              <a:rPr lang="en-US" dirty="0"/>
              <a:t>Despite the issues, content-sponsored ads on mobile device are likely to increase in the future.</a:t>
            </a:r>
          </a:p>
          <a:p>
            <a:endParaRPr lang="en-US" dirty="0"/>
          </a:p>
          <a:p>
            <a:r>
              <a:rPr lang="en-US" dirty="0"/>
              <a:t>Use mobile advertising to reach customers while they're on the go. Your customers rely on their phones for information. Mobile marketing allows you to be there when it counts, with text-based search ads, graphic display ads, video ads, or in-app ads.</a:t>
            </a:r>
          </a:p>
          <a:p>
            <a:endParaRPr lang="en-US" dirty="0"/>
          </a:p>
          <a:p>
            <a:r>
              <a:rPr lang="en-US" b="1" dirty="0"/>
              <a:t>*Be careful making assumptions about mobile metrics. People often use mobile to find businesses or get information. So an online conversion rate might be very low, but the mobile marketing could still be very successful if it’s bringing people into a store, or the first step in a conversion funnel.</a:t>
            </a:r>
          </a:p>
          <a:p>
            <a:endParaRPr lang="en-CA" dirty="0"/>
          </a:p>
          <a:p>
            <a:r>
              <a:rPr lang="en-CA" i="1" dirty="0"/>
              <a:t>Source: </a:t>
            </a:r>
            <a:r>
              <a:rPr lang="en-US" i="1" dirty="0"/>
              <a:t>Magna media agency (2017)</a:t>
            </a:r>
          </a:p>
          <a:p>
            <a:endParaRPr lang="en-US" i="1" dirty="0"/>
          </a:p>
          <a:p>
            <a:pPr eaLnBrk="1" hangingPunct="1"/>
            <a:endParaRPr lang="en-US" dirty="0"/>
          </a:p>
        </p:txBody>
      </p:sp>
    </p:spTree>
    <p:extLst>
      <p:ext uri="{BB962C8B-B14F-4D97-AF65-F5344CB8AC3E}">
        <p14:creationId xmlns:p14="http://schemas.microsoft.com/office/powerpoint/2010/main" val="320869927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938E2B3E-E152-4885-B6B1-097B845ADF28}" type="slidenum">
              <a:rPr lang="en-US" smtClean="0"/>
              <a:pPr/>
              <a:t>90</a:t>
            </a:fld>
            <a:endParaRPr lang="en-US"/>
          </a:p>
        </p:txBody>
      </p:sp>
    </p:spTree>
    <p:extLst>
      <p:ext uri="{BB962C8B-B14F-4D97-AF65-F5344CB8AC3E}">
        <p14:creationId xmlns:p14="http://schemas.microsoft.com/office/powerpoint/2010/main" val="16640817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306A16E-DC4A-4E7A-9946-CD0B9CF24935}" type="slidenum">
              <a:rPr lang="en-US"/>
              <a:pPr/>
              <a:t>91</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dirty="0"/>
              <a:t>The simulator allows us to try paid search ads without the cost or consequences of real advertising. The simulator attempts to mimic best/current practices in the industry. Although not all options, keywords and features will be available, the simulator is close enough to reality to provide an excellent training environment.</a:t>
            </a:r>
          </a:p>
        </p:txBody>
      </p:sp>
    </p:spTree>
    <p:extLst>
      <p:ext uri="{BB962C8B-B14F-4D97-AF65-F5344CB8AC3E}">
        <p14:creationId xmlns:p14="http://schemas.microsoft.com/office/powerpoint/2010/main" val="237236542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92</a:t>
            </a:fld>
            <a:endParaRPr lang="en-US"/>
          </a:p>
        </p:txBody>
      </p:sp>
    </p:spTree>
    <p:extLst>
      <p:ext uri="{BB962C8B-B14F-4D97-AF65-F5344CB8AC3E}">
        <p14:creationId xmlns:p14="http://schemas.microsoft.com/office/powerpoint/2010/main" val="852428447"/>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9478"/>
            <a:r>
              <a:rPr lang="en-CA" dirty="0"/>
              <a:t>Grading rubric is subject to change based on simulator/tech.</a:t>
            </a:r>
            <a:r>
              <a:rPr lang="en-CA" baseline="0" dirty="0"/>
              <a:t> issues and/or algorithm changes.  </a:t>
            </a:r>
            <a:endParaRPr lang="en-CA"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93</a:t>
            </a:fld>
            <a:endParaRPr lang="en-US"/>
          </a:p>
        </p:txBody>
      </p:sp>
    </p:spTree>
    <p:extLst>
      <p:ext uri="{BB962C8B-B14F-4D97-AF65-F5344CB8AC3E}">
        <p14:creationId xmlns:p14="http://schemas.microsoft.com/office/powerpoint/2010/main" val="1132125155"/>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you’ve reviewed the Mimic Pro training materials (</a:t>
            </a:r>
            <a:r>
              <a:rPr lang="en-US"/>
              <a:t>see Moodle), </a:t>
            </a:r>
            <a:r>
              <a:rPr lang="en-US" dirty="0"/>
              <a:t>and understand the material from this PPT, you are ready to start the simulation!</a:t>
            </a:r>
          </a:p>
          <a:p>
            <a:endParaRPr lang="en-US" dirty="0"/>
          </a:p>
          <a:p>
            <a:r>
              <a:rPr lang="en-US" dirty="0"/>
              <a:t>Please review the following slides at your leisure, but before the exam…</a:t>
            </a:r>
          </a:p>
        </p:txBody>
      </p:sp>
      <p:sp>
        <p:nvSpPr>
          <p:cNvPr id="4" name="Slide Number Placeholder 3"/>
          <p:cNvSpPr>
            <a:spLocks noGrp="1"/>
          </p:cNvSpPr>
          <p:nvPr>
            <p:ph type="sldNum" sz="quarter" idx="10"/>
          </p:nvPr>
        </p:nvSpPr>
        <p:spPr/>
        <p:txBody>
          <a:bodyPr/>
          <a:lstStyle/>
          <a:p>
            <a:fld id="{6476AFEB-324E-49FE-AA14-57636E5B833E}" type="slidenum">
              <a:rPr lang="en-US" smtClean="0"/>
              <a:pPr/>
              <a:t>94</a:t>
            </a:fld>
            <a:endParaRPr lang="en-US"/>
          </a:p>
        </p:txBody>
      </p:sp>
    </p:spTree>
    <p:extLst>
      <p:ext uri="{BB962C8B-B14F-4D97-AF65-F5344CB8AC3E}">
        <p14:creationId xmlns:p14="http://schemas.microsoft.com/office/powerpoint/2010/main" val="32598730"/>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should be review, but just in case…</a:t>
            </a:r>
          </a:p>
        </p:txBody>
      </p:sp>
      <p:sp>
        <p:nvSpPr>
          <p:cNvPr id="4" name="Slide Number Placeholder 3"/>
          <p:cNvSpPr>
            <a:spLocks noGrp="1"/>
          </p:cNvSpPr>
          <p:nvPr>
            <p:ph type="sldNum" sz="quarter" idx="10"/>
          </p:nvPr>
        </p:nvSpPr>
        <p:spPr/>
        <p:txBody>
          <a:bodyPr/>
          <a:lstStyle/>
          <a:p>
            <a:fld id="{6476AFEB-324E-49FE-AA14-57636E5B833E}" type="slidenum">
              <a:rPr lang="en-US" smtClean="0"/>
              <a:pPr/>
              <a:t>96</a:t>
            </a:fld>
            <a:endParaRPr lang="en-US"/>
          </a:p>
        </p:txBody>
      </p:sp>
    </p:spTree>
    <p:extLst>
      <p:ext uri="{BB962C8B-B14F-4D97-AF65-F5344CB8AC3E}">
        <p14:creationId xmlns:p14="http://schemas.microsoft.com/office/powerpoint/2010/main" val="409667791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341A5218-BE37-4133-8E5C-632E7AE94A59}" type="slidenum">
              <a:rPr lang="en-US"/>
              <a:pPr/>
              <a:t>97</a:t>
            </a:fld>
            <a:endParaRPr 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a:spcBef>
                <a:spcPct val="50000"/>
              </a:spcBef>
            </a:pPr>
            <a:r>
              <a:rPr lang="en-CA" dirty="0"/>
              <a:t>Google’s AdSense and Microsoft’s adCenter offer this service. Remarketing is frequently used after a person searches for something</a:t>
            </a:r>
            <a:r>
              <a:rPr lang="en-CA" baseline="0" dirty="0"/>
              <a:t> – they will notice ads for that product/service “following” them around the Internet for a period of time.</a:t>
            </a:r>
            <a:endParaRPr lang="en-CA" dirty="0"/>
          </a:p>
        </p:txBody>
      </p:sp>
    </p:spTree>
    <p:extLst>
      <p:ext uri="{BB962C8B-B14F-4D97-AF65-F5344CB8AC3E}">
        <p14:creationId xmlns:p14="http://schemas.microsoft.com/office/powerpoint/2010/main" val="3918625172"/>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dirty="0"/>
              <a:t>More </a:t>
            </a:r>
            <a:r>
              <a:rPr lang="en-CA" sz="1200" dirty="0" err="1"/>
              <a:t>more</a:t>
            </a:r>
            <a:r>
              <a:rPr lang="en-CA" sz="1200" dirty="0"/>
              <a:t> heatmaps from eye-tracking studies: The areas where users looked the most are colored </a:t>
            </a:r>
            <a:r>
              <a:rPr lang="en-CA" sz="1200" b="1" dirty="0"/>
              <a:t>red</a:t>
            </a:r>
            <a:r>
              <a:rPr lang="en-CA" sz="1200" dirty="0"/>
              <a:t>; the </a:t>
            </a:r>
            <a:r>
              <a:rPr lang="en-CA" sz="1200" b="1" dirty="0"/>
              <a:t>yellow </a:t>
            </a:r>
            <a:r>
              <a:rPr lang="en-CA" sz="1200" dirty="0"/>
              <a:t>areas indicate fewer views, followed by the least-viewed </a:t>
            </a:r>
            <a:r>
              <a:rPr lang="en-CA" sz="1200" b="1" dirty="0"/>
              <a:t>blue </a:t>
            </a:r>
            <a:r>
              <a:rPr lang="en-CA" sz="1200" dirty="0"/>
              <a:t>areas. </a:t>
            </a:r>
            <a:r>
              <a:rPr lang="en-CA" sz="1200" b="1" dirty="0"/>
              <a:t>Gray </a:t>
            </a:r>
            <a:r>
              <a:rPr lang="en-CA" sz="1200" dirty="0"/>
              <a:t>areas didn't attract any fixations. </a:t>
            </a:r>
            <a:r>
              <a:rPr lang="en-CA" sz="1200" b="1" dirty="0"/>
              <a:t>Green </a:t>
            </a:r>
            <a:r>
              <a:rPr lang="en-CA" sz="1200" dirty="0"/>
              <a:t>boxes were drawn on top of the images </a:t>
            </a:r>
            <a:r>
              <a:rPr lang="en-CA" sz="1200" u="sng" dirty="0"/>
              <a:t>after</a:t>
            </a:r>
            <a:r>
              <a:rPr lang="en-CA" sz="1200" dirty="0"/>
              <a:t> the study to highlight the advertisements (Source: https://www.nngroup.com/articles/banner-blindness-old-and-new-findings/)</a:t>
            </a:r>
          </a:p>
          <a:p>
            <a:endParaRPr lang="en-CA" sz="1200" dirty="0"/>
          </a:p>
          <a:p>
            <a:r>
              <a:rPr lang="en-CA" sz="1200" dirty="0"/>
              <a:t>Info above the fold (not requiring users to scroll) is more often viewed!</a:t>
            </a:r>
          </a:p>
          <a:p>
            <a:endParaRPr lang="en-CA" sz="1200" dirty="0"/>
          </a:p>
          <a:p>
            <a:r>
              <a:rPr lang="en-CA" sz="1200" dirty="0"/>
              <a:t>Think about this when planning your landing pages!</a:t>
            </a:r>
            <a:endParaRPr lang="en-CA" i="0"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98</a:t>
            </a:fld>
            <a:endParaRPr lang="en-US"/>
          </a:p>
        </p:txBody>
      </p:sp>
    </p:spTree>
    <p:extLst>
      <p:ext uri="{BB962C8B-B14F-4D97-AF65-F5344CB8AC3E}">
        <p14:creationId xmlns:p14="http://schemas.microsoft.com/office/powerpoint/2010/main" val="421420871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306A16E-DC4A-4E7A-9946-CD0B9CF24935}" type="slidenum">
              <a:rPr lang="en-US"/>
              <a:pPr/>
              <a:t>99</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r>
              <a:rPr lang="en-US" dirty="0"/>
              <a:t>The simulator allows us to try paid search ads without the cost or consequences of real advertising. The simulator attempts to mimic best/current practices in the industry. Although not all options, keywords and features will be available, the simulator is close enough to reality to provide an excellent training environment.</a:t>
            </a:r>
          </a:p>
        </p:txBody>
      </p:sp>
    </p:spTree>
    <p:extLst>
      <p:ext uri="{BB962C8B-B14F-4D97-AF65-F5344CB8AC3E}">
        <p14:creationId xmlns:p14="http://schemas.microsoft.com/office/powerpoint/2010/main" val="4070358300"/>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100</a:t>
            </a:fld>
            <a:endParaRPr lang="en-US"/>
          </a:p>
        </p:txBody>
      </p:sp>
    </p:spTree>
    <p:extLst>
      <p:ext uri="{BB962C8B-B14F-4D97-AF65-F5344CB8AC3E}">
        <p14:creationId xmlns:p14="http://schemas.microsoft.com/office/powerpoint/2010/main" val="222157198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In-class review of some of the round 1 Mimic Pro campaigns with recommendations for improvement, best practices, etc. </a:t>
            </a:r>
          </a:p>
        </p:txBody>
      </p:sp>
      <p:sp>
        <p:nvSpPr>
          <p:cNvPr id="4" name="Slide Number Placeholder 3"/>
          <p:cNvSpPr>
            <a:spLocks noGrp="1"/>
          </p:cNvSpPr>
          <p:nvPr>
            <p:ph type="sldNum" sz="quarter" idx="10"/>
          </p:nvPr>
        </p:nvSpPr>
        <p:spPr/>
        <p:txBody>
          <a:bodyPr/>
          <a:lstStyle/>
          <a:p>
            <a:fld id="{6476AFEB-324E-49FE-AA14-57636E5B833E}" type="slidenum">
              <a:rPr lang="en-US" smtClean="0"/>
              <a:pPr/>
              <a:t>101</a:t>
            </a:fld>
            <a:endParaRPr lang="en-US"/>
          </a:p>
        </p:txBody>
      </p:sp>
    </p:spTree>
    <p:extLst>
      <p:ext uri="{BB962C8B-B14F-4D97-AF65-F5344CB8AC3E}">
        <p14:creationId xmlns:p14="http://schemas.microsoft.com/office/powerpoint/2010/main" val="2579285454"/>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306A16E-DC4A-4E7A-9946-CD0B9CF24935}" type="slidenum">
              <a:rPr lang="en-US"/>
              <a:pPr/>
              <a:t>102</a:t>
            </a:fld>
            <a:endParaRPr lang="en-US"/>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p:spPr>
        <p:txBody>
          <a:bodyPr/>
          <a:lstStyle/>
          <a:p>
            <a:pPr eaLnBrk="1" hangingPunct="1"/>
            <a:endParaRPr lang="en-US" dirty="0"/>
          </a:p>
        </p:txBody>
      </p:sp>
    </p:spTree>
    <p:extLst>
      <p:ext uri="{BB962C8B-B14F-4D97-AF65-F5344CB8AC3E}">
        <p14:creationId xmlns:p14="http://schemas.microsoft.com/office/powerpoint/2010/main" val="643858260"/>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fld id="{D18B43A3-76EA-4F14-A27F-DABBCD6701AC}" type="slidenum">
              <a:rPr lang="en-US"/>
              <a:pPr/>
              <a:t>103</a:t>
            </a:fld>
            <a:endParaRPr 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p:spPr>
        <p:txBody>
          <a:bodyPr/>
          <a:lstStyle/>
          <a:p>
            <a:pPr eaLnBrk="1" hangingPunct="1"/>
            <a:r>
              <a:rPr lang="en-US" dirty="0"/>
              <a:t>Remember that lead generation is a goal for many search marketing campaigns. E-mail is still an effective medium to respond to the lists that you build through</a:t>
            </a:r>
            <a:r>
              <a:rPr lang="en-US" baseline="0" dirty="0"/>
              <a:t> lead generation.</a:t>
            </a:r>
            <a:endParaRPr lang="en-US" dirty="0"/>
          </a:p>
        </p:txBody>
      </p:sp>
    </p:spTree>
    <p:extLst>
      <p:ext uri="{BB962C8B-B14F-4D97-AF65-F5344CB8AC3E}">
        <p14:creationId xmlns:p14="http://schemas.microsoft.com/office/powerpoint/2010/main" val="2660547424"/>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BDD3B86-3310-4418-A580-5A9D2633DD78}" type="slidenum">
              <a:rPr lang="en-US"/>
              <a:pPr/>
              <a:t>104</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a:spcBef>
                <a:spcPts val="611"/>
              </a:spcBef>
            </a:pPr>
            <a:r>
              <a:rPr lang="en-US" sz="1100" dirty="0"/>
              <a:t>E-mail has advantages over postal direct mail marketing</a:t>
            </a:r>
          </a:p>
          <a:p>
            <a:pPr marL="1048245" lvl="1">
              <a:spcBef>
                <a:spcPts val="611"/>
              </a:spcBef>
            </a:pPr>
            <a:r>
              <a:rPr lang="en-US" sz="1100" dirty="0"/>
              <a:t>- No postage or printing costs</a:t>
            </a:r>
          </a:p>
          <a:p>
            <a:pPr marL="1048245" lvl="1">
              <a:spcBef>
                <a:spcPts val="611"/>
              </a:spcBef>
            </a:pPr>
            <a:r>
              <a:rPr lang="en-US" sz="1100" dirty="0"/>
              <a:t>- Immediacy and convenience (e.g. embedded links)</a:t>
            </a:r>
          </a:p>
          <a:p>
            <a:pPr marL="1048245" lvl="1">
              <a:spcBef>
                <a:spcPts val="611"/>
              </a:spcBef>
            </a:pPr>
            <a:r>
              <a:rPr lang="en-US" sz="1100" dirty="0"/>
              <a:t>- E-mails can be automatically individualized</a:t>
            </a:r>
          </a:p>
          <a:p>
            <a:pPr>
              <a:spcBef>
                <a:spcPts val="611"/>
              </a:spcBef>
            </a:pPr>
            <a:endParaRPr lang="en-US" sz="1100" dirty="0"/>
          </a:p>
          <a:p>
            <a:pPr>
              <a:spcBef>
                <a:spcPts val="611"/>
              </a:spcBef>
            </a:pPr>
            <a:endParaRPr lang="en-US" sz="1100" dirty="0"/>
          </a:p>
          <a:p>
            <a:pPr>
              <a:spcBef>
                <a:spcPts val="611"/>
              </a:spcBef>
            </a:pPr>
            <a:r>
              <a:rPr lang="en-US" sz="1100" dirty="0"/>
              <a:t>*B2B and B2C companies (Ascend 2016) </a:t>
            </a:r>
          </a:p>
          <a:p>
            <a:pPr>
              <a:spcBef>
                <a:spcPts val="611"/>
              </a:spcBef>
            </a:pPr>
            <a:r>
              <a:rPr lang="en-US" sz="1100" dirty="0"/>
              <a:t>**Source: Statista 2016</a:t>
            </a:r>
          </a:p>
          <a:p>
            <a:pPr>
              <a:spcBef>
                <a:spcPts val="611"/>
              </a:spcBef>
            </a:pPr>
            <a:endParaRPr lang="en-US" sz="1100" dirty="0"/>
          </a:p>
          <a:p>
            <a:pPr eaLnBrk="1" hangingPunct="1"/>
            <a:endParaRPr lang="en-US" dirty="0"/>
          </a:p>
          <a:p>
            <a:pPr eaLnBrk="1" hangingPunct="1"/>
            <a:endParaRPr lang="en-US" b="1" dirty="0"/>
          </a:p>
        </p:txBody>
      </p:sp>
    </p:spTree>
    <p:extLst>
      <p:ext uri="{BB962C8B-B14F-4D97-AF65-F5344CB8AC3E}">
        <p14:creationId xmlns:p14="http://schemas.microsoft.com/office/powerpoint/2010/main" val="2703514731"/>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CA" sz="1200" kern="0" dirty="0">
                <a:solidFill>
                  <a:srgbClr val="FFFFFF"/>
                </a:solidFill>
                <a:effectLst>
                  <a:outerShdw blurRad="38100" dist="38100" dir="2700000" algn="tl">
                    <a:srgbClr val="000000"/>
                  </a:outerShdw>
                </a:effectLst>
                <a:latin typeface="Book Antiqua"/>
              </a:rPr>
              <a:t>Email difficulties include </a:t>
            </a:r>
            <a:r>
              <a:rPr lang="en-CA" sz="1200" kern="0" dirty="0">
                <a:solidFill>
                  <a:srgbClr val="FFFF00"/>
                </a:solidFill>
                <a:effectLst>
                  <a:outerShdw blurRad="38100" dist="38100" dir="2700000" algn="tl">
                    <a:srgbClr val="000000"/>
                  </a:outerShdw>
                </a:effectLst>
                <a:latin typeface="Book Antiqua"/>
              </a:rPr>
              <a:t>spam filters </a:t>
            </a:r>
            <a:r>
              <a:rPr lang="en-CA" sz="1200" kern="0" dirty="0">
                <a:solidFill>
                  <a:srgbClr val="FFFFFF"/>
                </a:solidFill>
                <a:effectLst>
                  <a:outerShdw blurRad="38100" dist="38100" dir="2700000" algn="tl">
                    <a:srgbClr val="000000"/>
                  </a:outerShdw>
                </a:effectLst>
                <a:latin typeface="Book Antiqua"/>
              </a:rPr>
              <a:t>and building</a:t>
            </a:r>
            <a:r>
              <a:rPr lang="en-CA" sz="1200" kern="0" dirty="0">
                <a:solidFill>
                  <a:srgbClr val="FFFF00"/>
                </a:solidFill>
                <a:effectLst>
                  <a:outerShdw blurRad="38100" dist="38100" dir="2700000" algn="tl">
                    <a:srgbClr val="000000"/>
                  </a:outerShdw>
                </a:effectLst>
                <a:latin typeface="Book Antiqua"/>
              </a:rPr>
              <a:t> appropriate e-mail lists. </a:t>
            </a:r>
            <a:r>
              <a:rPr lang="en-US" dirty="0"/>
              <a:t>Although you can purchase leads from database companies, this process can be risky. Generating high-quality lists</a:t>
            </a:r>
            <a:r>
              <a:rPr lang="en-US" baseline="0" dirty="0"/>
              <a:t> of leads usually involves offering something of value to a visitor in return for their contact information (and permission to contact them!)</a:t>
            </a:r>
            <a:endParaRPr lang="en-CA" sz="1200" kern="0" dirty="0">
              <a:solidFill>
                <a:srgbClr val="FFFF00"/>
              </a:solidFill>
              <a:effectLst>
                <a:outerShdw blurRad="38100" dist="38100" dir="2700000" algn="tl">
                  <a:srgbClr val="000000"/>
                </a:outerShdw>
              </a:effectLst>
              <a:latin typeface="Book Antiqua"/>
            </a:endParaRP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CA" sz="1200" kern="0" dirty="0">
              <a:solidFill>
                <a:srgbClr val="FFFF00"/>
              </a:solidFill>
              <a:effectLst>
                <a:outerShdw blurRad="38100" dist="38100" dir="2700000" algn="tl">
                  <a:srgbClr val="000000"/>
                </a:outerShdw>
              </a:effectLst>
              <a:latin typeface="Book Antiqua"/>
            </a:endParaRPr>
          </a:p>
          <a:p>
            <a:pPr eaLnBrk="1" hangingPunct="1"/>
            <a:r>
              <a:rPr lang="en-US" dirty="0"/>
              <a:t>It’s very important to use proper permission-based techniques to collect email</a:t>
            </a:r>
            <a:r>
              <a:rPr lang="en-US" baseline="0" dirty="0"/>
              <a:t> addresses to avoid being listed as a spammer. </a:t>
            </a:r>
            <a:r>
              <a:rPr lang="en-US" b="1" baseline="0" dirty="0"/>
              <a:t>The best technique is called double-opt-in, as a person must confirm their sign-up in order to receive the email from your company.</a:t>
            </a:r>
          </a:p>
          <a:p>
            <a:pPr eaLnBrk="1" hangingPunct="1"/>
            <a:endParaRPr lang="en-US" b="1" baseline="0" dirty="0"/>
          </a:p>
          <a:p>
            <a:pPr eaLnBrk="1" hangingPunct="1"/>
            <a:r>
              <a:rPr lang="en-US" b="1" baseline="0" dirty="0"/>
              <a:t>Email blacklists are lists of website IP addresses that have been accused of sending spam. Many organizations check email against these blacklists prior to letting the email go to its intended recipient.</a:t>
            </a:r>
          </a:p>
          <a:p>
            <a:pPr eaLnBrk="1" hangingPunct="1"/>
            <a:endParaRPr lang="en-US" b="1" baseline="0" dirty="0"/>
          </a:p>
          <a:p>
            <a:pPr eaLnBrk="1" hangingPunct="1"/>
            <a:r>
              <a:rPr lang="en-US" b="1" baseline="0" dirty="0"/>
              <a:t>Before, during and after any email campaign, be sure to check your domain against the major blacklists! </a:t>
            </a:r>
            <a:r>
              <a:rPr lang="en-US" b="1" u="sng" baseline="0" dirty="0"/>
              <a:t>You should do this for your term project</a:t>
            </a:r>
            <a:r>
              <a:rPr lang="en-US" b="1" baseline="0" dirty="0"/>
              <a:t> as well. There are multiple sites to check this on, however blacklistmonitoring.com and mxtoolbox.com do not require registration. You’ll need your website server’s IP address, which can be found from https://research.domaintools.com/ or https://www.dnsstuff.com/tools# (some sites will automatically get the IP address from the domain name, but make sure you know how to get it as well). The blacklistmonitoring.com website also has a lot of learning materials if you wish to learn more about email blacklists.</a:t>
            </a:r>
          </a:p>
          <a:p>
            <a:endParaRPr lang="en-US" baseline="0" dirty="0"/>
          </a:p>
          <a:p>
            <a:r>
              <a:rPr lang="en-US" baseline="0" dirty="0"/>
              <a:t>How many different items of value can you find companies using to generate online leads? What button text are they using?</a:t>
            </a:r>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105</a:t>
            </a:fld>
            <a:endParaRPr lang="en-US"/>
          </a:p>
        </p:txBody>
      </p:sp>
    </p:spTree>
    <p:extLst>
      <p:ext uri="{BB962C8B-B14F-4D97-AF65-F5344CB8AC3E}">
        <p14:creationId xmlns:p14="http://schemas.microsoft.com/office/powerpoint/2010/main" val="339665941"/>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you think of the types of content that each of these industry groups might use successfully?</a:t>
            </a:r>
          </a:p>
          <a:p>
            <a:endParaRPr lang="en-US" dirty="0"/>
          </a:p>
          <a:p>
            <a:r>
              <a:rPr lang="en-US" dirty="0"/>
              <a:t>Segmentation should be straight-forward as it’s covered in previous marketing classes. *Don’t forget to apply segmentation to your email marketing - </a:t>
            </a:r>
            <a:r>
              <a:rPr lang="en-US" b="1" dirty="0"/>
              <a:t>email, when done RIGHT, is </a:t>
            </a:r>
            <a:r>
              <a:rPr lang="en-US" b="1" u="sng" dirty="0"/>
              <a:t>inbound</a:t>
            </a:r>
            <a:r>
              <a:rPr lang="en-US" b="1" dirty="0"/>
              <a:t> marketing!</a:t>
            </a:r>
          </a:p>
        </p:txBody>
      </p:sp>
      <p:sp>
        <p:nvSpPr>
          <p:cNvPr id="4" name="Slide Number Placeholder 3"/>
          <p:cNvSpPr>
            <a:spLocks noGrp="1"/>
          </p:cNvSpPr>
          <p:nvPr>
            <p:ph type="sldNum" sz="quarter" idx="10"/>
          </p:nvPr>
        </p:nvSpPr>
        <p:spPr/>
        <p:txBody>
          <a:bodyPr/>
          <a:lstStyle/>
          <a:p>
            <a:fld id="{6476AFEB-324E-49FE-AA14-57636E5B833E}" type="slidenum">
              <a:rPr lang="en-US" smtClean="0"/>
              <a:pPr/>
              <a:t>106</a:t>
            </a:fld>
            <a:endParaRPr lang="en-US"/>
          </a:p>
        </p:txBody>
      </p:sp>
    </p:spTree>
    <p:extLst>
      <p:ext uri="{BB962C8B-B14F-4D97-AF65-F5344CB8AC3E}">
        <p14:creationId xmlns:p14="http://schemas.microsoft.com/office/powerpoint/2010/main" val="405893949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a:t>*The subject line of the email is arguably the most important part, as that is what gets the recipient to open the email. Remember, if you can personalize the subject line (with a quality message), your open rate will tend to be higher!</a:t>
            </a:r>
          </a:p>
          <a:p>
            <a:endParaRPr lang="en-US" b="1" dirty="0"/>
          </a:p>
          <a:p>
            <a:r>
              <a:rPr lang="en-US" b="1" dirty="0"/>
              <a:t>**Remember, the best practice is to ask your subscribers </a:t>
            </a:r>
            <a:r>
              <a:rPr lang="en-US" b="1" u="sng" dirty="0"/>
              <a:t>a SECOND time</a:t>
            </a:r>
            <a:r>
              <a:rPr lang="en-US" b="1" u="none" dirty="0"/>
              <a:t> </a:t>
            </a:r>
            <a:r>
              <a:rPr lang="en-US" b="1" dirty="0"/>
              <a:t>if they wish to receive your emails (after their initial sign-up you send them a message</a:t>
            </a:r>
            <a:r>
              <a:rPr lang="en-US" b="1" baseline="0" dirty="0"/>
              <a:t> asking or them to confirm). This is called </a:t>
            </a:r>
            <a:r>
              <a:rPr lang="en-US" b="1" u="sng" baseline="0" dirty="0"/>
              <a:t>double</a:t>
            </a:r>
            <a:r>
              <a:rPr lang="en-US" b="1" baseline="0" dirty="0"/>
              <a:t> opt-in. </a:t>
            </a:r>
            <a:r>
              <a:rPr lang="en-US" baseline="0" dirty="0"/>
              <a:t>There are multiple companies that will manage this for you (some are shown above). These companies often have wizards or templates that simplify email creation and list management as well. Another advantage of using a reputable email service provider is that some of them have excellent reputations for preventing spam, and a company’s email may be less likely to be blocked if using a quality provider.</a:t>
            </a:r>
            <a:endParaRPr lang="en-US" dirty="0"/>
          </a:p>
        </p:txBody>
      </p:sp>
      <p:sp>
        <p:nvSpPr>
          <p:cNvPr id="4" name="Slide Number Placeholder 3"/>
          <p:cNvSpPr>
            <a:spLocks noGrp="1"/>
          </p:cNvSpPr>
          <p:nvPr>
            <p:ph type="sldNum" sz="quarter" idx="10"/>
          </p:nvPr>
        </p:nvSpPr>
        <p:spPr/>
        <p:txBody>
          <a:bodyPr/>
          <a:lstStyle/>
          <a:p>
            <a:fld id="{B956FFB1-9C8A-42A1-B12F-E7285C17F26C}" type="slidenum">
              <a:rPr lang="en-US" smtClean="0"/>
              <a:t>107</a:t>
            </a:fld>
            <a:endParaRPr lang="en-US"/>
          </a:p>
        </p:txBody>
      </p:sp>
    </p:spTree>
    <p:extLst>
      <p:ext uri="{BB962C8B-B14F-4D97-AF65-F5344CB8AC3E}">
        <p14:creationId xmlns:p14="http://schemas.microsoft.com/office/powerpoint/2010/main" val="3261690059"/>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sng" dirty="0"/>
              <a:t>Time-of-day</a:t>
            </a:r>
            <a:r>
              <a:rPr lang="en-US" b="1" dirty="0"/>
              <a:t> and </a:t>
            </a:r>
            <a:r>
              <a:rPr lang="en-US" b="1" u="sng" dirty="0"/>
              <a:t>frequency</a:t>
            </a:r>
            <a:r>
              <a:rPr lang="en-US" b="1" dirty="0"/>
              <a:t> of communications are important decisions for the email marketer.</a:t>
            </a:r>
          </a:p>
          <a:p>
            <a:r>
              <a:rPr lang="en-US" dirty="0"/>
              <a:t> </a:t>
            </a:r>
          </a:p>
          <a:p>
            <a:r>
              <a:rPr lang="en-US" b="1" dirty="0"/>
              <a:t>Frequency of communication should generally be as often as the organization can create valuable content (in the mind of the receiver). Time-of-day considerations are when people are reading the type of content that has been sent (e.g. during the work day, or at home).</a:t>
            </a:r>
          </a:p>
          <a:p>
            <a:endParaRPr lang="en-US" b="1" dirty="0"/>
          </a:p>
          <a:p>
            <a:r>
              <a:rPr lang="en-US" b="1" dirty="0"/>
              <a:t>*Most studies (to-date) have found </a:t>
            </a:r>
            <a:r>
              <a:rPr lang="en-US" b="1" u="sng" dirty="0"/>
              <a:t>Tuesday</a:t>
            </a:r>
            <a:r>
              <a:rPr lang="en-US" b="1" dirty="0"/>
              <a:t> to be the best day to send email, with 10 a.m. (in the recipient’s time zone) being the top choice for time. (See </a:t>
            </a:r>
            <a:r>
              <a:rPr lang="en-US" dirty="0">
                <a:hlinkClick r:id="rId3"/>
              </a:rPr>
              <a:t>https://coschedule.com/blog/best-time-to-send-email/</a:t>
            </a:r>
            <a:r>
              <a:rPr lang="en-US" dirty="0"/>
              <a:t> </a:t>
            </a:r>
            <a:r>
              <a:rPr lang="en-US" b="1" dirty="0"/>
              <a:t>for more information.</a:t>
            </a:r>
          </a:p>
        </p:txBody>
      </p:sp>
      <p:sp>
        <p:nvSpPr>
          <p:cNvPr id="4" name="Slide Number Placeholder 3"/>
          <p:cNvSpPr>
            <a:spLocks noGrp="1"/>
          </p:cNvSpPr>
          <p:nvPr>
            <p:ph type="sldNum" sz="quarter" idx="10"/>
          </p:nvPr>
        </p:nvSpPr>
        <p:spPr/>
        <p:txBody>
          <a:bodyPr/>
          <a:lstStyle/>
          <a:p>
            <a:fld id="{6476AFEB-324E-49FE-AA14-57636E5B833E}" type="slidenum">
              <a:rPr lang="en-US" smtClean="0"/>
              <a:pPr/>
              <a:t>108</a:t>
            </a:fld>
            <a:endParaRPr lang="en-US"/>
          </a:p>
        </p:txBody>
      </p:sp>
    </p:spTree>
    <p:extLst>
      <p:ext uri="{BB962C8B-B14F-4D97-AF65-F5344CB8AC3E}">
        <p14:creationId xmlns:p14="http://schemas.microsoft.com/office/powerpoint/2010/main" val="45913440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r>
              <a:rPr lang="en-US" b="1" dirty="0"/>
              <a:t>Triggered emails:</a:t>
            </a:r>
          </a:p>
          <a:p>
            <a:r>
              <a:rPr lang="en-US" u="sng" dirty="0">
                <a:solidFill>
                  <a:srgbClr val="FF0000"/>
                </a:solidFill>
                <a:latin typeface="Garamond" pitchFamily="18" charset="0"/>
              </a:rPr>
              <a:t>Abandoned Cart</a:t>
            </a:r>
            <a:r>
              <a:rPr lang="en-US" b="1" dirty="0">
                <a:solidFill>
                  <a:srgbClr val="FF0000"/>
                </a:solidFill>
                <a:latin typeface="Garamond" pitchFamily="18" charset="0"/>
              </a:rPr>
              <a:t>*</a:t>
            </a:r>
          </a:p>
          <a:p>
            <a:pPr lvl="1"/>
            <a:r>
              <a:rPr lang="en-US" dirty="0">
                <a:latin typeface="Garamond" pitchFamily="18" charset="0"/>
              </a:rPr>
              <a:t>Remind customer of product</a:t>
            </a:r>
          </a:p>
          <a:p>
            <a:pPr lvl="1"/>
            <a:r>
              <a:rPr lang="en-US" dirty="0">
                <a:latin typeface="Garamond" pitchFamily="18" charset="0"/>
              </a:rPr>
              <a:t>Offer coupon?</a:t>
            </a:r>
          </a:p>
          <a:p>
            <a:r>
              <a:rPr lang="en-US" dirty="0">
                <a:latin typeface="Garamond" pitchFamily="18" charset="0"/>
              </a:rPr>
              <a:t>In-store purchase</a:t>
            </a:r>
          </a:p>
          <a:p>
            <a:pPr lvl="1"/>
            <a:r>
              <a:rPr lang="en-US" dirty="0">
                <a:latin typeface="Garamond" pitchFamily="18" charset="0"/>
              </a:rPr>
              <a:t>Receipt</a:t>
            </a:r>
          </a:p>
          <a:p>
            <a:pPr lvl="1"/>
            <a:r>
              <a:rPr lang="en-US" dirty="0">
                <a:latin typeface="Garamond" pitchFamily="18" charset="0"/>
              </a:rPr>
              <a:t>Complementary products</a:t>
            </a:r>
          </a:p>
          <a:p>
            <a:r>
              <a:rPr lang="en-US" dirty="0">
                <a:latin typeface="Garamond" pitchFamily="18" charset="0"/>
              </a:rPr>
              <a:t>Past purchase</a:t>
            </a:r>
          </a:p>
          <a:p>
            <a:pPr lvl="1"/>
            <a:r>
              <a:rPr lang="en-US" dirty="0">
                <a:latin typeface="Garamond" pitchFamily="18" charset="0"/>
              </a:rPr>
              <a:t>Provide a review</a:t>
            </a:r>
          </a:p>
          <a:p>
            <a:pPr lvl="1"/>
            <a:r>
              <a:rPr lang="en-US" dirty="0">
                <a:latin typeface="Garamond" pitchFamily="18" charset="0"/>
              </a:rPr>
              <a:t>Provide feedback on shopping experience</a:t>
            </a:r>
          </a:p>
          <a:p>
            <a:endParaRPr lang="en-US" b="1" dirty="0"/>
          </a:p>
          <a:p>
            <a:r>
              <a:rPr lang="en-US" b="1" dirty="0"/>
              <a:t>Transactional Emails </a:t>
            </a:r>
            <a:r>
              <a:rPr lang="en-US" b="0" dirty="0"/>
              <a:t>can be sent when a customer makes a transaction, even if the customer didn’t sign up for email, IF the emails are directly related to the transaction. For example, most people today expect to receive shipping updates after a purchase.</a:t>
            </a:r>
          </a:p>
          <a:p>
            <a:endParaRPr lang="en-US" b="0" dirty="0">
              <a:latin typeface="Garamond" pitchFamily="18" charset="0"/>
            </a:endParaRPr>
          </a:p>
          <a:p>
            <a:r>
              <a:rPr lang="en-US" b="1" dirty="0"/>
              <a:t>Onboarding Emails </a:t>
            </a:r>
            <a:r>
              <a:rPr lang="en-US" b="0" dirty="0"/>
              <a:t>are sent after subscribers first sign up to receive a company’s email, since the company is fresh on the subscriber’s mind. Depending on the company services/products, these emails may simply be welcome messages or include various invitations/offers.</a:t>
            </a:r>
            <a:endParaRPr lang="en-US" dirty="0">
              <a:latin typeface="Garamond" pitchFamily="18" charset="0"/>
            </a:endParaRPr>
          </a:p>
          <a:p>
            <a:endParaRPr lang="en-US" b="1" dirty="0"/>
          </a:p>
          <a:p>
            <a:r>
              <a:rPr lang="en-US" b="1" dirty="0"/>
              <a:t>*Sending</a:t>
            </a:r>
            <a:r>
              <a:rPr lang="en-US" b="1" baseline="0" dirty="0"/>
              <a:t> emails to customers who placed an item in their online shopping cart but did not complete the transaction is often the highest ROI digital marketing activity a company can engage in. </a:t>
            </a:r>
            <a:r>
              <a:rPr lang="en-US" baseline="0" dirty="0"/>
              <a:t>Not only does the company know that the customer was interested in the product, but the customer almost bought the product. The conversion rate on abandoned cart emails is very high. Typically, companies will send these emails a day later. They may offer a coupon or other incentive to complete the purchase, but there are pros and cons with this approach.</a:t>
            </a:r>
          </a:p>
        </p:txBody>
      </p:sp>
      <p:sp>
        <p:nvSpPr>
          <p:cNvPr id="4" name="Slide Number Placeholder 3"/>
          <p:cNvSpPr>
            <a:spLocks noGrp="1"/>
          </p:cNvSpPr>
          <p:nvPr>
            <p:ph type="sldNum" sz="quarter" idx="10"/>
          </p:nvPr>
        </p:nvSpPr>
        <p:spPr/>
        <p:txBody>
          <a:bodyPr/>
          <a:lstStyle/>
          <a:p>
            <a:fld id="{B956FFB1-9C8A-42A1-B12F-E7285C17F26C}" type="slidenum">
              <a:rPr lang="en-US" smtClean="0"/>
              <a:t>109</a:t>
            </a:fld>
            <a:endParaRPr lang="en-US"/>
          </a:p>
        </p:txBody>
      </p:sp>
    </p:spTree>
    <p:extLst>
      <p:ext uri="{BB962C8B-B14F-4D97-AF65-F5344CB8AC3E}">
        <p14:creationId xmlns:p14="http://schemas.microsoft.com/office/powerpoint/2010/main" val="395285022"/>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as PowerPoint show to reveal content.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Remember, </a:t>
            </a:r>
            <a:r>
              <a:rPr lang="en-US" b="1" dirty="0"/>
              <a:t>CTR = Click through rate</a:t>
            </a:r>
            <a:r>
              <a:rPr lang="en-US" dirty="0"/>
              <a: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t>List churn, or churn rate, is </a:t>
            </a:r>
            <a:r>
              <a:rPr lang="en-US" sz="1200" b="1" i="0" kern="1200" dirty="0">
                <a:solidFill>
                  <a:schemeClr val="tx1"/>
                </a:solidFill>
                <a:effectLst/>
                <a:latin typeface="Times New Roman" pitchFamily="18" charset="0"/>
                <a:ea typeface="+mn-ea"/>
                <a:cs typeface="+mn-cs"/>
              </a:rPr>
              <a:t>a measure of how many subscribers leave a list in a given period of time.</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i="0" kern="1200" dirty="0">
              <a:solidFill>
                <a:schemeClr val="tx1"/>
              </a:solidFill>
              <a:effectLst/>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i="0" kern="1200" dirty="0">
                <a:solidFill>
                  <a:schemeClr val="tx1"/>
                </a:solidFill>
                <a:effectLst/>
                <a:latin typeface="Times New Roman" pitchFamily="18" charset="0"/>
                <a:ea typeface="+mn-ea"/>
                <a:cs typeface="+mn-cs"/>
              </a:rPr>
              <a:t>Be sure to review any of these metric terms you are not familiar with!</a:t>
            </a:r>
            <a:endParaRPr lang="en-US" b="1" dirty="0"/>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110</a:t>
            </a:fld>
            <a:endParaRPr lang="en-US"/>
          </a:p>
        </p:txBody>
      </p:sp>
    </p:spTree>
    <p:extLst>
      <p:ext uri="{BB962C8B-B14F-4D97-AF65-F5344CB8AC3E}">
        <p14:creationId xmlns:p14="http://schemas.microsoft.com/office/powerpoint/2010/main" val="463799664"/>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Most of these are self-explanatory. The personalization aspect is really important, however, as generic emails tend to be ignored at a much higher rate!</a:t>
            </a:r>
          </a:p>
          <a:p>
            <a:endParaRPr lang="en-US" sz="1200" b="0" i="0" kern="1200" dirty="0">
              <a:solidFill>
                <a:schemeClr val="tx1"/>
              </a:solidFill>
              <a:effectLst/>
              <a:latin typeface="Times New Roman" pitchFamily="18" charset="0"/>
              <a:ea typeface="+mn-ea"/>
              <a:cs typeface="+mn-cs"/>
            </a:endParaRPr>
          </a:p>
          <a:p>
            <a:r>
              <a:rPr lang="en-US" sz="1200" b="1" i="0" kern="1200" dirty="0">
                <a:solidFill>
                  <a:schemeClr val="tx1"/>
                </a:solidFill>
                <a:effectLst/>
                <a:latin typeface="Times New Roman" pitchFamily="18" charset="0"/>
                <a:ea typeface="+mn-ea"/>
                <a:cs typeface="+mn-cs"/>
              </a:rPr>
              <a:t>Behavior-triggered email campaigns </a:t>
            </a:r>
            <a:r>
              <a:rPr lang="en-US" sz="1200" b="0" i="0" kern="1200" dirty="0">
                <a:solidFill>
                  <a:schemeClr val="tx1"/>
                </a:solidFill>
                <a:effectLst/>
                <a:latin typeface="Times New Roman" pitchFamily="18" charset="0"/>
                <a:ea typeface="+mn-ea"/>
                <a:cs typeface="+mn-cs"/>
              </a:rPr>
              <a:t>are based on the actions that your online visitors do (or do not take) when interacting with your business. This allows you to send emails that truly matter to each individual recipient. Simple example</a:t>
            </a:r>
            <a:r>
              <a:rPr lang="en-US" sz="1200" b="0" i="0" kern="1200" baseline="0" dirty="0">
                <a:solidFill>
                  <a:schemeClr val="tx1"/>
                </a:solidFill>
                <a:effectLst/>
                <a:latin typeface="Times New Roman" pitchFamily="18" charset="0"/>
                <a:ea typeface="+mn-ea"/>
                <a:cs typeface="+mn-cs"/>
              </a:rPr>
              <a:t> triggers could be visitor created an account, </a:t>
            </a:r>
            <a:r>
              <a:rPr lang="en-US" sz="1200" b="0" i="0" kern="1200" dirty="0">
                <a:solidFill>
                  <a:schemeClr val="tx1"/>
                </a:solidFill>
                <a:effectLst/>
                <a:latin typeface="Times New Roman" pitchFamily="18" charset="0"/>
                <a:ea typeface="+mn-ea"/>
                <a:cs typeface="+mn-cs"/>
              </a:rPr>
              <a:t>signed in, viewed product X, used feature Y, completed checkout,</a:t>
            </a:r>
            <a:r>
              <a:rPr lang="en-US" sz="1200" b="0" i="0" kern="1200" baseline="0" dirty="0">
                <a:solidFill>
                  <a:schemeClr val="tx1"/>
                </a:solidFill>
                <a:effectLst/>
                <a:latin typeface="Times New Roman" pitchFamily="18" charset="0"/>
                <a:ea typeface="+mn-ea"/>
                <a:cs typeface="+mn-cs"/>
              </a:rPr>
              <a:t> etc. </a:t>
            </a:r>
            <a:endParaRPr lang="en-US" dirty="0"/>
          </a:p>
          <a:p>
            <a:endParaRPr lang="en-US" dirty="0"/>
          </a:p>
          <a:p>
            <a:r>
              <a:rPr lang="en-US" b="1" dirty="0"/>
              <a:t>Responsive design techniques </a:t>
            </a:r>
            <a:r>
              <a:rPr lang="en-US" dirty="0"/>
              <a:t>provide content that is designed</a:t>
            </a:r>
            <a:r>
              <a:rPr lang="en-US" baseline="0" dirty="0"/>
              <a:t> to be viewed on the applicable device. This can </a:t>
            </a:r>
            <a:r>
              <a:rPr lang="en-US" dirty="0"/>
              <a:t>create better user experiences,</a:t>
            </a:r>
            <a:r>
              <a:rPr lang="en-US" baseline="0" dirty="0"/>
              <a:t> resulting in higher </a:t>
            </a:r>
            <a:r>
              <a:rPr lang="en-US" dirty="0"/>
              <a:t>click and engagement rates. Responsive email design has been growing steadily in popularity, in most part due to the number of emails opened on mobile devices. </a:t>
            </a:r>
          </a:p>
        </p:txBody>
      </p:sp>
      <p:sp>
        <p:nvSpPr>
          <p:cNvPr id="4" name="Slide Number Placeholder 3"/>
          <p:cNvSpPr>
            <a:spLocks noGrp="1"/>
          </p:cNvSpPr>
          <p:nvPr>
            <p:ph type="sldNum" sz="quarter" idx="10"/>
          </p:nvPr>
        </p:nvSpPr>
        <p:spPr/>
        <p:txBody>
          <a:bodyPr/>
          <a:lstStyle/>
          <a:p>
            <a:fld id="{6476AFEB-324E-49FE-AA14-57636E5B833E}" type="slidenum">
              <a:rPr lang="en-US" smtClean="0"/>
              <a:pPr/>
              <a:t>111</a:t>
            </a:fld>
            <a:endParaRPr lang="en-US"/>
          </a:p>
        </p:txBody>
      </p:sp>
    </p:spTree>
    <p:extLst>
      <p:ext uri="{BB962C8B-B14F-4D97-AF65-F5344CB8AC3E}">
        <p14:creationId xmlns:p14="http://schemas.microsoft.com/office/powerpoint/2010/main" val="509314845"/>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open rate is mostly</a:t>
            </a:r>
            <a:r>
              <a:rPr lang="en-US" b="1" baseline="0" dirty="0"/>
              <a:t> about the </a:t>
            </a:r>
            <a:r>
              <a:rPr lang="en-US" b="1" u="sng" baseline="0" dirty="0"/>
              <a:t>subject line</a:t>
            </a:r>
            <a:r>
              <a:rPr lang="en-US" b="1" baseline="0" dirty="0"/>
              <a:t>. Personal, specific email subjects tend to get better open rates.</a:t>
            </a:r>
            <a:endParaRPr lang="en-US" b="1"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112</a:t>
            </a:fld>
            <a:endParaRPr lang="en-US"/>
          </a:p>
        </p:txBody>
      </p:sp>
    </p:spTree>
    <p:extLst>
      <p:ext uri="{BB962C8B-B14F-4D97-AF65-F5344CB8AC3E}">
        <p14:creationId xmlns:p14="http://schemas.microsoft.com/office/powerpoint/2010/main" val="3501404101"/>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well does the sample email address each best practice?</a:t>
            </a:r>
          </a:p>
        </p:txBody>
      </p:sp>
      <p:sp>
        <p:nvSpPr>
          <p:cNvPr id="4" name="Slide Number Placeholder 3"/>
          <p:cNvSpPr>
            <a:spLocks noGrp="1"/>
          </p:cNvSpPr>
          <p:nvPr>
            <p:ph type="sldNum" sz="quarter" idx="10"/>
          </p:nvPr>
        </p:nvSpPr>
        <p:spPr/>
        <p:txBody>
          <a:bodyPr/>
          <a:lstStyle/>
          <a:p>
            <a:fld id="{6476AFEB-324E-49FE-AA14-57636E5B833E}" type="slidenum">
              <a:rPr lang="en-US" smtClean="0"/>
              <a:pPr/>
              <a:t>113</a:t>
            </a:fld>
            <a:endParaRPr lang="en-US"/>
          </a:p>
        </p:txBody>
      </p:sp>
    </p:spTree>
    <p:extLst>
      <p:ext uri="{BB962C8B-B14F-4D97-AF65-F5344CB8AC3E}">
        <p14:creationId xmlns:p14="http://schemas.microsoft.com/office/powerpoint/2010/main" val="692162642"/>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This subject line appears more compelling than the previous one, </a:t>
            </a:r>
            <a:r>
              <a:rPr lang="en-US" i="1" dirty="0"/>
              <a:t>if you care about open rates</a:t>
            </a:r>
            <a:r>
              <a:rPr lang="en-US" dirty="0"/>
              <a:t>. </a:t>
            </a:r>
            <a:r>
              <a:rPr lang="en-US" b="1" dirty="0"/>
              <a:t>Remember, the subject line content is KEY to success in email marketing.</a:t>
            </a:r>
          </a:p>
          <a:p>
            <a:endParaRPr lang="en-US" dirty="0"/>
          </a:p>
        </p:txBody>
      </p:sp>
      <p:sp>
        <p:nvSpPr>
          <p:cNvPr id="4" name="Slide Number Placeholder 3"/>
          <p:cNvSpPr>
            <a:spLocks noGrp="1"/>
          </p:cNvSpPr>
          <p:nvPr>
            <p:ph type="sldNum" sz="quarter" idx="10"/>
          </p:nvPr>
        </p:nvSpPr>
        <p:spPr/>
        <p:txBody>
          <a:bodyPr/>
          <a:lstStyle/>
          <a:p>
            <a:fld id="{6476AFEB-324E-49FE-AA14-57636E5B833E}" type="slidenum">
              <a:rPr lang="en-US" smtClean="0"/>
              <a:pPr/>
              <a:t>114</a:t>
            </a:fld>
            <a:endParaRPr lang="en-US"/>
          </a:p>
        </p:txBody>
      </p:sp>
    </p:spTree>
    <p:extLst>
      <p:ext uri="{BB962C8B-B14F-4D97-AF65-F5344CB8AC3E}">
        <p14:creationId xmlns:p14="http://schemas.microsoft.com/office/powerpoint/2010/main" val="2014997391"/>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1BDD3B86-3310-4418-A580-5A9D2633DD78}" type="slidenum">
              <a:rPr lang="en-US"/>
              <a:pPr/>
              <a:t>115</a:t>
            </a:fld>
            <a:endParaRPr 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a:spcBef>
                <a:spcPts val="611"/>
              </a:spcBef>
            </a:pPr>
            <a:r>
              <a:rPr lang="en-US" sz="1100" dirty="0"/>
              <a:t>Text messaging and push notifications</a:t>
            </a:r>
            <a:r>
              <a:rPr lang="en-US" sz="1100" baseline="0" dirty="0"/>
              <a:t> need permission too – people get annoyed quickly if they haven’t asked for these!</a:t>
            </a:r>
          </a:p>
          <a:p>
            <a:pPr>
              <a:spcBef>
                <a:spcPts val="611"/>
              </a:spcBef>
            </a:pPr>
            <a:endParaRPr lang="en-US" sz="1100" baseline="0" dirty="0"/>
          </a:p>
          <a:p>
            <a:pPr marL="1048245" lvl="1">
              <a:spcBef>
                <a:spcPts val="611"/>
              </a:spcBef>
            </a:pPr>
            <a:endParaRPr lang="en-US" sz="1100" dirty="0"/>
          </a:p>
          <a:p>
            <a:pPr marL="1048245" lvl="1">
              <a:spcBef>
                <a:spcPts val="611"/>
              </a:spcBef>
            </a:pPr>
            <a:endParaRPr lang="en-US" sz="1100" dirty="0"/>
          </a:p>
          <a:p>
            <a:pPr eaLnBrk="1" hangingPunct="1"/>
            <a:endParaRPr lang="en-US" dirty="0"/>
          </a:p>
        </p:txBody>
      </p:sp>
    </p:spTree>
    <p:extLst>
      <p:ext uri="{BB962C8B-B14F-4D97-AF65-F5344CB8AC3E}">
        <p14:creationId xmlns:p14="http://schemas.microsoft.com/office/powerpoint/2010/main" val="1843932923"/>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Only </a:t>
            </a:r>
            <a:r>
              <a:rPr lang="en-US" b="1" dirty="0">
                <a:solidFill>
                  <a:srgbClr val="FF0000"/>
                </a:solidFill>
              </a:rPr>
              <a:t>four</a:t>
            </a:r>
            <a:r>
              <a:rPr lang="en-US" dirty="0"/>
              <a:t> more chances to do your news story!</a:t>
            </a:r>
          </a:p>
        </p:txBody>
      </p:sp>
      <p:sp>
        <p:nvSpPr>
          <p:cNvPr id="4" name="Slide Number Placeholder 3"/>
          <p:cNvSpPr>
            <a:spLocks noGrp="1"/>
          </p:cNvSpPr>
          <p:nvPr>
            <p:ph type="sldNum" sz="quarter" idx="10"/>
          </p:nvPr>
        </p:nvSpPr>
        <p:spPr/>
        <p:txBody>
          <a:bodyPr/>
          <a:lstStyle/>
          <a:p>
            <a:fld id="{938E2B3E-E152-4885-B6B1-097B845ADF28}" type="slidenum">
              <a:rPr lang="en-US" smtClean="0"/>
              <a:pPr/>
              <a:t>116</a:t>
            </a:fld>
            <a:endParaRPr lang="en-US"/>
          </a:p>
        </p:txBody>
      </p:sp>
    </p:spTree>
    <p:extLst>
      <p:ext uri="{BB962C8B-B14F-4D97-AF65-F5344CB8AC3E}">
        <p14:creationId xmlns:p14="http://schemas.microsoft.com/office/powerpoint/2010/main" val="9998111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rtlCol="0"/>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rtlCol="0"/>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transition>
    <p:zo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idx="1"/>
          </p:nvPr>
        </p:nvSpPr>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zo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rtlCol="0"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rtlCol="0"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cSld>
  <p:clrMapOvr>
    <a:masterClrMapping/>
  </p:clrMapOvr>
  <p:transition>
    <p:zo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Content Placeholder 2"/>
          <p:cNvSpPr>
            <a:spLocks noGrp="1"/>
          </p:cNvSpPr>
          <p:nvPr>
            <p:ph sz="half" idx="1"/>
          </p:nvPr>
        </p:nvSpPr>
        <p:spPr>
          <a:xfrm>
            <a:off x="609600" y="1676400"/>
            <a:ext cx="3867150" cy="46434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676400"/>
            <a:ext cx="3867150" cy="4643438"/>
          </a:xfrm>
        </p:spPr>
        <p:txBody>
          <a:bodyPr rtlCol="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zo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rtlCol="0"/>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rtlCol="0"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rtlCol="0"/>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zo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Tree>
  </p:cSld>
  <p:clrMapOvr>
    <a:masterClrMapping/>
  </p:clrMapOvr>
  <p:transition>
    <p:zo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transition>
    <p:zo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rtlCol="0"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rtlCol="0"/>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zo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rtlCol="0"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transition>
    <p:zo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tx"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dirty="0"/>
              <a:t>Click to edit Master title style</a:t>
            </a:r>
          </a:p>
        </p:txBody>
      </p:sp>
      <p:sp>
        <p:nvSpPr>
          <p:cNvPr id="3" name="Text Placeholder 2"/>
          <p:cNvSpPr>
            <a:spLocks noGrp="1"/>
          </p:cNvSpPr>
          <p:nvPr>
            <p:ph type="body" idx="1"/>
          </p:nvPr>
        </p:nvSpPr>
        <p:spPr/>
        <p:txBody>
          <a:bodyPr rtlCol="0"/>
          <a:lstStyle>
            <a:lvl1pPr>
              <a:buFont typeface="Wingdings"/>
              <a:buChar char="Ø"/>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transition>
    <p:zo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r>
              <a:rPr lang="en-US"/>
              <a:t>Click to edit Master title style</a:t>
            </a:r>
          </a:p>
        </p:txBody>
      </p:sp>
      <p:sp>
        <p:nvSpPr>
          <p:cNvPr id="3" name="Text Placeholder 2"/>
          <p:cNvSpPr>
            <a:spLocks noGrp="1"/>
          </p:cNvSpPr>
          <p:nvPr>
            <p:ph type="body" sz="half" idx="1"/>
          </p:nvPr>
        </p:nvSpPr>
        <p:spPr>
          <a:xfrm>
            <a:off x="609600" y="1676400"/>
            <a:ext cx="3867150" cy="4643438"/>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29150" y="1676400"/>
            <a:ext cx="3867150" cy="2244725"/>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4629150" y="4073525"/>
            <a:ext cx="3867150" cy="2246313"/>
          </a:xfrm>
        </p:spPr>
        <p:txBody>
          <a:bodyPr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transition>
    <p:zo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2F47"/>
            </a:gs>
            <a:gs pos="50000">
              <a:srgbClr val="006699"/>
            </a:gs>
            <a:gs pos="100000">
              <a:srgbClr val="002F47"/>
            </a:gs>
          </a:gsLst>
          <a:lin ang="5400000" scaled="1"/>
        </a:gradFill>
        <a:effectLst/>
      </p:bgPr>
    </p:bg>
    <p:spTree>
      <p:nvGrpSpPr>
        <p:cNvPr id="1" name=""/>
        <p:cNvGrpSpPr/>
        <p:nvPr/>
      </p:nvGrpSpPr>
      <p:grpSpPr>
        <a:xfrm>
          <a:off x="0" y="0"/>
          <a:ext cx="0" cy="0"/>
          <a:chOff x="0" y="0"/>
          <a:chExt cx="0" cy="0"/>
        </a:xfrm>
      </p:grpSpPr>
      <p:grpSp>
        <p:nvGrpSpPr>
          <p:cNvPr id="2050" name="Group 2"/>
          <p:cNvGrpSpPr>
            <a:grpSpLocks/>
          </p:cNvGrpSpPr>
          <p:nvPr userDrawn="1"/>
        </p:nvGrpSpPr>
        <p:grpSpPr bwMode="auto">
          <a:xfrm>
            <a:off x="457200" y="304800"/>
            <a:ext cx="8231188" cy="6183313"/>
            <a:chOff x="372" y="186"/>
            <a:chExt cx="5185" cy="3895"/>
          </a:xfrm>
        </p:grpSpPr>
        <p:grpSp>
          <p:nvGrpSpPr>
            <p:cNvPr id="2056" name="Group 3"/>
            <p:cNvGrpSpPr>
              <a:grpSpLocks/>
            </p:cNvGrpSpPr>
            <p:nvPr userDrawn="1"/>
          </p:nvGrpSpPr>
          <p:grpSpPr bwMode="auto">
            <a:xfrm>
              <a:off x="372" y="186"/>
              <a:ext cx="5185" cy="919"/>
              <a:chOff x="372" y="186"/>
              <a:chExt cx="5185" cy="919"/>
            </a:xfrm>
          </p:grpSpPr>
          <p:sp>
            <p:nvSpPr>
              <p:cNvPr id="2062" name="Shape 2061"/>
              <p:cNvSpPr>
                <a:spLocks/>
              </p:cNvSpPr>
              <p:nvPr/>
            </p:nvSpPr>
            <p:spPr bwMode="auto">
              <a:xfrm>
                <a:off x="372" y="192"/>
                <a:ext cx="86" cy="913"/>
              </a:xfrm>
              <a:custGeom>
                <a:avLst/>
                <a:gdLst>
                  <a:gd name="T0" fmla="*/ 0 w 86"/>
                  <a:gd name="T1" fmla="*/ 0 h 913"/>
                  <a:gd name="T2" fmla="*/ 85 w 86"/>
                  <a:gd name="T3" fmla="*/ 96 h 913"/>
                  <a:gd name="T4" fmla="*/ 85 w 86"/>
                  <a:gd name="T5" fmla="*/ 816 h 913"/>
                  <a:gd name="T6" fmla="*/ 0 w 86"/>
                  <a:gd name="T7" fmla="*/ 912 h 913"/>
                  <a:gd name="T8" fmla="*/ 0 w 86"/>
                  <a:gd name="T9" fmla="*/ 0 h 913"/>
                  <a:gd name="T10" fmla="*/ 0 60000 65536"/>
                  <a:gd name="T11" fmla="*/ 0 60000 65536"/>
                  <a:gd name="T12" fmla="*/ 0 60000 65536"/>
                  <a:gd name="T13" fmla="*/ 0 60000 65536"/>
                  <a:gd name="T14" fmla="*/ 0 60000 65536"/>
                  <a:gd name="T15" fmla="*/ 0 w 86"/>
                  <a:gd name="T16" fmla="*/ 0 h 913"/>
                  <a:gd name="T17" fmla="*/ 0 w 86"/>
                  <a:gd name="T18" fmla="*/ 0 h 913"/>
                </a:gdLst>
                <a:ahLst/>
                <a:cxnLst>
                  <a:cxn ang="T10">
                    <a:pos x="T0" y="T1"/>
                  </a:cxn>
                  <a:cxn ang="T11">
                    <a:pos x="T2" y="T3"/>
                  </a:cxn>
                  <a:cxn ang="T12">
                    <a:pos x="T4" y="T5"/>
                  </a:cxn>
                  <a:cxn ang="T13">
                    <a:pos x="T6" y="T7"/>
                  </a:cxn>
                  <a:cxn ang="T14">
                    <a:pos x="T8" y="T9"/>
                  </a:cxn>
                </a:cxnLst>
                <a:rect l="T15" t="T16" r="T17" b="T18"/>
                <a:pathLst>
                  <a:path w="86" h="913">
                    <a:moveTo>
                      <a:pt x="0" y="0"/>
                    </a:moveTo>
                    <a:lnTo>
                      <a:pt x="85" y="96"/>
                    </a:lnTo>
                    <a:lnTo>
                      <a:pt x="85" y="816"/>
                    </a:lnTo>
                    <a:lnTo>
                      <a:pt x="0" y="912"/>
                    </a:lnTo>
                    <a:lnTo>
                      <a:pt x="0" y="0"/>
                    </a:lnTo>
                  </a:path>
                </a:pathLst>
              </a:custGeom>
              <a:noFill/>
              <a:ln w="9525">
                <a:noFill/>
                <a:miter lim="800000"/>
                <a:headEnd/>
                <a:tailEnd/>
              </a:ln>
            </p:spPr>
            <p:txBody>
              <a:bodyPr/>
              <a:lstStyle/>
              <a:p>
                <a:pPr algn="l" eaLnBrk="1" hangingPunct="1"/>
                <a:endParaRPr lang="en-US" sz="1800">
                  <a:solidFill>
                    <a:srgbClr val="000000"/>
                  </a:solidFill>
                  <a:effectLst/>
                  <a:latin typeface="Arial" charset="0"/>
                </a:endParaRPr>
              </a:p>
            </p:txBody>
          </p:sp>
          <p:sp>
            <p:nvSpPr>
              <p:cNvPr id="2063" name="Shape 2062"/>
              <p:cNvSpPr>
                <a:spLocks/>
              </p:cNvSpPr>
              <p:nvPr/>
            </p:nvSpPr>
            <p:spPr bwMode="auto">
              <a:xfrm>
                <a:off x="5470" y="186"/>
                <a:ext cx="87" cy="910"/>
              </a:xfrm>
              <a:custGeom>
                <a:avLst/>
                <a:gdLst>
                  <a:gd name="T0" fmla="*/ 86 w 87"/>
                  <a:gd name="T1" fmla="*/ 0 h 910"/>
                  <a:gd name="T2" fmla="*/ 0 w 87"/>
                  <a:gd name="T3" fmla="*/ 93 h 910"/>
                  <a:gd name="T4" fmla="*/ 0 w 87"/>
                  <a:gd name="T5" fmla="*/ 813 h 910"/>
                  <a:gd name="T6" fmla="*/ 86 w 87"/>
                  <a:gd name="T7" fmla="*/ 909 h 910"/>
                  <a:gd name="T8" fmla="*/ 86 w 87"/>
                  <a:gd name="T9" fmla="*/ 0 h 910"/>
                  <a:gd name="T10" fmla="*/ 0 60000 65536"/>
                  <a:gd name="T11" fmla="*/ 0 60000 65536"/>
                  <a:gd name="T12" fmla="*/ 0 60000 65536"/>
                  <a:gd name="T13" fmla="*/ 0 60000 65536"/>
                  <a:gd name="T14" fmla="*/ 0 60000 65536"/>
                  <a:gd name="T15" fmla="*/ 0 w 87"/>
                  <a:gd name="T16" fmla="*/ 0 h 910"/>
                  <a:gd name="T17" fmla="*/ 0 w 87"/>
                  <a:gd name="T18" fmla="*/ 0 h 910"/>
                </a:gdLst>
                <a:ahLst/>
                <a:cxnLst>
                  <a:cxn ang="T10">
                    <a:pos x="T0" y="T1"/>
                  </a:cxn>
                  <a:cxn ang="T11">
                    <a:pos x="T2" y="T3"/>
                  </a:cxn>
                  <a:cxn ang="T12">
                    <a:pos x="T4" y="T5"/>
                  </a:cxn>
                  <a:cxn ang="T13">
                    <a:pos x="T6" y="T7"/>
                  </a:cxn>
                  <a:cxn ang="T14">
                    <a:pos x="T8" y="T9"/>
                  </a:cxn>
                </a:cxnLst>
                <a:rect l="T15" t="T16" r="T17" b="T18"/>
                <a:pathLst>
                  <a:path w="87" h="910">
                    <a:moveTo>
                      <a:pt x="86" y="0"/>
                    </a:moveTo>
                    <a:lnTo>
                      <a:pt x="0" y="93"/>
                    </a:lnTo>
                    <a:lnTo>
                      <a:pt x="0" y="813"/>
                    </a:lnTo>
                    <a:lnTo>
                      <a:pt x="86" y="909"/>
                    </a:lnTo>
                    <a:lnTo>
                      <a:pt x="86" y="0"/>
                    </a:lnTo>
                  </a:path>
                </a:pathLst>
              </a:custGeom>
              <a:noFill/>
              <a:ln w="9525">
                <a:noFill/>
                <a:miter lim="800000"/>
                <a:headEnd/>
                <a:tailEnd/>
              </a:ln>
            </p:spPr>
            <p:txBody>
              <a:bodyPr/>
              <a:lstStyle/>
              <a:p>
                <a:pPr algn="l" eaLnBrk="1" hangingPunct="1"/>
                <a:endParaRPr lang="en-US" sz="1800">
                  <a:solidFill>
                    <a:srgbClr val="000000"/>
                  </a:solidFill>
                  <a:effectLst/>
                  <a:latin typeface="Arial" charset="0"/>
                </a:endParaRPr>
              </a:p>
            </p:txBody>
          </p:sp>
          <p:sp>
            <p:nvSpPr>
              <p:cNvPr id="2064" name="Shape 2063"/>
              <p:cNvSpPr>
                <a:spLocks/>
              </p:cNvSpPr>
              <p:nvPr/>
            </p:nvSpPr>
            <p:spPr bwMode="auto">
              <a:xfrm>
                <a:off x="372" y="189"/>
                <a:ext cx="5185" cy="103"/>
              </a:xfrm>
              <a:custGeom>
                <a:avLst/>
                <a:gdLst>
                  <a:gd name="T0" fmla="*/ 0 w 5185"/>
                  <a:gd name="T1" fmla="*/ 0 h 103"/>
                  <a:gd name="T2" fmla="*/ 5184 w 5185"/>
                  <a:gd name="T3" fmla="*/ 3 h 103"/>
                  <a:gd name="T4" fmla="*/ 5093 w 5185"/>
                  <a:gd name="T5" fmla="*/ 102 h 103"/>
                  <a:gd name="T6" fmla="*/ 88 w 5185"/>
                  <a:gd name="T7" fmla="*/ 102 h 103"/>
                  <a:gd name="T8" fmla="*/ 0 w 5185"/>
                  <a:gd name="T9" fmla="*/ 0 h 103"/>
                  <a:gd name="T10" fmla="*/ 0 60000 65536"/>
                  <a:gd name="T11" fmla="*/ 0 60000 65536"/>
                  <a:gd name="T12" fmla="*/ 0 60000 65536"/>
                  <a:gd name="T13" fmla="*/ 0 60000 65536"/>
                  <a:gd name="T14" fmla="*/ 0 60000 65536"/>
                  <a:gd name="T15" fmla="*/ 0 w 5185"/>
                  <a:gd name="T16" fmla="*/ 0 h 103"/>
                  <a:gd name="T17" fmla="*/ 0 w 5185"/>
                  <a:gd name="T18" fmla="*/ 0 h 103"/>
                </a:gdLst>
                <a:ahLst/>
                <a:cxnLst>
                  <a:cxn ang="T10">
                    <a:pos x="T0" y="T1"/>
                  </a:cxn>
                  <a:cxn ang="T11">
                    <a:pos x="T2" y="T3"/>
                  </a:cxn>
                  <a:cxn ang="T12">
                    <a:pos x="T4" y="T5"/>
                  </a:cxn>
                  <a:cxn ang="T13">
                    <a:pos x="T6" y="T7"/>
                  </a:cxn>
                  <a:cxn ang="T14">
                    <a:pos x="T8" y="T9"/>
                  </a:cxn>
                </a:cxnLst>
                <a:rect l="T15" t="T16" r="T17" b="T18"/>
                <a:pathLst>
                  <a:path w="5185" h="103">
                    <a:moveTo>
                      <a:pt x="0" y="0"/>
                    </a:moveTo>
                    <a:lnTo>
                      <a:pt x="5184" y="3"/>
                    </a:lnTo>
                    <a:lnTo>
                      <a:pt x="5093" y="102"/>
                    </a:lnTo>
                    <a:lnTo>
                      <a:pt x="88" y="102"/>
                    </a:lnTo>
                    <a:lnTo>
                      <a:pt x="0" y="0"/>
                    </a:lnTo>
                  </a:path>
                </a:pathLst>
              </a:custGeom>
              <a:noFill/>
              <a:ln w="9525">
                <a:noFill/>
                <a:miter lim="800000"/>
                <a:headEnd/>
                <a:tailEnd/>
              </a:ln>
            </p:spPr>
            <p:txBody>
              <a:bodyPr/>
              <a:lstStyle/>
              <a:p>
                <a:pPr algn="l" eaLnBrk="1" hangingPunct="1"/>
                <a:endParaRPr lang="en-US" sz="1800">
                  <a:solidFill>
                    <a:srgbClr val="000000"/>
                  </a:solidFill>
                  <a:effectLst/>
                  <a:latin typeface="Arial" charset="0"/>
                </a:endParaRPr>
              </a:p>
            </p:txBody>
          </p:sp>
        </p:grpSp>
        <p:grpSp>
          <p:nvGrpSpPr>
            <p:cNvPr id="2057" name="Group 7"/>
            <p:cNvGrpSpPr>
              <a:grpSpLocks/>
            </p:cNvGrpSpPr>
            <p:nvPr userDrawn="1"/>
          </p:nvGrpSpPr>
          <p:grpSpPr bwMode="auto">
            <a:xfrm>
              <a:off x="372" y="291"/>
              <a:ext cx="5185" cy="3790"/>
              <a:chOff x="372" y="291"/>
              <a:chExt cx="5185" cy="3790"/>
            </a:xfrm>
          </p:grpSpPr>
          <p:sp>
            <p:nvSpPr>
              <p:cNvPr id="2058" name="Shape 2057"/>
              <p:cNvSpPr>
                <a:spLocks/>
              </p:cNvSpPr>
              <p:nvPr/>
            </p:nvSpPr>
            <p:spPr bwMode="auto">
              <a:xfrm>
                <a:off x="372" y="807"/>
                <a:ext cx="79" cy="3274"/>
              </a:xfrm>
              <a:custGeom>
                <a:avLst/>
                <a:gdLst>
                  <a:gd name="T0" fmla="*/ 0 w 79"/>
                  <a:gd name="T1" fmla="*/ 0 h 3274"/>
                  <a:gd name="T2" fmla="*/ 78 w 79"/>
                  <a:gd name="T3" fmla="*/ 107 h 3274"/>
                  <a:gd name="T4" fmla="*/ 78 w 79"/>
                  <a:gd name="T5" fmla="*/ 3166 h 3274"/>
                  <a:gd name="T6" fmla="*/ 0 w 79"/>
                  <a:gd name="T7" fmla="*/ 3273 h 3274"/>
                  <a:gd name="T8" fmla="*/ 0 w 79"/>
                  <a:gd name="T9" fmla="*/ 0 h 3274"/>
                  <a:gd name="T10" fmla="*/ 0 60000 65536"/>
                  <a:gd name="T11" fmla="*/ 0 60000 65536"/>
                  <a:gd name="T12" fmla="*/ 0 60000 65536"/>
                  <a:gd name="T13" fmla="*/ 0 60000 65536"/>
                  <a:gd name="T14" fmla="*/ 0 60000 65536"/>
                  <a:gd name="T15" fmla="*/ 0 w 79"/>
                  <a:gd name="T16" fmla="*/ 0 h 3274"/>
                  <a:gd name="T17" fmla="*/ 0 w 79"/>
                  <a:gd name="T18" fmla="*/ 0 h 3274"/>
                </a:gdLst>
                <a:ahLst/>
                <a:cxnLst>
                  <a:cxn ang="T10">
                    <a:pos x="T0" y="T1"/>
                  </a:cxn>
                  <a:cxn ang="T11">
                    <a:pos x="T2" y="T3"/>
                  </a:cxn>
                  <a:cxn ang="T12">
                    <a:pos x="T4" y="T5"/>
                  </a:cxn>
                  <a:cxn ang="T13">
                    <a:pos x="T6" y="T7"/>
                  </a:cxn>
                  <a:cxn ang="T14">
                    <a:pos x="T8" y="T9"/>
                  </a:cxn>
                </a:cxnLst>
                <a:rect l="T15" t="T16" r="T17" b="T18"/>
                <a:pathLst>
                  <a:path w="79" h="3274">
                    <a:moveTo>
                      <a:pt x="0" y="0"/>
                    </a:moveTo>
                    <a:lnTo>
                      <a:pt x="78" y="107"/>
                    </a:lnTo>
                    <a:lnTo>
                      <a:pt x="78" y="3166"/>
                    </a:lnTo>
                    <a:lnTo>
                      <a:pt x="0" y="3273"/>
                    </a:lnTo>
                    <a:lnTo>
                      <a:pt x="0" y="0"/>
                    </a:lnTo>
                  </a:path>
                </a:pathLst>
              </a:custGeom>
              <a:noFill/>
              <a:ln w="9525">
                <a:noFill/>
                <a:miter lim="800000"/>
                <a:headEnd/>
                <a:tailEnd/>
              </a:ln>
            </p:spPr>
            <p:txBody>
              <a:bodyPr/>
              <a:lstStyle/>
              <a:p>
                <a:pPr algn="l" eaLnBrk="1" hangingPunct="1"/>
                <a:endParaRPr lang="en-US" sz="1800">
                  <a:solidFill>
                    <a:srgbClr val="000000"/>
                  </a:solidFill>
                  <a:effectLst/>
                  <a:latin typeface="Arial" charset="0"/>
                </a:endParaRPr>
              </a:p>
            </p:txBody>
          </p:sp>
          <p:sp>
            <p:nvSpPr>
              <p:cNvPr id="2059" name="Shape 2058"/>
              <p:cNvSpPr>
                <a:spLocks/>
              </p:cNvSpPr>
              <p:nvPr/>
            </p:nvSpPr>
            <p:spPr bwMode="auto">
              <a:xfrm>
                <a:off x="5470" y="747"/>
                <a:ext cx="84" cy="3325"/>
              </a:xfrm>
              <a:custGeom>
                <a:avLst/>
                <a:gdLst>
                  <a:gd name="T0" fmla="*/ 83 w 84"/>
                  <a:gd name="T1" fmla="*/ 0 h 3325"/>
                  <a:gd name="T2" fmla="*/ 3 w 84"/>
                  <a:gd name="T3" fmla="*/ 109 h 3325"/>
                  <a:gd name="T4" fmla="*/ 0 w 84"/>
                  <a:gd name="T5" fmla="*/ 3233 h 3325"/>
                  <a:gd name="T6" fmla="*/ 83 w 84"/>
                  <a:gd name="T7" fmla="*/ 3324 h 3325"/>
                  <a:gd name="T8" fmla="*/ 83 w 84"/>
                  <a:gd name="T9" fmla="*/ 0 h 3325"/>
                  <a:gd name="T10" fmla="*/ 0 60000 65536"/>
                  <a:gd name="T11" fmla="*/ 0 60000 65536"/>
                  <a:gd name="T12" fmla="*/ 0 60000 65536"/>
                  <a:gd name="T13" fmla="*/ 0 60000 65536"/>
                  <a:gd name="T14" fmla="*/ 0 60000 65536"/>
                  <a:gd name="T15" fmla="*/ 0 w 84"/>
                  <a:gd name="T16" fmla="*/ 0 h 3325"/>
                  <a:gd name="T17" fmla="*/ 0 w 84"/>
                  <a:gd name="T18" fmla="*/ 0 h 3325"/>
                </a:gdLst>
                <a:ahLst/>
                <a:cxnLst>
                  <a:cxn ang="T10">
                    <a:pos x="T0" y="T1"/>
                  </a:cxn>
                  <a:cxn ang="T11">
                    <a:pos x="T2" y="T3"/>
                  </a:cxn>
                  <a:cxn ang="T12">
                    <a:pos x="T4" y="T5"/>
                  </a:cxn>
                  <a:cxn ang="T13">
                    <a:pos x="T6" y="T7"/>
                  </a:cxn>
                  <a:cxn ang="T14">
                    <a:pos x="T8" y="T9"/>
                  </a:cxn>
                </a:cxnLst>
                <a:rect l="T15" t="T16" r="T17" b="T18"/>
                <a:pathLst>
                  <a:path w="84" h="3325">
                    <a:moveTo>
                      <a:pt x="83" y="0"/>
                    </a:moveTo>
                    <a:lnTo>
                      <a:pt x="3" y="109"/>
                    </a:lnTo>
                    <a:lnTo>
                      <a:pt x="0" y="3233"/>
                    </a:lnTo>
                    <a:lnTo>
                      <a:pt x="83" y="3324"/>
                    </a:lnTo>
                    <a:lnTo>
                      <a:pt x="83" y="0"/>
                    </a:lnTo>
                  </a:path>
                </a:pathLst>
              </a:custGeom>
              <a:noFill/>
              <a:ln w="9525">
                <a:noFill/>
                <a:miter lim="800000"/>
                <a:headEnd/>
                <a:tailEnd/>
              </a:ln>
            </p:spPr>
            <p:txBody>
              <a:bodyPr/>
              <a:lstStyle/>
              <a:p>
                <a:pPr algn="l" eaLnBrk="1" hangingPunct="1"/>
                <a:endParaRPr lang="en-US" sz="1800">
                  <a:solidFill>
                    <a:srgbClr val="000000"/>
                  </a:solidFill>
                  <a:effectLst/>
                  <a:latin typeface="Arial" charset="0"/>
                </a:endParaRPr>
              </a:p>
            </p:txBody>
          </p:sp>
          <p:sp>
            <p:nvSpPr>
              <p:cNvPr id="2060" name="Shape 2059"/>
              <p:cNvSpPr>
                <a:spLocks/>
              </p:cNvSpPr>
              <p:nvPr/>
            </p:nvSpPr>
            <p:spPr bwMode="auto">
              <a:xfrm>
                <a:off x="372" y="3984"/>
                <a:ext cx="5185" cy="88"/>
              </a:xfrm>
              <a:custGeom>
                <a:avLst/>
                <a:gdLst>
                  <a:gd name="T0" fmla="*/ 0 w 5185"/>
                  <a:gd name="T1" fmla="*/ 87 h 88"/>
                  <a:gd name="T2" fmla="*/ 5184 w 5185"/>
                  <a:gd name="T3" fmla="*/ 87 h 88"/>
                  <a:gd name="T4" fmla="*/ 5095 w 5185"/>
                  <a:gd name="T5" fmla="*/ 0 h 88"/>
                  <a:gd name="T6" fmla="*/ 89 w 5185"/>
                  <a:gd name="T7" fmla="*/ 0 h 88"/>
                  <a:gd name="T8" fmla="*/ 0 w 5185"/>
                  <a:gd name="T9" fmla="*/ 87 h 88"/>
                  <a:gd name="T10" fmla="*/ 0 60000 65536"/>
                  <a:gd name="T11" fmla="*/ 0 60000 65536"/>
                  <a:gd name="T12" fmla="*/ 0 60000 65536"/>
                  <a:gd name="T13" fmla="*/ 0 60000 65536"/>
                  <a:gd name="T14" fmla="*/ 0 60000 65536"/>
                  <a:gd name="T15" fmla="*/ 0 w 5185"/>
                  <a:gd name="T16" fmla="*/ 0 h 88"/>
                  <a:gd name="T17" fmla="*/ 0 w 5185"/>
                  <a:gd name="T18" fmla="*/ 0 h 88"/>
                </a:gdLst>
                <a:ahLst/>
                <a:cxnLst>
                  <a:cxn ang="T10">
                    <a:pos x="T0" y="T1"/>
                  </a:cxn>
                  <a:cxn ang="T11">
                    <a:pos x="T2" y="T3"/>
                  </a:cxn>
                  <a:cxn ang="T12">
                    <a:pos x="T4" y="T5"/>
                  </a:cxn>
                  <a:cxn ang="T13">
                    <a:pos x="T6" y="T7"/>
                  </a:cxn>
                  <a:cxn ang="T14">
                    <a:pos x="T8" y="T9"/>
                  </a:cxn>
                </a:cxnLst>
                <a:rect l="T15" t="T16" r="T17" b="T18"/>
                <a:pathLst>
                  <a:path w="5185" h="88">
                    <a:moveTo>
                      <a:pt x="0" y="87"/>
                    </a:moveTo>
                    <a:lnTo>
                      <a:pt x="5184" y="87"/>
                    </a:lnTo>
                    <a:lnTo>
                      <a:pt x="5095" y="0"/>
                    </a:lnTo>
                    <a:lnTo>
                      <a:pt x="89" y="0"/>
                    </a:lnTo>
                    <a:lnTo>
                      <a:pt x="0" y="87"/>
                    </a:lnTo>
                  </a:path>
                </a:pathLst>
              </a:custGeom>
              <a:noFill/>
              <a:ln w="9525">
                <a:noFill/>
                <a:miter lim="800000"/>
                <a:headEnd/>
                <a:tailEnd/>
              </a:ln>
            </p:spPr>
            <p:txBody>
              <a:bodyPr/>
              <a:lstStyle/>
              <a:p>
                <a:pPr algn="l" eaLnBrk="1" hangingPunct="1"/>
                <a:endParaRPr lang="en-US" sz="1800">
                  <a:solidFill>
                    <a:srgbClr val="000000"/>
                  </a:solidFill>
                  <a:effectLst/>
                  <a:latin typeface="Arial" charset="0"/>
                </a:endParaRPr>
              </a:p>
            </p:txBody>
          </p:sp>
          <p:sp>
            <p:nvSpPr>
              <p:cNvPr id="2061" name="Rectangle 2060"/>
              <p:cNvSpPr>
                <a:spLocks noChangeArrowheads="1"/>
              </p:cNvSpPr>
              <p:nvPr/>
            </p:nvSpPr>
            <p:spPr bwMode="auto">
              <a:xfrm>
                <a:off x="457" y="291"/>
                <a:ext cx="5013" cy="3690"/>
              </a:xfrm>
              <a:prstGeom prst="rect">
                <a:avLst/>
              </a:prstGeom>
              <a:noFill/>
              <a:ln w="9525">
                <a:noFill/>
                <a:miter lim="800000"/>
                <a:headEnd/>
                <a:tailEnd/>
              </a:ln>
            </p:spPr>
            <p:txBody>
              <a:bodyPr wrap="none" anchor="ctr"/>
              <a:lstStyle/>
              <a:p>
                <a:pPr algn="l" eaLnBrk="1" hangingPunct="1"/>
                <a:endParaRPr lang="en-US" sz="1800">
                  <a:solidFill>
                    <a:srgbClr val="000000"/>
                  </a:solidFill>
                  <a:effectLst/>
                  <a:latin typeface="Arial" charset="0"/>
                </a:endParaRPr>
              </a:p>
            </p:txBody>
          </p:sp>
        </p:grpSp>
      </p:grpSp>
      <p:sp>
        <p:nvSpPr>
          <p:cNvPr id="189452" name="Title Placeholder 189451"/>
          <p:cNvSpPr>
            <a:spLocks noGrp="1" noChangeArrowheads="1"/>
          </p:cNvSpPr>
          <p:nvPr>
            <p:ph type="title"/>
          </p:nvPr>
        </p:nvSpPr>
        <p:spPr bwMode="auto">
          <a:xfrm>
            <a:off x="609600" y="228600"/>
            <a:ext cx="7772400" cy="814388"/>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ctr" anchorCtr="0" compatLnSpc="1">
            <a:prstTxWarp prst="textNoShape">
              <a:avLst/>
            </a:prstTxWarp>
          </a:bodyPr>
          <a:lstStyle/>
          <a:p>
            <a:pPr lvl="0"/>
            <a:r>
              <a:rPr lang="en-US"/>
              <a:t>Click to Edit Master Title Style</a:t>
            </a:r>
          </a:p>
        </p:txBody>
      </p:sp>
      <p:sp>
        <p:nvSpPr>
          <p:cNvPr id="189453" name="Text Placeholder 189452"/>
          <p:cNvSpPr>
            <a:spLocks noGrp="1" noChangeArrowheads="1"/>
          </p:cNvSpPr>
          <p:nvPr>
            <p:ph type="body" idx="1"/>
          </p:nvPr>
        </p:nvSpPr>
        <p:spPr bwMode="auto">
          <a:xfrm>
            <a:off x="609600" y="1676400"/>
            <a:ext cx="7886700" cy="4643438"/>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189454" name="Rectangle 189453"/>
          <p:cNvSpPr>
            <a:spLocks noChangeArrowheads="1"/>
          </p:cNvSpPr>
          <p:nvPr/>
        </p:nvSpPr>
        <p:spPr bwMode="auto">
          <a:xfrm>
            <a:off x="8558213" y="6494463"/>
            <a:ext cx="525786" cy="366767"/>
          </a:xfrm>
          <a:prstGeom prst="rect">
            <a:avLst/>
          </a:prstGeom>
          <a:noFill/>
          <a:ln w="12700" cap="flat" cmpd="sng" algn="ctr">
            <a:noFill/>
            <a:prstDash val="solid"/>
            <a:miter lim="800000"/>
            <a:headEnd type="none" w="med" len="med"/>
            <a:tailEnd type="none" w="med" len="med"/>
          </a:ln>
          <a:effectLst>
            <a:outerShdw dist="17961" dir="2700000" algn="ctr" rotWithShape="0">
              <a:srgbClr val="000000"/>
            </a:outerShdw>
          </a:effectLst>
        </p:spPr>
        <p:txBody>
          <a:bodyPr wrap="none" lIns="90488" tIns="44450" rIns="90488" bIns="44450">
            <a:spAutoFit/>
          </a:bodyPr>
          <a:lstStyle/>
          <a:p>
            <a:pPr algn="l"/>
            <a:r>
              <a:rPr lang="en-US" sz="1800" dirty="0">
                <a:effectLst/>
              </a:rPr>
              <a:t>  </a:t>
            </a:r>
            <a:fld id="{85A64AD9-813C-4245-9419-C9EAD31625D4}" type="slidenum">
              <a:rPr lang="en-US" sz="1400">
                <a:effectLst/>
              </a:rPr>
              <a:pPr algn="l"/>
              <a:t>‹#›</a:t>
            </a:fld>
            <a:endParaRPr lang="en-US" sz="1400" dirty="0">
              <a:effectLst/>
            </a:endParaRPr>
          </a:p>
        </p:txBody>
      </p:sp>
      <p:sp>
        <p:nvSpPr>
          <p:cNvPr id="189455" name="Rectangle 189454"/>
          <p:cNvSpPr>
            <a:spLocks noChangeArrowheads="1"/>
          </p:cNvSpPr>
          <p:nvPr/>
        </p:nvSpPr>
        <p:spPr bwMode="auto">
          <a:xfrm>
            <a:off x="8201026" y="6275789"/>
            <a:ext cx="831850" cy="582211"/>
          </a:xfrm>
          <a:prstGeom prst="rect">
            <a:avLst/>
          </a:prstGeom>
          <a:noFill/>
          <a:ln w="12700" cap="flat" cmpd="sng" algn="ctr">
            <a:noFill/>
            <a:prstDash val="solid"/>
            <a:miter lim="800000"/>
            <a:headEnd type="none" w="med" len="med"/>
            <a:tailEnd type="none" w="med" len="med"/>
          </a:ln>
          <a:effectLst>
            <a:outerShdw dist="17961" dir="2700000" algn="ctr" rotWithShape="0">
              <a:srgbClr val="000000"/>
            </a:outerShdw>
          </a:effectLst>
        </p:spPr>
        <p:txBody>
          <a:bodyPr lIns="90488" tIns="44450" rIns="90488" bIns="44450">
            <a:spAutoFit/>
          </a:bodyPr>
          <a:lstStyle/>
          <a:p>
            <a:pPr algn="l"/>
            <a:r>
              <a:rPr lang="en-US" sz="1800" dirty="0">
                <a:effectLst/>
              </a:rPr>
              <a:t>            </a:t>
            </a:r>
            <a:r>
              <a:rPr lang="en-US" sz="1400" dirty="0">
                <a:effectLst/>
              </a:rPr>
              <a:t>Slide</a:t>
            </a:r>
            <a:endParaRPr lang="en-US" sz="1400" dirty="0">
              <a:effectLst/>
              <a:latin typeface="Arial" charset="0"/>
            </a:endParaRPr>
          </a:p>
        </p:txBody>
      </p:sp>
    </p:spTree>
  </p:cSld>
  <p:clrMap bg1="dk2" tx1="lt1" bg2="dk1" tx2="lt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p:zoom/>
  </p:transition>
  <p:txStyles>
    <p:titleStyle>
      <a:lvl1pPr marL="342900" indent="-342900" algn="ctr" defTabSz="-13873163" rtl="0" eaLnBrk="0" fontAlgn="base" hangingPunct="0">
        <a:spcBef>
          <a:spcPct val="0"/>
        </a:spcBef>
        <a:spcAft>
          <a:spcPct val="0"/>
        </a:spcAft>
        <a:defRPr sz="3600">
          <a:solidFill>
            <a:srgbClr val="66FFFF"/>
          </a:solidFill>
          <a:effectLst>
            <a:outerShdw blurRad="38100" dist="38100" dir="2700000" algn="tl">
              <a:srgbClr val="000000"/>
            </a:outerShdw>
          </a:effectLst>
          <a:latin typeface="+mj-lt"/>
          <a:ea typeface="+mj-ea"/>
          <a:cs typeface="+mj-cs"/>
        </a:defRPr>
      </a:lvl1pPr>
      <a:lvl2pPr marL="342900" indent="-342900" algn="ctr" defTabSz="-13873163" rtl="0" eaLnBrk="0" fontAlgn="base" hangingPunct="0">
        <a:spcBef>
          <a:spcPct val="0"/>
        </a:spcBef>
        <a:spcAft>
          <a:spcPct val="0"/>
        </a:spcAft>
        <a:defRPr sz="3600">
          <a:solidFill>
            <a:srgbClr val="66FFFF"/>
          </a:solidFill>
          <a:effectLst>
            <a:outerShdw blurRad="38100" dist="38100" dir="2700000" algn="tl">
              <a:srgbClr val="000000"/>
            </a:outerShdw>
          </a:effectLst>
          <a:latin typeface="Book Antiqua"/>
        </a:defRPr>
      </a:lvl2pPr>
      <a:lvl3pPr marL="342900" indent="-342900" algn="ctr" defTabSz="-13873163" rtl="0" eaLnBrk="0" fontAlgn="base" hangingPunct="0">
        <a:spcBef>
          <a:spcPct val="0"/>
        </a:spcBef>
        <a:spcAft>
          <a:spcPct val="0"/>
        </a:spcAft>
        <a:defRPr sz="3600">
          <a:solidFill>
            <a:srgbClr val="66FFFF"/>
          </a:solidFill>
          <a:effectLst>
            <a:outerShdw blurRad="38100" dist="38100" dir="2700000" algn="tl">
              <a:srgbClr val="000000"/>
            </a:outerShdw>
          </a:effectLst>
          <a:latin typeface="Book Antiqua"/>
        </a:defRPr>
      </a:lvl3pPr>
      <a:lvl4pPr marL="342900" indent="-342900" algn="ctr" defTabSz="-13873163" rtl="0" eaLnBrk="0" fontAlgn="base" hangingPunct="0">
        <a:spcBef>
          <a:spcPct val="0"/>
        </a:spcBef>
        <a:spcAft>
          <a:spcPct val="0"/>
        </a:spcAft>
        <a:defRPr sz="3600">
          <a:solidFill>
            <a:srgbClr val="66FFFF"/>
          </a:solidFill>
          <a:effectLst>
            <a:outerShdw blurRad="38100" dist="38100" dir="2700000" algn="tl">
              <a:srgbClr val="000000"/>
            </a:outerShdw>
          </a:effectLst>
          <a:latin typeface="Book Antiqua"/>
        </a:defRPr>
      </a:lvl4pPr>
      <a:lvl5pPr marL="342900" indent="-342900" algn="ctr" defTabSz="-13873163" rtl="0" eaLnBrk="0" fontAlgn="base" hangingPunct="0">
        <a:spcBef>
          <a:spcPct val="0"/>
        </a:spcBef>
        <a:spcAft>
          <a:spcPct val="0"/>
        </a:spcAft>
        <a:defRPr sz="3600">
          <a:solidFill>
            <a:srgbClr val="66FFFF"/>
          </a:solidFill>
          <a:effectLst>
            <a:outerShdw blurRad="38100" dist="38100" dir="2700000" algn="tl">
              <a:srgbClr val="000000"/>
            </a:outerShdw>
          </a:effectLst>
          <a:latin typeface="Book Antiqua"/>
        </a:defRPr>
      </a:lvl5pPr>
      <a:lvl6pPr marL="457200" algn="ctr" eaLnBrk="0" fontAlgn="base" hangingPunct="0">
        <a:spcBef>
          <a:spcPct val="0"/>
        </a:spcBef>
        <a:spcAft>
          <a:spcPct val="0"/>
        </a:spcAft>
        <a:defRPr sz="3600">
          <a:solidFill>
            <a:srgbClr val="66FFFF">
              <a:alpha val="100000"/>
            </a:srgbClr>
          </a:solidFill>
          <a:effectLst>
            <a:outerShdw blurRad="38100" dist="38100" dir="2700000" algn="tl">
              <a:srgbClr val="000000">
                <a:alpha val="43137"/>
              </a:srgbClr>
            </a:outerShdw>
          </a:effectLst>
          <a:latin typeface="Book Antiqua"/>
        </a:defRPr>
      </a:lvl6pPr>
      <a:lvl7pPr marL="914400" algn="ctr" eaLnBrk="0" fontAlgn="base" hangingPunct="0">
        <a:spcBef>
          <a:spcPct val="0"/>
        </a:spcBef>
        <a:spcAft>
          <a:spcPct val="0"/>
        </a:spcAft>
        <a:defRPr sz="3600">
          <a:solidFill>
            <a:srgbClr val="66FFFF">
              <a:alpha val="100000"/>
            </a:srgbClr>
          </a:solidFill>
          <a:effectLst>
            <a:outerShdw blurRad="38100" dist="38100" dir="2700000" algn="tl">
              <a:srgbClr val="000000">
                <a:alpha val="43137"/>
              </a:srgbClr>
            </a:outerShdw>
          </a:effectLst>
          <a:latin typeface="Book Antiqua"/>
        </a:defRPr>
      </a:lvl7pPr>
      <a:lvl8pPr marL="1371600" algn="ctr" eaLnBrk="0" fontAlgn="base" hangingPunct="0">
        <a:spcBef>
          <a:spcPct val="0"/>
        </a:spcBef>
        <a:spcAft>
          <a:spcPct val="0"/>
        </a:spcAft>
        <a:defRPr sz="3600">
          <a:solidFill>
            <a:srgbClr val="66FFFF">
              <a:alpha val="100000"/>
            </a:srgbClr>
          </a:solidFill>
          <a:effectLst>
            <a:outerShdw blurRad="38100" dist="38100" dir="2700000" algn="tl">
              <a:srgbClr val="000000">
                <a:alpha val="43137"/>
              </a:srgbClr>
            </a:outerShdw>
          </a:effectLst>
          <a:latin typeface="Book Antiqua"/>
        </a:defRPr>
      </a:lvl8pPr>
      <a:lvl9pPr marL="1828800" algn="ctr" eaLnBrk="0" fontAlgn="base" hangingPunct="0">
        <a:spcBef>
          <a:spcPct val="0"/>
        </a:spcBef>
        <a:spcAft>
          <a:spcPct val="0"/>
        </a:spcAft>
        <a:defRPr sz="3600">
          <a:solidFill>
            <a:srgbClr val="66FFFF">
              <a:alpha val="100000"/>
            </a:srgbClr>
          </a:solidFill>
          <a:effectLst>
            <a:outerShdw blurRad="38100" dist="38100" dir="2700000" algn="tl">
              <a:srgbClr val="000000">
                <a:alpha val="43137"/>
              </a:srgbClr>
            </a:outerShdw>
          </a:effectLst>
          <a:latin typeface="Book Antiqua"/>
        </a:defRPr>
      </a:lvl9pPr>
    </p:titleStyle>
    <p:bodyStyle>
      <a:lvl1pPr marL="342900" indent="-342900" algn="l" defTabSz="-13873163" rtl="0" eaLnBrk="0" fontAlgn="base" hangingPunct="0">
        <a:spcBef>
          <a:spcPct val="20000"/>
        </a:spcBef>
        <a:spcAft>
          <a:spcPct val="0"/>
        </a:spcAft>
        <a:buClr>
          <a:srgbClr val="66FFFF"/>
        </a:buClr>
        <a:buSzPct val="75000"/>
        <a:buFont typeface="Monotype Sort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spcBef>
          <a:spcPct val="2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spcBef>
          <a:spcPct val="2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Times New Roman"/>
        </a:defRPr>
      </a:lvl4pPr>
      <a:lvl5pPr marL="2057400" indent="-228600" algn="l" defTabSz="-13873163" rtl="0" eaLnBrk="0" fontAlgn="base" hangingPunct="0">
        <a:spcBef>
          <a:spcPct val="20000"/>
        </a:spcBef>
        <a:spcAft>
          <a:spcPct val="0"/>
        </a:spcAft>
        <a:buChar char="»"/>
        <a:defRPr sz="2000">
          <a:solidFill>
            <a:schemeClr val="tx1"/>
          </a:solidFill>
          <a:latin typeface="Times New Roman"/>
        </a:defRPr>
      </a:lvl5pPr>
      <a:lvl6pPr marL="2514600" indent="-228600" algn="l" eaLnBrk="0" fontAlgn="base" hangingPunct="0">
        <a:spcBef>
          <a:spcPct val="20000"/>
        </a:spcBef>
        <a:spcAft>
          <a:spcPct val="0"/>
        </a:spcAft>
        <a:buChar char="»"/>
        <a:defRPr sz="2000">
          <a:solidFill>
            <a:schemeClr val="tx1">
              <a:alpha val="100000"/>
            </a:schemeClr>
          </a:solidFill>
          <a:latin typeface="Times New Roman"/>
        </a:defRPr>
      </a:lvl6pPr>
      <a:lvl7pPr marL="2971800" indent="-228600" algn="l" eaLnBrk="0" fontAlgn="base" hangingPunct="0">
        <a:spcBef>
          <a:spcPct val="20000"/>
        </a:spcBef>
        <a:spcAft>
          <a:spcPct val="0"/>
        </a:spcAft>
        <a:buChar char="»"/>
        <a:defRPr sz="2000">
          <a:solidFill>
            <a:schemeClr val="tx1">
              <a:alpha val="100000"/>
            </a:schemeClr>
          </a:solidFill>
          <a:latin typeface="Times New Roman"/>
        </a:defRPr>
      </a:lvl7pPr>
      <a:lvl8pPr marL="3429000" indent="-228600" algn="l" eaLnBrk="0" fontAlgn="base" hangingPunct="0">
        <a:spcBef>
          <a:spcPct val="20000"/>
        </a:spcBef>
        <a:spcAft>
          <a:spcPct val="0"/>
        </a:spcAft>
        <a:buChar char="»"/>
        <a:defRPr sz="2000">
          <a:solidFill>
            <a:schemeClr val="tx1">
              <a:alpha val="100000"/>
            </a:schemeClr>
          </a:solidFill>
          <a:latin typeface="Times New Roman"/>
        </a:defRPr>
      </a:lvl8pPr>
      <a:lvl9pPr marL="3886200" indent="-228600" algn="l" eaLnBrk="0" fontAlgn="base" hangingPunct="0">
        <a:spcBef>
          <a:spcPct val="20000"/>
        </a:spcBef>
        <a:spcAft>
          <a:spcPct val="0"/>
        </a:spcAft>
        <a:buChar char="»"/>
        <a:defRPr sz="2000">
          <a:solidFill>
            <a:schemeClr val="tx1">
              <a:alpha val="100000"/>
            </a:schemeClr>
          </a:solidFill>
          <a:latin typeface="Times New Roman"/>
        </a:defRPr>
      </a:lvl9pPr>
    </p:bodyStyle>
    <p:otherStyle>
      <a:lvl1pPr algn="l" eaLnBrk="0" fontAlgn="base" hangingPunct="0">
        <a:spcBef>
          <a:spcPct val="0"/>
        </a:spcBef>
        <a:spcAft>
          <a:spcPct val="0"/>
        </a:spcAft>
        <a:defRPr>
          <a:solidFill>
            <a:schemeClr val="tx1">
              <a:alpha val="100000"/>
            </a:schemeClr>
          </a:solidFill>
          <a:latin typeface="Arial"/>
        </a:defRPr>
      </a:lvl1pPr>
      <a:lvl2pPr marL="457200" algn="l" eaLnBrk="0" fontAlgn="base" hangingPunct="0">
        <a:spcBef>
          <a:spcPct val="0"/>
        </a:spcBef>
        <a:spcAft>
          <a:spcPct val="0"/>
        </a:spcAft>
        <a:defRPr>
          <a:solidFill>
            <a:schemeClr val="tx1">
              <a:alpha val="100000"/>
            </a:schemeClr>
          </a:solidFill>
          <a:latin typeface="Arial"/>
        </a:defRPr>
      </a:lvl2pPr>
      <a:lvl3pPr marL="914400" algn="l" eaLnBrk="0" fontAlgn="base" hangingPunct="0">
        <a:spcBef>
          <a:spcPct val="0"/>
        </a:spcBef>
        <a:spcAft>
          <a:spcPct val="0"/>
        </a:spcAft>
        <a:defRPr>
          <a:solidFill>
            <a:schemeClr val="tx1">
              <a:alpha val="100000"/>
            </a:schemeClr>
          </a:solidFill>
          <a:latin typeface="Arial"/>
        </a:defRPr>
      </a:lvl3pPr>
      <a:lvl4pPr marL="1371600" algn="l" eaLnBrk="0" fontAlgn="base" hangingPunct="0">
        <a:spcBef>
          <a:spcPct val="0"/>
        </a:spcBef>
        <a:spcAft>
          <a:spcPct val="0"/>
        </a:spcAft>
        <a:defRPr>
          <a:solidFill>
            <a:schemeClr val="tx1">
              <a:alpha val="100000"/>
            </a:schemeClr>
          </a:solidFill>
          <a:latin typeface="Arial"/>
        </a:defRPr>
      </a:lvl4pPr>
      <a:lvl5pPr marL="1828800" algn="l" eaLnBrk="0" fontAlgn="base" hangingPunct="0">
        <a:spcBef>
          <a:spcPct val="0"/>
        </a:spcBef>
        <a:spcAft>
          <a:spcPct val="0"/>
        </a:spcAft>
        <a:defRPr>
          <a:solidFill>
            <a:schemeClr val="tx1">
              <a:alpha val="100000"/>
            </a:schemeClr>
          </a:solidFill>
          <a:latin typeface="Arial"/>
        </a:defRPr>
      </a:lvl5pPr>
      <a:lvl6pPr marL="2286000" algn="l" eaLnBrk="0" fontAlgn="base" hangingPunct="0">
        <a:spcBef>
          <a:spcPct val="0"/>
        </a:spcBef>
        <a:spcAft>
          <a:spcPct val="0"/>
        </a:spcAft>
        <a:defRPr>
          <a:solidFill>
            <a:schemeClr val="tx1">
              <a:alpha val="100000"/>
            </a:schemeClr>
          </a:solidFill>
          <a:latin typeface="Arial"/>
        </a:defRPr>
      </a:lvl6pPr>
      <a:lvl7pPr marL="2743200" algn="l" eaLnBrk="0" fontAlgn="base" hangingPunct="0">
        <a:spcBef>
          <a:spcPct val="0"/>
        </a:spcBef>
        <a:spcAft>
          <a:spcPct val="0"/>
        </a:spcAft>
        <a:defRPr>
          <a:solidFill>
            <a:schemeClr val="tx1">
              <a:alpha val="100000"/>
            </a:schemeClr>
          </a:solidFill>
          <a:latin typeface="Arial"/>
        </a:defRPr>
      </a:lvl7pPr>
      <a:lvl8pPr marL="3200400" algn="l" eaLnBrk="0" fontAlgn="base" hangingPunct="0">
        <a:spcBef>
          <a:spcPct val="0"/>
        </a:spcBef>
        <a:spcAft>
          <a:spcPct val="0"/>
        </a:spcAft>
        <a:defRPr>
          <a:solidFill>
            <a:schemeClr val="tx1">
              <a:alpha val="100000"/>
            </a:schemeClr>
          </a:solidFill>
          <a:latin typeface="Arial"/>
        </a:defRPr>
      </a:lvl8pPr>
      <a:lvl9pPr marL="3657600" algn="l" eaLnBrk="0" fontAlgn="base" hangingPunct="0">
        <a:spcBef>
          <a:spcPct val="0"/>
        </a:spcBef>
        <a:spcAft>
          <a:spcPct val="0"/>
        </a:spcAft>
        <a:defRPr>
          <a:solidFill>
            <a:schemeClr val="tx1">
              <a:alpha val="100000"/>
            </a:schemeClr>
          </a:solidFill>
          <a:latin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4.png"/><Relationship Id="rId2" Type="http://schemas.openxmlformats.org/officeDocument/2006/relationships/audio" Target="../media/media1.wav"/><Relationship Id="rId1" Type="http://schemas.microsoft.com/office/2007/relationships/media" Target="../media/media1.wav"/><Relationship Id="rId6" Type="http://schemas.microsoft.com/office/2007/relationships/hdphoto" Target="../media/hdphoto1.wdp"/><Relationship Id="rId5" Type="http://schemas.openxmlformats.org/officeDocument/2006/relationships/image" Target="../media/image3.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hyperlink" Target="http://www.pinterest.com/" TargetMode="External"/><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6.png"/><Relationship Id="rId4" Type="http://schemas.openxmlformats.org/officeDocument/2006/relationships/image" Target="../media/image5.jpe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2.pn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20.png"/><Relationship Id="rId7" Type="http://schemas.openxmlformats.org/officeDocument/2006/relationships/hyperlink" Target="https://www.google.com/intl/es419/insidesearch/features/search/knowledge.html"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10" Type="http://schemas.openxmlformats.org/officeDocument/2006/relationships/image" Target="../media/image26.png"/><Relationship Id="rId4" Type="http://schemas.openxmlformats.org/officeDocument/2006/relationships/image" Target="../media/image21.png"/><Relationship Id="rId9"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8.wmf"/><Relationship Id="rId2" Type="http://schemas.openxmlformats.org/officeDocument/2006/relationships/notesSlide" Target="../notesSlides/notesSlide14.xml"/><Relationship Id="rId1" Type="http://schemas.openxmlformats.org/officeDocument/2006/relationships/slideLayout" Target="../slideLayouts/slideLayout10.xml"/><Relationship Id="rId4" Type="http://schemas.openxmlformats.org/officeDocument/2006/relationships/image" Target="../media/image29.wmf"/></Relationships>
</file>

<file path=ppt/slides/_rels/slide1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video" Target="../media/media2.wmv"/><Relationship Id="rId1" Type="http://schemas.microsoft.com/office/2007/relationships/media" Target="../media/media2.wmv"/><Relationship Id="rId5" Type="http://schemas.openxmlformats.org/officeDocument/2006/relationships/image" Target="../media/image31.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21.xml.rels><?xml version="1.0" encoding="UTF-8" standalone="yes"?>
<Relationships xmlns="http://schemas.openxmlformats.org/package/2006/relationships"><Relationship Id="rId8" Type="http://schemas.openxmlformats.org/officeDocument/2006/relationships/hyperlink" Target="https://www.google.ca/business/" TargetMode="External"/><Relationship Id="rId3" Type="http://schemas.openxmlformats.org/officeDocument/2006/relationships/hyperlink" Target="https://www.google.ca/search?q=best+restaurants+kelowna" TargetMode="External"/><Relationship Id="rId7"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hyperlink" Target="http://www.tripadvisor.ca/" TargetMode="External"/><Relationship Id="rId5" Type="http://schemas.microsoft.com/office/2007/relationships/hdphoto" Target="../media/hdphoto3.wdp"/><Relationship Id="rId10" Type="http://schemas.openxmlformats.org/officeDocument/2006/relationships/image" Target="../media/image36.png"/><Relationship Id="rId4" Type="http://schemas.openxmlformats.org/officeDocument/2006/relationships/image" Target="../media/image33.png"/><Relationship Id="rId9" Type="http://schemas.openxmlformats.org/officeDocument/2006/relationships/image" Target="../media/image35.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6.png"/><Relationship Id="rId3" Type="http://schemas.openxmlformats.org/officeDocument/2006/relationships/hyperlink" Target="https://www.semrush.com/" TargetMode="External"/><Relationship Id="rId7" Type="http://schemas.openxmlformats.org/officeDocument/2006/relationships/hyperlink" Target="https://moz.com/explorer" TargetMode="External"/><Relationship Id="rId12"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42.png"/><Relationship Id="rId11" Type="http://schemas.openxmlformats.org/officeDocument/2006/relationships/hyperlink" Target="https://ads.google.com/intl/en-ca/start/" TargetMode="External"/><Relationship Id="rId5" Type="http://schemas.openxmlformats.org/officeDocument/2006/relationships/hyperlink" Target="https://kwfinder.com/" TargetMode="External"/><Relationship Id="rId15" Type="http://schemas.openxmlformats.org/officeDocument/2006/relationships/image" Target="../media/image47.png"/><Relationship Id="rId10" Type="http://schemas.openxmlformats.org/officeDocument/2006/relationships/image" Target="../media/image44.png"/><Relationship Id="rId4" Type="http://schemas.openxmlformats.org/officeDocument/2006/relationships/image" Target="../media/image41.png"/><Relationship Id="rId9" Type="http://schemas.openxmlformats.org/officeDocument/2006/relationships/hyperlink" Target="https://ahrefs.com/" TargetMode="External"/><Relationship Id="rId14" Type="http://schemas.openxmlformats.org/officeDocument/2006/relationships/hyperlink" Target="https://keywordtool.io/"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8.png"/></Relationships>
</file>

<file path=ppt/slides/_rels/slide3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4.xml"/><Relationship Id="rId5" Type="http://schemas.openxmlformats.org/officeDocument/2006/relationships/image" Target="../media/image61.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3" Type="http://schemas.openxmlformats.org/officeDocument/2006/relationships/hyperlink" Target="https://moz.com/search-ranking-factors"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microsoft.com/office/2007/relationships/hdphoto" Target="../media/hdphoto4.wdp"/></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38.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68.png"/></Relationships>
</file>

<file path=ppt/slides/_rels/slide3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s://www.netflix.com/"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5" Type="http://schemas.openxmlformats.org/officeDocument/2006/relationships/image" Target="../media/image71.png"/><Relationship Id="rId4" Type="http://schemas.openxmlformats.org/officeDocument/2006/relationships/image" Target="../media/image70.png"/></Relationships>
</file>

<file path=ppt/slides/_rels/slide4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microsoft.com/office/2007/relationships/hdphoto" Target="../media/hdphoto5.wdp"/></Relationships>
</file>

<file path=ppt/slides/_rels/slide42.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hyperlink" Target="https://nuts.com/" TargetMode="External"/><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4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81.png"/><Relationship Id="rId4" Type="http://schemas.openxmlformats.org/officeDocument/2006/relationships/image" Target="../media/image80.png"/></Relationships>
</file>

<file path=ppt/slides/_rels/slide49.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84.png"/><Relationship Id="rId5" Type="http://schemas.openxmlformats.org/officeDocument/2006/relationships/image" Target="../media/image83.png"/><Relationship Id="rId4" Type="http://schemas.microsoft.com/office/2007/relationships/hdphoto" Target="../media/hdphoto6.wdp"/></Relationships>
</file>

<file path=ppt/slides/_rels/slide50.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86.png"/></Relationships>
</file>

<file path=ppt/slides/_rels/slide5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52.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91.emf"/><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www.google.com/webmasters/markup-helper/u/0/" TargetMode="External"/><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92.png"/></Relationships>
</file>

<file path=ppt/slides/_rels/slide56.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94.png"/><Relationship Id="rId4" Type="http://schemas.openxmlformats.org/officeDocument/2006/relationships/hyperlink" Target="https://optimize.google.com/" TargetMode="External"/></Relationships>
</file>

<file path=ppt/slides/_rels/slide5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96.wmf"/><Relationship Id="rId4" Type="http://schemas.microsoft.com/office/2007/relationships/hdphoto" Target="../media/hdphoto7.wdp"/></Relationships>
</file>

<file path=ppt/slides/_rels/slide5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59.xml"/><Relationship Id="rId1" Type="http://schemas.openxmlformats.org/officeDocument/2006/relationships/slideLayout" Target="../slideLayouts/slideLayout10.xml"/><Relationship Id="rId4" Type="http://schemas.microsoft.com/office/2007/relationships/hdphoto" Target="../media/hdphoto8.wdp"/></Relationships>
</file>

<file path=ppt/slides/_rels/slide60.xml.rels><?xml version="1.0" encoding="UTF-8" standalone="yes"?>
<Relationships xmlns="http://schemas.openxmlformats.org/package/2006/relationships"><Relationship Id="rId3" Type="http://schemas.openxmlformats.org/officeDocument/2006/relationships/hyperlink" Target="http://www.blacklistmonitoring.com/" TargetMode="External"/><Relationship Id="rId7" Type="http://schemas.openxmlformats.org/officeDocument/2006/relationships/image" Target="../media/image101.png"/><Relationship Id="rId2" Type="http://schemas.openxmlformats.org/officeDocument/2006/relationships/notesSlide" Target="../notesSlides/notesSlide60.xml"/><Relationship Id="rId1" Type="http://schemas.openxmlformats.org/officeDocument/2006/relationships/slideLayout" Target="../slideLayouts/slideLayout10.xml"/><Relationship Id="rId6" Type="http://schemas.openxmlformats.org/officeDocument/2006/relationships/hyperlink" Target="https://marketingplatform.google.com/about/tag-manager/" TargetMode="External"/><Relationship Id="rId5" Type="http://schemas.openxmlformats.org/officeDocument/2006/relationships/image" Target="../media/image100.png"/><Relationship Id="rId4" Type="http://schemas.openxmlformats.org/officeDocument/2006/relationships/image" Target="../media/image99.png"/></Relationships>
</file>

<file path=ppt/slides/_rels/slide61.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61.xml"/><Relationship Id="rId1" Type="http://schemas.openxmlformats.org/officeDocument/2006/relationships/slideLayout" Target="../slideLayouts/slideLayout10.xml"/><Relationship Id="rId5" Type="http://schemas.openxmlformats.org/officeDocument/2006/relationships/image" Target="../media/image104.png"/><Relationship Id="rId4" Type="http://schemas.openxmlformats.org/officeDocument/2006/relationships/image" Target="../media/image103.png"/></Relationships>
</file>

<file path=ppt/slides/_rels/slide62.xml.rels><?xml version="1.0" encoding="UTF-8" standalone="yes"?>
<Relationships xmlns="http://schemas.openxmlformats.org/package/2006/relationships"><Relationship Id="rId3" Type="http://schemas.openxmlformats.org/officeDocument/2006/relationships/image" Target="../media/image105.jpeg"/><Relationship Id="rId2" Type="http://schemas.openxmlformats.org/officeDocument/2006/relationships/notesSlide" Target="../notesSlides/notesSlide62.xml"/><Relationship Id="rId1" Type="http://schemas.openxmlformats.org/officeDocument/2006/relationships/slideLayout" Target="../slideLayouts/slideLayout10.xml"/></Relationships>
</file>

<file path=ppt/slides/_rels/slide63.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notesSlide" Target="../notesSlides/notesSlide63.xml"/><Relationship Id="rId1" Type="http://schemas.openxmlformats.org/officeDocument/2006/relationships/slideLayout" Target="../slideLayouts/slideLayout2.xml"/><Relationship Id="rId4" Type="http://schemas.microsoft.com/office/2007/relationships/hdphoto" Target="../media/hdphoto9.wdp"/></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5.xml"/><Relationship Id="rId1" Type="http://schemas.openxmlformats.org/officeDocument/2006/relationships/slideLayout" Target="../slideLayouts/slideLayout2.xml"/><Relationship Id="rId5" Type="http://schemas.openxmlformats.org/officeDocument/2006/relationships/image" Target="../media/image108.png"/><Relationship Id="rId4" Type="http://schemas.microsoft.com/office/2007/relationships/hdphoto" Target="../media/hdphoto10.wdp"/></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67.xml"/><Relationship Id="rId1" Type="http://schemas.openxmlformats.org/officeDocument/2006/relationships/slideLayout" Target="../slideLayouts/slideLayout2.xml"/><Relationship Id="rId4" Type="http://schemas.microsoft.com/office/2007/relationships/hdphoto" Target="../media/hdphoto11.wdp"/></Relationships>
</file>

<file path=ppt/slides/_rels/slide68.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68.xml"/><Relationship Id="rId1" Type="http://schemas.openxmlformats.org/officeDocument/2006/relationships/slideLayout" Target="../slideLayouts/slideLayout2.xml"/><Relationship Id="rId4" Type="http://schemas.microsoft.com/office/2007/relationships/hdphoto" Target="../media/hdphoto12.wdp"/></Relationships>
</file>

<file path=ppt/slides/_rels/slide69.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microsoft.com/office/2007/relationships/hdphoto" Target="../media/hdphoto12.wdp"/></Relationships>
</file>

<file path=ppt/slides/_rels/slide7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70.xml"/><Relationship Id="rId1" Type="http://schemas.openxmlformats.org/officeDocument/2006/relationships/slideLayout" Target="../slideLayouts/slideLayout2.xml"/><Relationship Id="rId4" Type="http://schemas.microsoft.com/office/2007/relationships/hdphoto" Target="../media/hdphoto12.wdp"/></Relationships>
</file>

<file path=ppt/slides/_rels/slide7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71.xml"/><Relationship Id="rId1" Type="http://schemas.openxmlformats.org/officeDocument/2006/relationships/slideLayout" Target="../slideLayouts/slideLayout10.xml"/><Relationship Id="rId4" Type="http://schemas.openxmlformats.org/officeDocument/2006/relationships/image" Target="../media/image113.png"/></Relationships>
</file>

<file path=ppt/slides/_rels/slide7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115.png"/><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116.png"/><Relationship Id="rId2" Type="http://schemas.openxmlformats.org/officeDocument/2006/relationships/notesSlide" Target="../notesSlides/notesSlide74.xml"/><Relationship Id="rId1" Type="http://schemas.openxmlformats.org/officeDocument/2006/relationships/slideLayout" Target="../slideLayouts/slideLayout2.xml"/><Relationship Id="rId5" Type="http://schemas.openxmlformats.org/officeDocument/2006/relationships/image" Target="../media/image117.png"/><Relationship Id="rId4" Type="http://schemas.openxmlformats.org/officeDocument/2006/relationships/hyperlink" Target="https://analytics.google.com/analytics/web/demoAccount" TargetMode="External"/></Relationships>
</file>

<file path=ppt/slides/_rels/slide75.xml.rels><?xml version="1.0" encoding="UTF-8" standalone="yes"?>
<Relationships xmlns="http://schemas.openxmlformats.org/package/2006/relationships"><Relationship Id="rId3" Type="http://schemas.openxmlformats.org/officeDocument/2006/relationships/image" Target="../media/image118.wmf"/><Relationship Id="rId2" Type="http://schemas.openxmlformats.org/officeDocument/2006/relationships/notesSlide" Target="../notesSlides/notesSlide75.xml"/><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76.xml.rels><?xml version="1.0" encoding="UTF-8" standalone="yes"?>
<Relationships xmlns="http://schemas.openxmlformats.org/package/2006/relationships"><Relationship Id="rId3" Type="http://schemas.openxmlformats.org/officeDocument/2006/relationships/image" Target="../media/image120.png"/><Relationship Id="rId2" Type="http://schemas.openxmlformats.org/officeDocument/2006/relationships/notesSlide" Target="../notesSlides/notesSlide76.xml"/><Relationship Id="rId1" Type="http://schemas.openxmlformats.org/officeDocument/2006/relationships/slideLayout" Target="../slideLayouts/slideLayout1.xml"/><Relationship Id="rId4" Type="http://schemas.openxmlformats.org/officeDocument/2006/relationships/image" Target="../media/image121.png"/></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122.pn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4.png"/><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hyperlink" Target="https://support.google.com/google-ads/answer/7478529?hl=en" TargetMode="External"/><Relationship Id="rId2" Type="http://schemas.openxmlformats.org/officeDocument/2006/relationships/notesSlide" Target="../notesSlides/notesSlide81.xml"/><Relationship Id="rId1" Type="http://schemas.openxmlformats.org/officeDocument/2006/relationships/slideLayout" Target="../slideLayouts/slideLayout2.xml"/><Relationship Id="rId4" Type="http://schemas.openxmlformats.org/officeDocument/2006/relationships/image" Target="../media/image125.png"/></Relationships>
</file>

<file path=ppt/slides/_rels/slide82.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127.pn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129.png"/></Relationships>
</file>

<file path=ppt/slides/_rels/slide85.xml.rels><?xml version="1.0" encoding="UTF-8" standalone="yes"?>
<Relationships xmlns="http://schemas.openxmlformats.org/package/2006/relationships"><Relationship Id="rId3" Type="http://schemas.openxmlformats.org/officeDocument/2006/relationships/hyperlink" Target="https://www.google.ca/search?q=cheap+flights&amp;rlz=1C1CHBF_enCA730CA730&amp;oq=cheap+flights&amp;aqs=chrome.0.69i59j69i65l2j69i57j69i60l2.2008j0j7&amp;sourceid=chrome&amp;ie=UTF-8" TargetMode="External"/><Relationship Id="rId2" Type="http://schemas.openxmlformats.org/officeDocument/2006/relationships/notesSlide" Target="../notesSlides/notesSlide85.xml"/><Relationship Id="rId1" Type="http://schemas.openxmlformats.org/officeDocument/2006/relationships/slideLayout" Target="../slideLayouts/slideLayout2.xml"/><Relationship Id="rId6" Type="http://schemas.openxmlformats.org/officeDocument/2006/relationships/image" Target="../media/image131.png"/><Relationship Id="rId5" Type="http://schemas.openxmlformats.org/officeDocument/2006/relationships/hyperlink" Target="https://www.google.ca/search?q=used+textbooks&amp;rlz=1C1CHBF_enCA730CA730&amp;oq=used+tex&amp;aqs=chrome.0.69i59j69i57j69i60l2j69i61j0.5918j0j9&amp;sourceid=chrome&amp;ie=UTF-8" TargetMode="External"/><Relationship Id="rId4" Type="http://schemas.openxmlformats.org/officeDocument/2006/relationships/image" Target="../media/image130.png"/></Relationships>
</file>

<file path=ppt/slides/_rels/slide86.xml.rels><?xml version="1.0" encoding="UTF-8" standalone="yes"?>
<Relationships xmlns="http://schemas.openxmlformats.org/package/2006/relationships"><Relationship Id="rId3" Type="http://schemas.openxmlformats.org/officeDocument/2006/relationships/image" Target="../media/image132.w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134.png"/><Relationship Id="rId2" Type="http://schemas.openxmlformats.org/officeDocument/2006/relationships/notesSlide" Target="../notesSlides/notesSlide88.xml"/><Relationship Id="rId1" Type="http://schemas.openxmlformats.org/officeDocument/2006/relationships/slideLayout" Target="../slideLayouts/slideLayout2.xml"/><Relationship Id="rId4" Type="http://schemas.openxmlformats.org/officeDocument/2006/relationships/image" Target="../media/image135.png"/></Relationships>
</file>

<file path=ppt/slides/_rels/slide89.xml.rels><?xml version="1.0" encoding="UTF-8" standalone="yes"?>
<Relationships xmlns="http://schemas.openxmlformats.org/package/2006/relationships"><Relationship Id="rId3" Type="http://schemas.openxmlformats.org/officeDocument/2006/relationships/hyperlink" Target="http://www.bizreport.com/2014/09/excessive-use-of-in-store-beacon-technology-decreases-app-us.html" TargetMode="External"/><Relationship Id="rId2" Type="http://schemas.openxmlformats.org/officeDocument/2006/relationships/notesSlide" Target="../notesSlides/notesSlide89.xml"/><Relationship Id="rId1" Type="http://schemas.openxmlformats.org/officeDocument/2006/relationships/slideLayout" Target="../slideLayouts/slideLayout2.xml"/><Relationship Id="rId5" Type="http://schemas.openxmlformats.org/officeDocument/2006/relationships/image" Target="../media/image137.png"/><Relationship Id="rId4" Type="http://schemas.openxmlformats.org/officeDocument/2006/relationships/image" Target="../media/image136.png"/></Relationships>
</file>

<file path=ppt/slides/_rels/slide90.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90.xml"/><Relationship Id="rId1" Type="http://schemas.openxmlformats.org/officeDocument/2006/relationships/slideLayout" Target="../slideLayouts/slideLayout2.xml"/><Relationship Id="rId5" Type="http://schemas.openxmlformats.org/officeDocument/2006/relationships/image" Target="../media/image140.WMF"/><Relationship Id="rId4" Type="http://schemas.openxmlformats.org/officeDocument/2006/relationships/image" Target="../media/image139.jpeg"/></Relationships>
</file>

<file path=ppt/slides/_rels/slide91.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1.xml"/><Relationship Id="rId1" Type="http://schemas.openxmlformats.org/officeDocument/2006/relationships/slideLayout" Target="../slideLayouts/slideLayout1.xml"/></Relationships>
</file>

<file path=ppt/slides/_rels/slide92.xml.rels><?xml version="1.0" encoding="UTF-8" standalone="yes"?>
<Relationships xmlns="http://schemas.openxmlformats.org/package/2006/relationships"><Relationship Id="rId3" Type="http://schemas.openxmlformats.org/officeDocument/2006/relationships/hyperlink" Target="https://mimic.stukent.com/auth/login" TargetMode="External"/><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hyperlink" Target="http://www.ehow.com/" TargetMode="External"/><Relationship Id="rId2" Type="http://schemas.openxmlformats.org/officeDocument/2006/relationships/notesSlide" Target="../notesSlides/notesSlide96.xml"/><Relationship Id="rId1" Type="http://schemas.openxmlformats.org/officeDocument/2006/relationships/slideLayout" Target="../slideLayouts/slideLayout2.xml"/><Relationship Id="rId4" Type="http://schemas.openxmlformats.org/officeDocument/2006/relationships/image" Target="../media/image143.png"/></Relationships>
</file>

<file path=ppt/slides/_rels/slide98.xml.rels><?xml version="1.0" encoding="UTF-8" standalone="yes"?>
<Relationships xmlns="http://schemas.openxmlformats.org/package/2006/relationships"><Relationship Id="rId3" Type="http://schemas.openxmlformats.org/officeDocument/2006/relationships/image" Target="../media/image144.pn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notesSlide" Target="../notesSlides/notesSlide98.xml"/><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notesSlide" Target="../notesSlides/notesSlide99.xml"/><Relationship Id="rId1" Type="http://schemas.openxmlformats.org/officeDocument/2006/relationships/slideLayout" Target="../slideLayouts/slideLayout2.xml"/><Relationship Id="rId4" Type="http://schemas.openxmlformats.org/officeDocument/2006/relationships/image" Target="../media/image146.emf"/></Relationships>
</file>

<file path=ppt/slides/_rels/slide101.xml.rels><?xml version="1.0" encoding="UTF-8" standalone="yes"?>
<Relationships xmlns="http://schemas.openxmlformats.org/package/2006/relationships"><Relationship Id="rId3" Type="http://schemas.openxmlformats.org/officeDocument/2006/relationships/image" Target="../media/image147.png"/><Relationship Id="rId2" Type="http://schemas.openxmlformats.org/officeDocument/2006/relationships/notesSlide" Target="../notesSlides/notesSlide100.xml"/><Relationship Id="rId1" Type="http://schemas.openxmlformats.org/officeDocument/2006/relationships/slideLayout" Target="../slideLayouts/slideLayout2.xml"/><Relationship Id="rId4" Type="http://schemas.openxmlformats.org/officeDocument/2006/relationships/image" Target="../media/image148.png"/></Relationships>
</file>

<file path=ppt/slides/_rels/slide102.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101.xml"/><Relationship Id="rId1" Type="http://schemas.openxmlformats.org/officeDocument/2006/relationships/slideLayout" Target="../slideLayouts/slideLayout1.xml"/><Relationship Id="rId4" Type="http://schemas.microsoft.com/office/2007/relationships/hdphoto" Target="../media/hdphoto4.wdp"/></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notesSlide" Target="../notesSlides/notesSlide103.xml"/><Relationship Id="rId1" Type="http://schemas.openxmlformats.org/officeDocument/2006/relationships/slideLayout" Target="../slideLayouts/slideLayout2.xml"/><Relationship Id="rId5" Type="http://schemas.openxmlformats.org/officeDocument/2006/relationships/hyperlink" Target="https://www.getresponse.com/?a=gebs" TargetMode="External"/><Relationship Id="rId4" Type="http://schemas.microsoft.com/office/2007/relationships/hdphoto" Target="../media/hdphoto13.wdp"/></Relationships>
</file>

<file path=ppt/slides/_rels/slide105.xml.rels><?xml version="1.0" encoding="UTF-8" standalone="yes"?>
<Relationships xmlns="http://schemas.openxmlformats.org/package/2006/relationships"><Relationship Id="rId8" Type="http://schemas.openxmlformats.org/officeDocument/2006/relationships/image" Target="../media/image155.png"/><Relationship Id="rId3" Type="http://schemas.openxmlformats.org/officeDocument/2006/relationships/hyperlink" Target="https://products.office.com/en-ca/project/compare-microsoft-project-management-software?tab=tabs-1" TargetMode="External"/><Relationship Id="rId7" Type="http://schemas.openxmlformats.org/officeDocument/2006/relationships/image" Target="../media/image154.png"/><Relationship Id="rId2" Type="http://schemas.openxmlformats.org/officeDocument/2006/relationships/notesSlide" Target="../notesSlides/notesSlide104.xml"/><Relationship Id="rId1" Type="http://schemas.openxmlformats.org/officeDocument/2006/relationships/slideLayout" Target="../slideLayouts/slideLayout2.xml"/><Relationship Id="rId6" Type="http://schemas.openxmlformats.org/officeDocument/2006/relationships/image" Target="../media/image153.png"/><Relationship Id="rId5" Type="http://schemas.openxmlformats.org/officeDocument/2006/relationships/image" Target="../media/image152.png"/><Relationship Id="rId10" Type="http://schemas.openxmlformats.org/officeDocument/2006/relationships/image" Target="../media/image156.png"/><Relationship Id="rId4" Type="http://schemas.openxmlformats.org/officeDocument/2006/relationships/image" Target="../media/image151.png"/><Relationship Id="rId9" Type="http://schemas.openxmlformats.org/officeDocument/2006/relationships/hyperlink" Target="http://www.blacklistmonitoring.com/" TargetMode="External"/></Relationships>
</file>

<file path=ppt/slides/_rels/slide106.xml.rels><?xml version="1.0" encoding="UTF-8" standalone="yes"?>
<Relationships xmlns="http://schemas.openxmlformats.org/package/2006/relationships"><Relationship Id="rId3" Type="http://schemas.openxmlformats.org/officeDocument/2006/relationships/image" Target="../media/image157.png"/><Relationship Id="rId7" Type="http://schemas.openxmlformats.org/officeDocument/2006/relationships/image" Target="../media/image161.png"/><Relationship Id="rId2" Type="http://schemas.openxmlformats.org/officeDocument/2006/relationships/notesSlide" Target="../notesSlides/notesSlide105.xml"/><Relationship Id="rId1" Type="http://schemas.openxmlformats.org/officeDocument/2006/relationships/slideLayout" Target="../slideLayouts/slideLayout2.xml"/><Relationship Id="rId6" Type="http://schemas.openxmlformats.org/officeDocument/2006/relationships/image" Target="../media/image160.png"/><Relationship Id="rId5" Type="http://schemas.openxmlformats.org/officeDocument/2006/relationships/image" Target="../media/image159.png"/><Relationship Id="rId4" Type="http://schemas.openxmlformats.org/officeDocument/2006/relationships/image" Target="../media/image158.png"/></Relationships>
</file>

<file path=ppt/slides/_rels/slide107.xml.rels><?xml version="1.0" encoding="UTF-8" standalone="yes"?>
<Relationships xmlns="http://schemas.openxmlformats.org/package/2006/relationships"><Relationship Id="rId8" Type="http://schemas.openxmlformats.org/officeDocument/2006/relationships/image" Target="../media/image166.png"/><Relationship Id="rId3" Type="http://schemas.openxmlformats.org/officeDocument/2006/relationships/hyperlink" Target="https://www.constantcontact.com/ca/index.jsp" TargetMode="External"/><Relationship Id="rId7" Type="http://schemas.openxmlformats.org/officeDocument/2006/relationships/image" Target="../media/image165.png"/><Relationship Id="rId2" Type="http://schemas.openxmlformats.org/officeDocument/2006/relationships/notesSlide" Target="../notesSlides/notesSlide106.xml"/><Relationship Id="rId1" Type="http://schemas.openxmlformats.org/officeDocument/2006/relationships/slideLayout" Target="../slideLayouts/slideLayout2.xml"/><Relationship Id="rId6" Type="http://schemas.openxmlformats.org/officeDocument/2006/relationships/image" Target="../media/image164.png"/><Relationship Id="rId11" Type="http://schemas.openxmlformats.org/officeDocument/2006/relationships/image" Target="../media/image168.png"/><Relationship Id="rId5" Type="http://schemas.openxmlformats.org/officeDocument/2006/relationships/image" Target="../media/image163.png"/><Relationship Id="rId10" Type="http://schemas.openxmlformats.org/officeDocument/2006/relationships/hyperlink" Target="https://www.getresponse.com/?a=gebs" TargetMode="External"/><Relationship Id="rId4" Type="http://schemas.openxmlformats.org/officeDocument/2006/relationships/image" Target="../media/image162.png"/><Relationship Id="rId9" Type="http://schemas.openxmlformats.org/officeDocument/2006/relationships/image" Target="../media/image167.png"/></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3" Type="http://schemas.openxmlformats.org/officeDocument/2006/relationships/image" Target="../media/image169.png"/><Relationship Id="rId2" Type="http://schemas.openxmlformats.org/officeDocument/2006/relationships/notesSlide" Target="../notesSlides/notesSlide108.xml"/><Relationship Id="rId1" Type="http://schemas.openxmlformats.org/officeDocument/2006/relationships/slideLayout" Target="../slideLayouts/slideLayout2.xml"/><Relationship Id="rId6" Type="http://schemas.openxmlformats.org/officeDocument/2006/relationships/image" Target="../media/image172.png"/><Relationship Id="rId5" Type="http://schemas.openxmlformats.org/officeDocument/2006/relationships/image" Target="../media/image171.png"/><Relationship Id="rId4" Type="http://schemas.openxmlformats.org/officeDocument/2006/relationships/image" Target="../media/image170.png"/></Relationships>
</file>

<file path=ppt/slides/_rels/slide110.xml.rels><?xml version="1.0" encoding="UTF-8" standalone="yes"?>
<Relationships xmlns="http://schemas.openxmlformats.org/package/2006/relationships"><Relationship Id="rId3" Type="http://schemas.openxmlformats.org/officeDocument/2006/relationships/image" Target="../media/image173.png"/><Relationship Id="rId2" Type="http://schemas.openxmlformats.org/officeDocument/2006/relationships/notesSlide" Target="../notesSlides/notesSlide109.xml"/><Relationship Id="rId1" Type="http://schemas.openxmlformats.org/officeDocument/2006/relationships/slideLayout" Target="../slideLayouts/slideLayout2.xml"/><Relationship Id="rId6" Type="http://schemas.openxmlformats.org/officeDocument/2006/relationships/image" Target="../media/image175.gif"/><Relationship Id="rId5" Type="http://schemas.openxmlformats.org/officeDocument/2006/relationships/image" Target="../media/image174.png"/><Relationship Id="rId4" Type="http://schemas.microsoft.com/office/2007/relationships/hdphoto" Target="../media/hdphoto14.wdp"/></Relationships>
</file>

<file path=ppt/slides/_rels/slide111.xml.rels><?xml version="1.0" encoding="UTF-8" standalone="yes"?>
<Relationships xmlns="http://schemas.openxmlformats.org/package/2006/relationships"><Relationship Id="rId3" Type="http://schemas.openxmlformats.org/officeDocument/2006/relationships/image" Target="../media/image176.png"/><Relationship Id="rId2" Type="http://schemas.openxmlformats.org/officeDocument/2006/relationships/notesSlide" Target="../notesSlides/notesSlide110.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177.png"/><Relationship Id="rId2" Type="http://schemas.openxmlformats.org/officeDocument/2006/relationships/notesSlide" Target="../notesSlides/notesSlide111.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178.jpg"/><Relationship Id="rId2" Type="http://schemas.openxmlformats.org/officeDocument/2006/relationships/notesSlide" Target="../notesSlides/notesSlide112.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179.JPG"/><Relationship Id="rId2" Type="http://schemas.openxmlformats.org/officeDocument/2006/relationships/notesSlide" Target="../notesSlides/notesSlide113.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notesSlide" Target="../notesSlides/notesSlide114.xml"/><Relationship Id="rId1" Type="http://schemas.openxmlformats.org/officeDocument/2006/relationships/slideLayout" Target="../slideLayouts/slideLayout2.xml"/><Relationship Id="rId4" Type="http://schemas.openxmlformats.org/officeDocument/2006/relationships/image" Target="../media/image181.png"/></Relationships>
</file>

<file path=ppt/slides/_rels/slide116.xml.rels><?xml version="1.0" encoding="UTF-8" standalone="yes"?>
<Relationships xmlns="http://schemas.openxmlformats.org/package/2006/relationships"><Relationship Id="rId3" Type="http://schemas.openxmlformats.org/officeDocument/2006/relationships/image" Target="../media/image182.png"/><Relationship Id="rId2" Type="http://schemas.openxmlformats.org/officeDocument/2006/relationships/notesSlide" Target="../notesSlides/notesSlide115.xml"/><Relationship Id="rId1" Type="http://schemas.openxmlformats.org/officeDocument/2006/relationships/slideLayout" Target="../slideLayouts/slideLayout2.xml"/><Relationship Id="rId4" Type="http://schemas.openxmlformats.org/officeDocument/2006/relationships/image" Target="../media/image1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80897"/>
          <p:cNvSpPr>
            <a:spLocks noGrp="1" noChangeArrowheads="1"/>
          </p:cNvSpPr>
          <p:nvPr>
            <p:ph type="ctrTitle"/>
          </p:nvPr>
        </p:nvSpPr>
        <p:spPr>
          <a:xfrm>
            <a:off x="0" y="1905000"/>
            <a:ext cx="9144000" cy="1905000"/>
          </a:xfrm>
        </p:spPr>
        <p:txBody>
          <a:bodyPr/>
          <a:lstStyle/>
          <a:p>
            <a:pPr marL="0" indent="0" defTabSz="914400"/>
            <a:r>
              <a:rPr lang="en-US" dirty="0">
                <a:solidFill>
                  <a:srgbClr val="FF0000"/>
                </a:solidFill>
              </a:rPr>
              <a:t>Search Marketing Review</a:t>
            </a:r>
            <a:endParaRPr lang="en-US" sz="1800" dirty="0">
              <a:solidFill>
                <a:srgbClr val="FF0000"/>
              </a:solidFill>
            </a:endParaRPr>
          </a:p>
        </p:txBody>
      </p:sp>
      <p:sp>
        <p:nvSpPr>
          <p:cNvPr id="80901" name="Subtitle 80900"/>
          <p:cNvSpPr>
            <a:spLocks noGrp="1" noChangeArrowheads="1"/>
          </p:cNvSpPr>
          <p:nvPr>
            <p:ph type="subTitle" idx="1"/>
          </p:nvPr>
        </p:nvSpPr>
        <p:spPr>
          <a:xfrm>
            <a:off x="1371600" y="3886200"/>
            <a:ext cx="6400800" cy="457200"/>
          </a:xfrm>
        </p:spPr>
        <p:txBody>
          <a:bodyPr/>
          <a:lstStyle/>
          <a:p>
            <a:pPr defTabSz="914400"/>
            <a:r>
              <a:rPr lang="en-US" sz="2000" dirty="0">
                <a:solidFill>
                  <a:schemeClr val="tx1"/>
                </a:solidFill>
              </a:rPr>
              <a:t>Past, Present and Future</a:t>
            </a:r>
          </a:p>
          <a:p>
            <a:pPr defTabSz="914400"/>
            <a:endParaRPr lang="en-US" sz="3200" dirty="0">
              <a:solidFill>
                <a:schemeClr val="tx1"/>
              </a:solidFill>
            </a:endParaRPr>
          </a:p>
        </p:txBody>
      </p:sp>
      <p:pic>
        <p:nvPicPr>
          <p:cNvPr id="5" name="Picture 4"/>
          <p:cNvPicPr>
            <a:picLocks noChangeAspect="1"/>
          </p:cNvPicPr>
          <p:nvPr/>
        </p:nvPicPr>
        <p:blipFill rotWithShape="1">
          <a:blip r:embed="rId3"/>
          <a:srcRect t="3139" b="7585"/>
          <a:stretch/>
        </p:blipFill>
        <p:spPr>
          <a:xfrm>
            <a:off x="0" y="0"/>
            <a:ext cx="9144000" cy="6858000"/>
          </a:xfrm>
          <a:prstGeom prst="rect">
            <a:avLst/>
          </a:prstGeom>
        </p:spPr>
      </p:pic>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grpId="0" nodeType="afterEffect">
                                  <p:stCondLst>
                                    <p:cond delay="0"/>
                                  </p:stCondLst>
                                  <p:childTnLst>
                                    <p:set>
                                      <p:cBhvr>
                                        <p:cTn id="6" dur="1" fill="hold">
                                          <p:stCondLst>
                                            <p:cond delay="0"/>
                                          </p:stCondLst>
                                        </p:cTn>
                                        <p:tgtEl>
                                          <p:spTgt spid="80901">
                                            <p:txEl>
                                              <p:pRg st="0" end="0"/>
                                            </p:txEl>
                                          </p:spTgt>
                                        </p:tgtEl>
                                        <p:attrNameLst>
                                          <p:attrName>style.visibility</p:attrName>
                                        </p:attrNameLst>
                                      </p:cBhvr>
                                      <p:to>
                                        <p:strVal val="visible"/>
                                      </p:to>
                                    </p:set>
                                    <p:animEffect transition="in" filter="fade">
                                      <p:cBhvr>
                                        <p:cTn id="7" dur="2000"/>
                                        <p:tgtEl>
                                          <p:spTgt spid="80901">
                                            <p:txEl>
                                              <p:pRg st="0" end="0"/>
                                            </p:txEl>
                                          </p:spTgt>
                                        </p:tgtEl>
                                      </p:cBhvr>
                                    </p:animEffect>
                                    <p:anim calcmode="lin" valueType="num">
                                      <p:cBhvr>
                                        <p:cTn id="8" dur="2000" fill="hold"/>
                                        <p:tgtEl>
                                          <p:spTgt spid="80901">
                                            <p:txEl>
                                              <p:pRg st="0" end="0"/>
                                            </p:txEl>
                                          </p:spTgt>
                                        </p:tgtEl>
                                        <p:attrNameLst>
                                          <p:attrName>style.rotation</p:attrName>
                                        </p:attrNameLst>
                                      </p:cBhvr>
                                      <p:tavLst>
                                        <p:tav tm="0">
                                          <p:val>
                                            <p:fltVal val="720"/>
                                          </p:val>
                                        </p:tav>
                                        <p:tav tm="100000">
                                          <p:val>
                                            <p:fltVal val="0"/>
                                          </p:val>
                                        </p:tav>
                                      </p:tavLst>
                                    </p:anim>
                                    <p:anim calcmode="lin" valueType="num">
                                      <p:cBhvr>
                                        <p:cTn id="9" dur="2000" fill="hold"/>
                                        <p:tgtEl>
                                          <p:spTgt spid="80901">
                                            <p:txEl>
                                              <p:pRg st="0" end="0"/>
                                            </p:txEl>
                                          </p:spTgt>
                                        </p:tgtEl>
                                        <p:attrNameLst>
                                          <p:attrName>ppt_h</p:attrName>
                                        </p:attrNameLst>
                                      </p:cBhvr>
                                      <p:tavLst>
                                        <p:tav tm="0">
                                          <p:val>
                                            <p:fltVal val="0"/>
                                          </p:val>
                                        </p:tav>
                                        <p:tav tm="100000">
                                          <p:val>
                                            <p:strVal val="#ppt_h"/>
                                          </p:val>
                                        </p:tav>
                                      </p:tavLst>
                                    </p:anim>
                                    <p:anim calcmode="lin" valueType="num">
                                      <p:cBhvr>
                                        <p:cTn id="10" dur="2000" fill="hold"/>
                                        <p:tgtEl>
                                          <p:spTgt spid="80901">
                                            <p:txEl>
                                              <p:pRg st="0" end="0"/>
                                            </p:txEl>
                                          </p:spTgt>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901"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89089"/>
          <p:cNvSpPr>
            <a:spLocks noGrp="1" noChangeArrowheads="1"/>
          </p:cNvSpPr>
          <p:nvPr>
            <p:ph type="title"/>
          </p:nvPr>
        </p:nvSpPr>
        <p:spPr/>
        <p:txBody>
          <a:bodyPr/>
          <a:lstStyle/>
          <a:p>
            <a:pPr marL="0" indent="0" defTabSz="914400"/>
            <a:r>
              <a:rPr lang="en-US" sz="3200" dirty="0"/>
              <a:t>Learning Objectives</a:t>
            </a:r>
            <a:endParaRPr lang="en-US" dirty="0"/>
          </a:p>
        </p:txBody>
      </p:sp>
      <p:sp>
        <p:nvSpPr>
          <p:cNvPr id="89091" name="Text Placeholder 89090"/>
          <p:cNvSpPr>
            <a:spLocks noGrp="1" noChangeArrowheads="1"/>
          </p:cNvSpPr>
          <p:nvPr>
            <p:ph type="body" idx="1"/>
          </p:nvPr>
        </p:nvSpPr>
        <p:spPr>
          <a:xfrm>
            <a:off x="609600" y="1676400"/>
            <a:ext cx="7162800" cy="4643438"/>
          </a:xfrm>
        </p:spPr>
        <p:txBody>
          <a:bodyPr/>
          <a:lstStyle/>
          <a:p>
            <a:pPr defTabSz="914400">
              <a:buFont typeface="Wingdings" pitchFamily="2" charset="2"/>
              <a:buChar char="Ø"/>
            </a:pPr>
            <a:r>
              <a:rPr lang="en-US" dirty="0"/>
              <a:t>Explain the </a:t>
            </a:r>
            <a:r>
              <a:rPr lang="en-US" dirty="0">
                <a:solidFill>
                  <a:schemeClr val="accent1"/>
                </a:solidFill>
                <a:latin typeface="Comic Sans MS" pitchFamily="66" charset="0"/>
              </a:rPr>
              <a:t>benefits and challenges of an online presence</a:t>
            </a:r>
          </a:p>
          <a:p>
            <a:pPr defTabSz="914400">
              <a:buFont typeface="Wingdings" pitchFamily="2" charset="2"/>
              <a:buChar char="Ø"/>
            </a:pPr>
            <a:r>
              <a:rPr lang="en-US" dirty="0"/>
              <a:t>Define search marketing and related industry terms</a:t>
            </a:r>
          </a:p>
          <a:p>
            <a:pPr defTabSz="914400">
              <a:buFont typeface="Wingdings" pitchFamily="2" charset="2"/>
              <a:buChar char="Ø"/>
            </a:pPr>
            <a:r>
              <a:rPr lang="en-US" dirty="0"/>
              <a:t>Describe how search engines work</a:t>
            </a:r>
          </a:p>
          <a:p>
            <a:pPr defTabSz="914400">
              <a:buFont typeface="Wingdings" pitchFamily="2" charset="2"/>
              <a:buChar char="Ø"/>
            </a:pPr>
            <a:r>
              <a:rPr lang="en-US" dirty="0"/>
              <a:t>Understand developing industry trends</a:t>
            </a:r>
          </a:p>
        </p:txBody>
      </p:sp>
      <p:sp>
        <p:nvSpPr>
          <p:cNvPr id="4099" name="TextBox 4098"/>
          <p:cNvSpPr txBox="1">
            <a:spLocks noChangeArrowheads="1"/>
          </p:cNvSpPr>
          <p:nvPr/>
        </p:nvSpPr>
        <p:spPr bwMode="auto">
          <a:xfrm>
            <a:off x="-1752600" y="1219200"/>
            <a:ext cx="76200" cy="369888"/>
          </a:xfrm>
          <a:prstGeom prst="rect">
            <a:avLst/>
          </a:prstGeom>
          <a:noFill/>
          <a:ln w="9525">
            <a:noFill/>
            <a:miter lim="800000"/>
            <a:headEnd/>
            <a:tailEnd/>
          </a:ln>
        </p:spPr>
        <p:txBody>
          <a:bodyPr>
            <a:spAutoFit/>
          </a:bodyPr>
          <a:lstStyle/>
          <a:p>
            <a:pPr algn="l" eaLnBrk="1" hangingPunct="1"/>
            <a:endParaRPr lang="en-US" sz="1800">
              <a:solidFill>
                <a:srgbClr val="000000"/>
              </a:solidFill>
              <a:effectLst/>
              <a:latin typeface="Arial" charset="0"/>
            </a:endParaRPr>
          </a:p>
        </p:txBody>
      </p:sp>
    </p:spTree>
  </p:cSld>
  <p:clrMapOvr>
    <a:masterClrMapping/>
  </p:clrMapOvr>
  <p:transition>
    <p:zo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6" name="Rectangle 6"/>
          <p:cNvSpPr>
            <a:spLocks noGrp="1" noChangeArrowheads="1"/>
          </p:cNvSpPr>
          <p:nvPr>
            <p:ph type="title" idx="4294967295"/>
          </p:nvPr>
        </p:nvSpPr>
        <p:spPr>
          <a:xfrm>
            <a:off x="4038600" y="2514600"/>
            <a:ext cx="1143000" cy="914400"/>
          </a:xfrm>
          <a:noFill/>
          <a:ln w="9525"/>
        </p:spPr>
        <p:txBody>
          <a:bodyPr/>
          <a:lstStyle/>
          <a:p>
            <a:r>
              <a:rPr lang="en-US" sz="1200"/>
              <a:t>Why would a coffee shop need a website?</a:t>
            </a:r>
          </a:p>
        </p:txBody>
      </p:sp>
      <p:pic>
        <p:nvPicPr>
          <p:cNvPr id="5121" name="Shape 47113"/>
          <p:cNvPicPr>
            <a:picLocks noGrp="1" noChangeAspect="1" noChangeArrowheads="1"/>
          </p:cNvPicPr>
          <p:nvPr>
            <p:ph sz="half" idx="1"/>
          </p:nvPr>
        </p:nvPicPr>
        <p:blipFill>
          <a:blip r:embed="rId3" cstate="print"/>
          <a:srcRect/>
          <a:stretch>
            <a:fillRect/>
          </a:stretch>
        </p:blipFill>
        <p:spPr>
          <a:xfrm>
            <a:off x="3581400" y="2057400"/>
            <a:ext cx="2058988" cy="2149475"/>
          </a:xfrm>
          <a:noFill/>
          <a:ln w="9525">
            <a:headEnd/>
            <a:tailEnd/>
          </a:ln>
        </p:spPr>
      </p:pic>
      <p:sp>
        <p:nvSpPr>
          <p:cNvPr id="2" name="Rectangle 1"/>
          <p:cNvSpPr/>
          <p:nvPr/>
        </p:nvSpPr>
        <p:spPr>
          <a:xfrm>
            <a:off x="0" y="4419600"/>
            <a:ext cx="9144000" cy="1323439"/>
          </a:xfrm>
          <a:prstGeom prst="rect">
            <a:avLst/>
          </a:prstGeom>
          <a:noFill/>
        </p:spPr>
        <p:txBody>
          <a:bodyPr wrap="square" lIns="91440" tIns="45720" rIns="91440" bIns="45720">
            <a:spAutoFit/>
          </a:bodyPr>
          <a:lstStyle/>
          <a:p>
            <a:pPr algn="ctr"/>
            <a:r>
              <a:rPr lang="en-US" sz="8000" b="1" cap="none" spc="50" dirty="0">
                <a:ln w="0"/>
                <a:solidFill>
                  <a:srgbClr val="FFFF00"/>
                </a:solidFill>
                <a:effectLst>
                  <a:innerShdw blurRad="63500" dist="50800" dir="13500000">
                    <a:srgbClr val="000000">
                      <a:alpha val="50000"/>
                    </a:srgbClr>
                  </a:innerShdw>
                </a:effectLst>
                <a:latin typeface="Forte" panose="03060902040502070203" pitchFamily="66" charset="0"/>
              </a:rPr>
              <a:t>The Coffee Shop</a:t>
            </a:r>
          </a:p>
        </p:txBody>
      </p:sp>
    </p:spTree>
  </p:cSld>
  <p:clrMapOvr>
    <a:masterClrMapping/>
  </p:clrMapOvr>
  <p:transition>
    <p:zoom/>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5">
            <a:extLst>
              <a:ext uri="{BEBA8EAE-BF5A-486C-A8C5-ECC9F3942E4B}">
                <a14:imgProps xmlns:a14="http://schemas.microsoft.com/office/drawing/2010/main">
                  <a14:imgLayer r:embed="rId6">
                    <a14:imgEffect>
                      <a14:brightnessContrast bright="-61000"/>
                    </a14:imgEffect>
                  </a14:imgLayer>
                </a14:imgProps>
              </a:ext>
            </a:extLst>
          </a:blip>
          <a:stretch>
            <a:fillRect/>
          </a:stretch>
        </p:blipFill>
        <p:spPr>
          <a:xfrm>
            <a:off x="0" y="0"/>
            <a:ext cx="9144000" cy="6858000"/>
          </a:xfrm>
          <a:prstGeom prst="rect">
            <a:avLst/>
          </a:prstGeom>
        </p:spPr>
      </p:pic>
      <p:sp>
        <p:nvSpPr>
          <p:cNvPr id="90115" name="Rectangle 3"/>
          <p:cNvSpPr>
            <a:spLocks noGrp="1" noChangeArrowheads="1"/>
          </p:cNvSpPr>
          <p:nvPr>
            <p:ph type="body" idx="1"/>
          </p:nvPr>
        </p:nvSpPr>
        <p:spPr>
          <a:xfrm>
            <a:off x="609600" y="1676400"/>
            <a:ext cx="8534400" cy="4643438"/>
          </a:xfrm>
          <a:ln w="9525"/>
        </p:spPr>
        <p:txBody>
          <a:bodyPr/>
          <a:lstStyle/>
          <a:p>
            <a:pPr>
              <a:defRPr/>
            </a:pPr>
            <a:r>
              <a:rPr lang="en-US" dirty="0"/>
              <a:t>There are over </a:t>
            </a:r>
            <a:r>
              <a:rPr lang="en-US" b="1" dirty="0">
                <a:solidFill>
                  <a:srgbClr val="FFFF00"/>
                </a:solidFill>
              </a:rPr>
              <a:t>190 million</a:t>
            </a:r>
            <a:r>
              <a:rPr lang="en-US" dirty="0">
                <a:solidFill>
                  <a:srgbClr val="FFFF00"/>
                </a:solidFill>
              </a:rPr>
              <a:t> </a:t>
            </a:r>
            <a:r>
              <a:rPr lang="en-US" u="sng" dirty="0"/>
              <a:t>active</a:t>
            </a:r>
            <a:r>
              <a:rPr lang="en-US" dirty="0">
                <a:solidFill>
                  <a:srgbClr val="FFFF00"/>
                </a:solidFill>
              </a:rPr>
              <a:t> </a:t>
            </a:r>
            <a:r>
              <a:rPr lang="en-US" dirty="0"/>
              <a:t>websites worldwide*</a:t>
            </a:r>
          </a:p>
          <a:p>
            <a:pPr>
              <a:defRPr/>
            </a:pPr>
            <a:r>
              <a:rPr lang="en-US" dirty="0"/>
              <a:t>How will your website get found???</a:t>
            </a:r>
            <a:endParaRPr lang="en-US" b="1" dirty="0"/>
          </a:p>
        </p:txBody>
      </p:sp>
      <p:sp>
        <p:nvSpPr>
          <p:cNvPr id="90114" name="Rectangle 2"/>
          <p:cNvSpPr>
            <a:spLocks noGrp="1" noChangeArrowheads="1"/>
          </p:cNvSpPr>
          <p:nvPr>
            <p:ph type="title"/>
          </p:nvPr>
        </p:nvSpPr>
        <p:spPr>
          <a:xfrm>
            <a:off x="0" y="0"/>
            <a:ext cx="9144000" cy="1042988"/>
          </a:xfrm>
          <a:ln w="9525"/>
        </p:spPr>
        <p:txBody>
          <a:bodyPr/>
          <a:lstStyle/>
          <a:p>
            <a:pPr>
              <a:defRPr/>
            </a:pPr>
            <a:r>
              <a:rPr lang="en-US" sz="3200" b="1" dirty="0">
                <a:solidFill>
                  <a:schemeClr val="tx1"/>
                </a:solidFill>
              </a:rPr>
              <a:t>Web Sites</a:t>
            </a:r>
          </a:p>
        </p:txBody>
      </p:sp>
      <p:sp>
        <p:nvSpPr>
          <p:cNvPr id="2" name="Rectangle 1"/>
          <p:cNvSpPr/>
          <p:nvPr/>
        </p:nvSpPr>
        <p:spPr bwMode="auto">
          <a:xfrm>
            <a:off x="-15605" y="3394"/>
            <a:ext cx="9144000" cy="6862326"/>
          </a:xfrm>
          <a:prstGeom prst="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CA" sz="1800" b="0" i="0" u="none" strike="noStrike" cap="none" normalizeH="0" baseline="0" dirty="0">
                <a:ln>
                  <a:noFill/>
                </a:ln>
                <a:solidFill>
                  <a:schemeClr val="tx2"/>
                </a:solidFill>
                <a:effectLst/>
                <a:latin typeface="Arial" pitchFamily="34" charset="0"/>
              </a:rPr>
              <a:t>  </a:t>
            </a:r>
          </a:p>
        </p:txBody>
      </p:sp>
      <p:sp>
        <p:nvSpPr>
          <p:cNvPr id="3" name="Rectangle 2"/>
          <p:cNvSpPr/>
          <p:nvPr/>
        </p:nvSpPr>
        <p:spPr>
          <a:xfrm>
            <a:off x="0" y="2644170"/>
            <a:ext cx="9144000" cy="1569660"/>
          </a:xfrm>
          <a:prstGeom prst="rect">
            <a:avLst/>
          </a:prstGeom>
          <a:noFill/>
        </p:spPr>
        <p:txBody>
          <a:bodyPr wrap="squar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9600" b="1" cap="all"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190 Million</a:t>
            </a:r>
          </a:p>
        </p:txBody>
      </p:sp>
      <p:pic>
        <p:nvPicPr>
          <p:cNvPr id="4" name="333.3-4 jeaopardytheme.wav">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4556395" y="7173416"/>
            <a:ext cx="609600" cy="609600"/>
          </a:xfrm>
          <a:prstGeom prst="rect">
            <a:avLst/>
          </a:prstGeom>
        </p:spPr>
      </p:pic>
    </p:spTree>
    <p:extLst>
      <p:ext uri="{BB962C8B-B14F-4D97-AF65-F5344CB8AC3E}">
        <p14:creationId xmlns:p14="http://schemas.microsoft.com/office/powerpoint/2010/main" val="296041266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32093"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grpId="0" nodeType="clickEffect">
                                  <p:stCondLst>
                                    <p:cond delay="0"/>
                                  </p:stCondLst>
                                  <p:childTnLst>
                                    <p:animEffect transition="out" filter="fade">
                                      <p:cBhvr>
                                        <p:cTn id="10" dur="500"/>
                                        <p:tgtEl>
                                          <p:spTgt spid="2"/>
                                        </p:tgtEl>
                                      </p:cBhvr>
                                    </p:animEffect>
                                    <p:set>
                                      <p:cBhvr>
                                        <p:cTn id="11" dur="1" fill="hold">
                                          <p:stCondLst>
                                            <p:cond delay="499"/>
                                          </p:stCondLst>
                                        </p:cTn>
                                        <p:tgtEl>
                                          <p:spTgt spid="2"/>
                                        </p:tgtEl>
                                        <p:attrNameLst>
                                          <p:attrName>style.visibility</p:attrName>
                                        </p:attrNameLst>
                                      </p:cBhvr>
                                      <p:to>
                                        <p:strVal val="hidden"/>
                                      </p:to>
                                    </p:set>
                                  </p:childTnLst>
                                </p:cTn>
                              </p:par>
                              <p:par>
                                <p:cTn id="12" presetID="10" presetClass="exit" presetSubtype="0" fill="hold" grpId="0" nodeType="withEffect">
                                  <p:stCondLst>
                                    <p:cond delay="0"/>
                                  </p:stCondLst>
                                  <p:childTnLst>
                                    <p:animEffect transition="out" filter="fade">
                                      <p:cBhvr>
                                        <p:cTn id="13" dur="500"/>
                                        <p:tgtEl>
                                          <p:spTgt spid="3"/>
                                        </p:tgtEl>
                                      </p:cBhvr>
                                    </p:animEffect>
                                    <p:set>
                                      <p:cBhvr>
                                        <p:cTn id="14" dur="1" fill="hold">
                                          <p:stCondLst>
                                            <p:cond delay="499"/>
                                          </p:stCondLst>
                                        </p:cTn>
                                        <p:tgtEl>
                                          <p:spTgt spid="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5" fill="hold" display="0">
                  <p:stCondLst>
                    <p:cond delay="indefinite"/>
                  </p:stCondLst>
                  <p:endCondLst>
                    <p:cond evt="onStopAudio" delay="0">
                      <p:tgtEl>
                        <p:sldTgt/>
                      </p:tgtEl>
                    </p:cond>
                    <p:cond evt="onNext" delay="0">
                      <p:tgtEl>
                        <p:sldTgt/>
                      </p:tgtEl>
                    </p:cond>
                  </p:endCondLst>
                </p:cTn>
                <p:tgtEl>
                  <p:spTgt spid="4"/>
                </p:tgtEl>
              </p:cMediaNode>
            </p:audio>
          </p:childTnLst>
        </p:cTn>
      </p:par>
    </p:tnLst>
    <p:bldLst>
      <p:bldP spid="2" grpId="0" animBg="1"/>
      <p:bldP spid="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C:\Users\rwright42\AppData\Local\Microsoft\Windows\Temporary Internet Files\Content.IE5\0W2NB50R\MP900433169[1].jpg">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38800" y="4495800"/>
            <a:ext cx="3162300" cy="1701618"/>
          </a:xfrm>
          <a:prstGeom prst="rect">
            <a:avLst/>
          </a:prstGeom>
          <a:noFill/>
          <a:ln w="76200">
            <a:solidFill>
              <a:schemeClr val="accent1">
                <a:lumMod val="40000"/>
                <a:lumOff val="60000"/>
              </a:schemeClr>
            </a:solidFill>
          </a:ln>
          <a:extLst>
            <a:ext uri="{909E8E84-426E-40DD-AFC4-6F175D3DCCD1}">
              <a14:hiddenFill xmlns:a14="http://schemas.microsoft.com/office/drawing/2010/main">
                <a:solidFill>
                  <a:srgbClr val="FFFFFF"/>
                </a:solidFill>
              </a14:hiddenFill>
            </a:ext>
          </a:extLst>
        </p:spPr>
      </p:pic>
      <p:sp>
        <p:nvSpPr>
          <p:cNvPr id="94210" name="Title 94209"/>
          <p:cNvSpPr>
            <a:spLocks noGrp="1" noChangeArrowheads="1"/>
          </p:cNvSpPr>
          <p:nvPr>
            <p:ph type="title"/>
          </p:nvPr>
        </p:nvSpPr>
        <p:spPr/>
        <p:txBody>
          <a:bodyPr/>
          <a:lstStyle/>
          <a:p>
            <a:pPr marL="0" indent="0" defTabSz="914400"/>
            <a:r>
              <a:rPr lang="en-US" dirty="0">
                <a:solidFill>
                  <a:srgbClr val="FFFF00"/>
                </a:solidFill>
              </a:rPr>
              <a:t>Marketing Then vs. Now</a:t>
            </a:r>
          </a:p>
        </p:txBody>
      </p:sp>
      <p:sp>
        <p:nvSpPr>
          <p:cNvPr id="94211" name="Text Placeholder 94210"/>
          <p:cNvSpPr>
            <a:spLocks noGrp="1" noChangeArrowheads="1"/>
          </p:cNvSpPr>
          <p:nvPr>
            <p:ph type="body" idx="1"/>
          </p:nvPr>
        </p:nvSpPr>
        <p:spPr>
          <a:xfrm>
            <a:off x="609600" y="1676400"/>
            <a:ext cx="8534400" cy="4643438"/>
          </a:xfrm>
        </p:spPr>
        <p:txBody>
          <a:bodyPr/>
          <a:lstStyle/>
          <a:p>
            <a:pPr defTabSz="914400">
              <a:buFont typeface="Wingdings" pitchFamily="2" charset="2"/>
              <a:buChar char="Ø"/>
            </a:pPr>
            <a:r>
              <a:rPr lang="en-US" dirty="0">
                <a:solidFill>
                  <a:srgbClr val="FFFF00"/>
                </a:solidFill>
              </a:rPr>
              <a:t>Power shift </a:t>
            </a:r>
            <a:r>
              <a:rPr lang="en-US" dirty="0"/>
              <a:t>from sellers to </a:t>
            </a:r>
            <a:r>
              <a:rPr lang="en-US" b="1" dirty="0"/>
              <a:t>buyers</a:t>
            </a:r>
          </a:p>
          <a:p>
            <a:pPr defTabSz="914400">
              <a:buFont typeface="Wingdings" pitchFamily="2" charset="2"/>
              <a:buChar char="Ø"/>
            </a:pPr>
            <a:r>
              <a:rPr lang="en-CA" dirty="0"/>
              <a:t>Consumers </a:t>
            </a:r>
            <a:r>
              <a:rPr lang="en-CA" dirty="0">
                <a:solidFill>
                  <a:srgbClr val="FFFF00"/>
                </a:solidFill>
              </a:rPr>
              <a:t>trust</a:t>
            </a:r>
            <a:r>
              <a:rPr lang="en-CA" dirty="0"/>
              <a:t> each other more than companies</a:t>
            </a:r>
            <a:endParaRPr lang="en-US" dirty="0"/>
          </a:p>
          <a:p>
            <a:pPr defTabSz="914400">
              <a:buFont typeface="Wingdings" pitchFamily="2" charset="2"/>
              <a:buChar char="Ø"/>
            </a:pPr>
            <a:r>
              <a:rPr lang="en-US" dirty="0">
                <a:solidFill>
                  <a:srgbClr val="FFFF00"/>
                </a:solidFill>
              </a:rPr>
              <a:t>Market &amp; Media fragmentation</a:t>
            </a:r>
          </a:p>
          <a:p>
            <a:pPr defTabSz="914400">
              <a:buFont typeface="Wingdings" pitchFamily="2" charset="2"/>
              <a:buChar char="Ø"/>
            </a:pPr>
            <a:r>
              <a:rPr lang="en-US" dirty="0">
                <a:solidFill>
                  <a:srgbClr val="FFFF00"/>
                </a:solidFill>
              </a:rPr>
              <a:t>Online connections critical</a:t>
            </a:r>
          </a:p>
          <a:p>
            <a:pPr defTabSz="914400">
              <a:buFont typeface="Wingdings" pitchFamily="2" charset="2"/>
              <a:buChar char="Ø"/>
            </a:pPr>
            <a:r>
              <a:rPr lang="en-US" dirty="0">
                <a:solidFill>
                  <a:srgbClr val="FFFF00"/>
                </a:solidFill>
              </a:rPr>
              <a:t>Everyone can be a content producer</a:t>
            </a:r>
          </a:p>
          <a:p>
            <a:pPr defTabSz="914400">
              <a:buFont typeface="Wingdings" pitchFamily="2" charset="2"/>
              <a:buChar char="Ø"/>
            </a:pPr>
            <a:r>
              <a:rPr lang="en-US" dirty="0">
                <a:solidFill>
                  <a:srgbClr val="FFFF00"/>
                </a:solidFill>
              </a:rPr>
              <a:t>Information transparency</a:t>
            </a:r>
          </a:p>
          <a:p>
            <a:pPr defTabSz="914400">
              <a:buFont typeface="Wingdings" pitchFamily="2" charset="2"/>
              <a:buChar char="Ø"/>
            </a:pPr>
            <a:r>
              <a:rPr lang="en-US" dirty="0">
                <a:solidFill>
                  <a:srgbClr val="FFFF00"/>
                </a:solidFill>
              </a:rPr>
              <a:t>Social commerce</a:t>
            </a:r>
          </a:p>
        </p:txBody>
      </p:sp>
      <p:pic>
        <p:nvPicPr>
          <p:cNvPr id="8" name="Picture 2"/>
          <p:cNvPicPr>
            <a:picLocks noChangeAspect="1" noChangeArrowheads="1"/>
          </p:cNvPicPr>
          <p:nvPr/>
        </p:nvPicPr>
        <p:blipFill rotWithShape="1">
          <a:blip r:embed="rId5"/>
          <a:srcRect b="970"/>
          <a:stretch/>
        </p:blipFill>
        <p:spPr bwMode="auto">
          <a:xfrm>
            <a:off x="349876" y="1828800"/>
            <a:ext cx="8451224" cy="4495800"/>
          </a:xfrm>
          <a:prstGeom prst="rect">
            <a:avLst/>
          </a:prstGeom>
          <a:noFill/>
          <a:ln w="76200">
            <a:solidFill>
              <a:schemeClr val="accent1">
                <a:lumMod val="40000"/>
                <a:lumOff val="60000"/>
              </a:schemeClr>
            </a:solidFill>
            <a:miter lim="800000"/>
            <a:headEnd/>
            <a:tailEnd/>
          </a:ln>
        </p:spPr>
      </p:pic>
      <p:sp>
        <p:nvSpPr>
          <p:cNvPr id="7" name="Rectangle 6"/>
          <p:cNvSpPr/>
          <p:nvPr/>
        </p:nvSpPr>
        <p:spPr>
          <a:xfrm>
            <a:off x="2285999" y="3657437"/>
            <a:ext cx="6500649" cy="809460"/>
          </a:xfrm>
          <a:prstGeom prst="rect">
            <a:avLst/>
          </a:prstGeom>
          <a:solidFill>
            <a:srgbClr val="FFFF00"/>
          </a:solidFill>
        </p:spPr>
        <p:txBody>
          <a:bodyPr wrap="none" lIns="91440" tIns="45720" rIns="91440" bIns="45720">
            <a:prstTxWarp prst="textDoubleWave1">
              <a:avLst>
                <a:gd name="adj1" fmla="val 6250"/>
                <a:gd name="adj2" fmla="val -2865"/>
              </a:avLst>
            </a:prstTxWarp>
            <a:spAutoFit/>
          </a:bodyPr>
          <a:lstStyle/>
          <a:p>
            <a:pPr algn="ctr"/>
            <a:r>
              <a:rPr lang="en-US" sz="5400" b="1" cap="none" spc="0" dirty="0">
                <a:ln w="18415" cmpd="sng">
                  <a:solidFill>
                    <a:srgbClr val="FFFFFF"/>
                  </a:solidFill>
                  <a:prstDash val="solid"/>
                </a:ln>
                <a:solidFill>
                  <a:srgbClr val="C00000"/>
                </a:solidFill>
                <a:effectLst>
                  <a:outerShdw blurRad="63500" dir="3600000" algn="tl" rotWithShape="0">
                    <a:srgbClr val="000000">
                      <a:alpha val="70000"/>
                    </a:srgbClr>
                  </a:outerShdw>
                </a:effectLst>
              </a:rPr>
              <a:t>Inbound Marketing…</a:t>
            </a:r>
          </a:p>
        </p:txBody>
      </p:sp>
      <p:sp>
        <p:nvSpPr>
          <p:cNvPr id="2" name="Rectangle 1"/>
          <p:cNvSpPr/>
          <p:nvPr/>
        </p:nvSpPr>
        <p:spPr bwMode="auto">
          <a:xfrm>
            <a:off x="2286000" y="4419600"/>
            <a:ext cx="152400" cy="1524000"/>
          </a:xfrm>
          <a:prstGeom prst="rect">
            <a:avLst/>
          </a:prstGeom>
          <a:solidFill>
            <a:srgbClr val="FFFF00"/>
          </a:solid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9" name="Rectangle 8"/>
          <p:cNvSpPr/>
          <p:nvPr/>
        </p:nvSpPr>
        <p:spPr bwMode="auto">
          <a:xfrm>
            <a:off x="8648701" y="4443249"/>
            <a:ext cx="152400" cy="1524000"/>
          </a:xfrm>
          <a:prstGeom prst="rect">
            <a:avLst/>
          </a:prstGeom>
          <a:solidFill>
            <a:srgbClr val="FFFF00"/>
          </a:solid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10" name="Rectangle 9"/>
          <p:cNvSpPr/>
          <p:nvPr/>
        </p:nvSpPr>
        <p:spPr bwMode="auto">
          <a:xfrm rot="16200000">
            <a:off x="5529563" y="2686515"/>
            <a:ext cx="165922" cy="6348248"/>
          </a:xfrm>
          <a:prstGeom prst="rect">
            <a:avLst/>
          </a:prstGeom>
          <a:solidFill>
            <a:srgbClr val="FFFF00"/>
          </a:solid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Tree>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2000"/>
                                        <p:tgtEl>
                                          <p:spTgt spid="7"/>
                                        </p:tgtEl>
                                      </p:cBhvr>
                                    </p:animEffect>
                                  </p:childTnLst>
                                </p:cTn>
                              </p:par>
                            </p:childTnLst>
                          </p:cTn>
                        </p:par>
                        <p:par>
                          <p:cTn id="8" fill="hold">
                            <p:stCondLst>
                              <p:cond delay="2000"/>
                            </p:stCondLst>
                            <p:childTnLst>
                              <p:par>
                                <p:cTn id="9" presetID="22" presetClass="entr" presetSubtype="4"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39"/>
          <p:cNvPicPr>
            <a:picLocks noChangeAspect="1"/>
          </p:cNvPicPr>
          <p:nvPr/>
        </p:nvPicPr>
        <p:blipFill rotWithShape="1">
          <a:blip r:embed="rId3"/>
          <a:srcRect l="5285" t="20011" r="6821" b="5275"/>
          <a:stretch/>
        </p:blipFill>
        <p:spPr>
          <a:xfrm>
            <a:off x="45720" y="1357400"/>
            <a:ext cx="9061704" cy="5517233"/>
          </a:xfrm>
          <a:prstGeom prst="rect">
            <a:avLst/>
          </a:prstGeom>
          <a:ln w="76200">
            <a:solidFill>
              <a:schemeClr val="accent1"/>
            </a:solidFill>
          </a:ln>
        </p:spPr>
      </p:pic>
      <p:sp>
        <p:nvSpPr>
          <p:cNvPr id="41" name="Rectangle 40"/>
          <p:cNvSpPr/>
          <p:nvPr/>
        </p:nvSpPr>
        <p:spPr bwMode="auto">
          <a:xfrm>
            <a:off x="395536" y="1340766"/>
            <a:ext cx="5688632" cy="144017"/>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45" name="Oval 44"/>
          <p:cNvSpPr/>
          <p:nvPr/>
        </p:nvSpPr>
        <p:spPr bwMode="auto">
          <a:xfrm>
            <a:off x="1723426" y="2232007"/>
            <a:ext cx="1055915" cy="1035833"/>
          </a:xfrm>
          <a:prstGeom prst="ellipse">
            <a:avLst/>
          </a:prstGeom>
          <a:solidFill>
            <a:schemeClr val="accent1"/>
          </a:solidFill>
          <a:ln w="9525" cap="flat" cmpd="sng" algn="ctr">
            <a:noFill/>
            <a:prstDash val="solid"/>
            <a:round/>
            <a:headEnd type="none" w="med" len="med"/>
            <a:tailEnd type="none" w="med" len="med"/>
          </a:ln>
          <a:effectLst>
            <a:glow rad="63500">
              <a:schemeClr val="accent1">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5" name="TextBox 4"/>
          <p:cNvSpPr txBox="1"/>
          <p:nvPr/>
        </p:nvSpPr>
        <p:spPr>
          <a:xfrm>
            <a:off x="1758061" y="2525787"/>
            <a:ext cx="936104" cy="461665"/>
          </a:xfrm>
          <a:prstGeom prst="rect">
            <a:avLst/>
          </a:prstGeom>
          <a:noFill/>
        </p:spPr>
        <p:txBody>
          <a:bodyPr wrap="square" rtlCol="0">
            <a:spAutoFit/>
          </a:bodyPr>
          <a:lstStyle/>
          <a:p>
            <a:pPr algn="ctr"/>
            <a:r>
              <a:rPr lang="en-CA" sz="2400" b="1" dirty="0">
                <a:solidFill>
                  <a:schemeClr val="tx1"/>
                </a:solidFill>
                <a:latin typeface="Arial Narrow" panose="020B0606020202030204" pitchFamily="34" charset="0"/>
              </a:rPr>
              <a:t>Paid</a:t>
            </a:r>
            <a:endParaRPr lang="en-US" sz="2400" b="1" dirty="0">
              <a:solidFill>
                <a:schemeClr val="tx1"/>
              </a:solidFill>
              <a:latin typeface="Arial Narrow" panose="020B0606020202030204" pitchFamily="34" charset="0"/>
            </a:endParaRPr>
          </a:p>
        </p:txBody>
      </p:sp>
      <p:sp>
        <p:nvSpPr>
          <p:cNvPr id="47" name="Oval 46"/>
          <p:cNvSpPr/>
          <p:nvPr/>
        </p:nvSpPr>
        <p:spPr bwMode="auto">
          <a:xfrm>
            <a:off x="3486911" y="2242892"/>
            <a:ext cx="1055915" cy="1035833"/>
          </a:xfrm>
          <a:prstGeom prst="ellipse">
            <a:avLst/>
          </a:prstGeom>
          <a:solidFill>
            <a:schemeClr val="accent1"/>
          </a:solidFill>
          <a:ln w="9525" cap="flat" cmpd="sng" algn="ctr">
            <a:noFill/>
            <a:prstDash val="solid"/>
            <a:round/>
            <a:headEnd type="none" w="med" len="med"/>
            <a:tailEnd type="none" w="med" len="med"/>
          </a:ln>
          <a:effectLst>
            <a:glow rad="63500">
              <a:schemeClr val="accent1">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48" name="TextBox 47"/>
          <p:cNvSpPr txBox="1"/>
          <p:nvPr/>
        </p:nvSpPr>
        <p:spPr>
          <a:xfrm>
            <a:off x="3521546" y="2536672"/>
            <a:ext cx="1021280" cy="461665"/>
          </a:xfrm>
          <a:prstGeom prst="rect">
            <a:avLst/>
          </a:prstGeom>
          <a:noFill/>
        </p:spPr>
        <p:txBody>
          <a:bodyPr wrap="square" rtlCol="0">
            <a:spAutoFit/>
          </a:bodyPr>
          <a:lstStyle/>
          <a:p>
            <a:pPr algn="ctr"/>
            <a:r>
              <a:rPr lang="en-CA" sz="2400" b="1" dirty="0">
                <a:solidFill>
                  <a:schemeClr val="tx1"/>
                </a:solidFill>
                <a:latin typeface="Arial Narrow" panose="020B0606020202030204" pitchFamily="34" charset="0"/>
              </a:rPr>
              <a:t>Owned</a:t>
            </a:r>
            <a:endParaRPr lang="en-US" sz="2400" b="1" dirty="0">
              <a:solidFill>
                <a:schemeClr val="tx1"/>
              </a:solidFill>
              <a:latin typeface="Arial Narrow" panose="020B0606020202030204" pitchFamily="34" charset="0"/>
            </a:endParaRPr>
          </a:p>
        </p:txBody>
      </p:sp>
      <p:sp>
        <p:nvSpPr>
          <p:cNvPr id="49" name="Oval 48"/>
          <p:cNvSpPr/>
          <p:nvPr/>
        </p:nvSpPr>
        <p:spPr bwMode="auto">
          <a:xfrm>
            <a:off x="5270427" y="2199350"/>
            <a:ext cx="1055915" cy="1035833"/>
          </a:xfrm>
          <a:prstGeom prst="ellipse">
            <a:avLst/>
          </a:prstGeom>
          <a:solidFill>
            <a:schemeClr val="accent1"/>
          </a:solidFill>
          <a:ln w="9525" cap="flat" cmpd="sng" algn="ctr">
            <a:noFill/>
            <a:prstDash val="solid"/>
            <a:round/>
            <a:headEnd type="none" w="med" len="med"/>
            <a:tailEnd type="none" w="med" len="med"/>
          </a:ln>
          <a:effectLst>
            <a:glow rad="63500">
              <a:schemeClr val="accent1">
                <a:satMod val="175000"/>
                <a:alpha val="40000"/>
              </a:scheme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50" name="TextBox 49"/>
          <p:cNvSpPr txBox="1"/>
          <p:nvPr/>
        </p:nvSpPr>
        <p:spPr>
          <a:xfrm>
            <a:off x="5254132" y="2528097"/>
            <a:ext cx="1104732" cy="461665"/>
          </a:xfrm>
          <a:prstGeom prst="rect">
            <a:avLst/>
          </a:prstGeom>
          <a:noFill/>
        </p:spPr>
        <p:txBody>
          <a:bodyPr wrap="square" rtlCol="0">
            <a:spAutoFit/>
          </a:bodyPr>
          <a:lstStyle/>
          <a:p>
            <a:pPr algn="ctr"/>
            <a:r>
              <a:rPr lang="en-CA" sz="2400" b="1" dirty="0">
                <a:solidFill>
                  <a:schemeClr val="tx1"/>
                </a:solidFill>
                <a:latin typeface="Arial Narrow" panose="020B0606020202030204" pitchFamily="34" charset="0"/>
              </a:rPr>
              <a:t>Earned</a:t>
            </a:r>
            <a:endParaRPr lang="en-US" sz="2400" b="1" dirty="0">
              <a:solidFill>
                <a:schemeClr val="tx1"/>
              </a:solidFill>
              <a:latin typeface="Arial Narrow" panose="020B0606020202030204" pitchFamily="34" charset="0"/>
            </a:endParaRPr>
          </a:p>
        </p:txBody>
      </p:sp>
      <p:sp>
        <p:nvSpPr>
          <p:cNvPr id="3" name="TextBox 2"/>
          <p:cNvSpPr txBox="1"/>
          <p:nvPr/>
        </p:nvSpPr>
        <p:spPr>
          <a:xfrm>
            <a:off x="8837798" y="6581001"/>
            <a:ext cx="269626" cy="276999"/>
          </a:xfrm>
          <a:prstGeom prst="rect">
            <a:avLst/>
          </a:prstGeom>
          <a:noFill/>
        </p:spPr>
        <p:txBody>
          <a:bodyPr wrap="none" rtlCol="0">
            <a:spAutoFit/>
          </a:bodyPr>
          <a:lstStyle/>
          <a:p>
            <a:r>
              <a:rPr lang="en-CA" sz="1200" b="1" dirty="0">
                <a:solidFill>
                  <a:schemeClr val="bg2"/>
                </a:solidFill>
              </a:rPr>
              <a:t>6</a:t>
            </a:r>
          </a:p>
        </p:txBody>
      </p:sp>
      <p:sp>
        <p:nvSpPr>
          <p:cNvPr id="6" name="Callout: Down Arrow 5"/>
          <p:cNvSpPr/>
          <p:nvPr/>
        </p:nvSpPr>
        <p:spPr bwMode="auto">
          <a:xfrm>
            <a:off x="611560" y="260648"/>
            <a:ext cx="7848872" cy="1152128"/>
          </a:xfrm>
          <a:prstGeom prst="downArrowCallou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a:xfrm>
            <a:off x="0" y="43843"/>
            <a:ext cx="9144000" cy="1143000"/>
          </a:xfrm>
        </p:spPr>
        <p:txBody>
          <a:bodyPr/>
          <a:lstStyle/>
          <a:p>
            <a:r>
              <a:rPr lang="en-US" b="1" dirty="0">
                <a:solidFill>
                  <a:schemeClr val="tx1"/>
                </a:solidFill>
              </a:rPr>
              <a:t>Getting Found Today: POEM</a:t>
            </a:r>
          </a:p>
        </p:txBody>
      </p:sp>
    </p:spTree>
    <p:extLst>
      <p:ext uri="{BB962C8B-B14F-4D97-AF65-F5344CB8AC3E}">
        <p14:creationId xmlns:p14="http://schemas.microsoft.com/office/powerpoint/2010/main" val="2689466781"/>
      </p:ext>
    </p:extLst>
  </p:cSld>
  <p:clrMapOvr>
    <a:masterClrMapping/>
  </p:clrMapOvr>
  <p:transition>
    <p:zo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5735" t="39487" r="27174" b="1539"/>
          <a:stretch/>
        </p:blipFill>
        <p:spPr>
          <a:xfrm>
            <a:off x="0" y="0"/>
            <a:ext cx="9144000" cy="5710719"/>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5735" t="31618" r="27174" b="62874"/>
          <a:stretch/>
        </p:blipFill>
        <p:spPr>
          <a:xfrm flipH="1" flipV="1">
            <a:off x="0" y="5689696"/>
            <a:ext cx="9144000" cy="1178361"/>
          </a:xfrm>
          <a:prstGeom prst="rect">
            <a:avLst/>
          </a:prstGeom>
        </p:spPr>
      </p:pic>
      <p:sp>
        <p:nvSpPr>
          <p:cNvPr id="4" name="Rectangle 3"/>
          <p:cNvSpPr/>
          <p:nvPr/>
        </p:nvSpPr>
        <p:spPr>
          <a:xfrm>
            <a:off x="762000" y="3657601"/>
            <a:ext cx="7044775" cy="533400"/>
          </a:xfrm>
          <a:prstGeom prst="rect">
            <a:avLst/>
          </a:prstGeom>
          <a:noFill/>
          <a:ln>
            <a:noFill/>
          </a:ln>
        </p:spPr>
        <p:txBody>
          <a:bodyPr wrap="none" lIns="91440" tIns="45720" rIns="91440" bIns="45720">
            <a:prstTxWarp prst="textPlain">
              <a:avLst/>
            </a:prstTxWarp>
            <a:spAutoFit/>
          </a:bodyPr>
          <a:lstStyle/>
          <a:p>
            <a:pPr algn="ctr"/>
            <a:r>
              <a:rPr lang="en-US" sz="4400" b="1" dirty="0">
                <a:ln w="22225">
                  <a:solidFill>
                    <a:schemeClr val="accent2"/>
                  </a:solidFill>
                  <a:prstDash val="solid"/>
                </a:ln>
                <a:solidFill>
                  <a:srgbClr val="FF0000"/>
                </a:solidFill>
                <a:effectLst/>
              </a:rPr>
              <a:t>best coffee shop kelowna</a:t>
            </a:r>
          </a:p>
        </p:txBody>
      </p:sp>
      <p:pic>
        <p:nvPicPr>
          <p:cNvPr id="1026" name="Picture 2" descr="Image result for arrow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2283" flipH="1" flipV="1">
            <a:off x="974480" y="4475340"/>
            <a:ext cx="948397" cy="9001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5"/>
          <a:srcRect l="30000" t="25384" r="6667" b="8975"/>
          <a:stretch/>
        </p:blipFill>
        <p:spPr>
          <a:xfrm>
            <a:off x="609600" y="2272896"/>
            <a:ext cx="1447800" cy="1219200"/>
          </a:xfrm>
          <a:prstGeom prst="rect">
            <a:avLst/>
          </a:prstGeom>
        </p:spPr>
      </p:pic>
      <p:sp>
        <p:nvSpPr>
          <p:cNvPr id="3" name="TextBox 2"/>
          <p:cNvSpPr txBox="1"/>
          <p:nvPr/>
        </p:nvSpPr>
        <p:spPr>
          <a:xfrm>
            <a:off x="4130321" y="5478517"/>
            <a:ext cx="583814" cy="1323439"/>
          </a:xfrm>
          <a:prstGeom prst="rect">
            <a:avLst/>
          </a:prstGeom>
          <a:noFill/>
        </p:spPr>
        <p:txBody>
          <a:bodyPr wrap="none" rtlCol="0">
            <a:spAutoFit/>
          </a:bodyPr>
          <a:lstStyle/>
          <a:p>
            <a:r>
              <a:rPr lang="en-US" sz="8000" dirty="0">
                <a:solidFill>
                  <a:srgbClr val="FFFF00"/>
                </a:solidFill>
              </a:rPr>
              <a:t>*</a:t>
            </a:r>
          </a:p>
        </p:txBody>
      </p:sp>
    </p:spTree>
    <p:extLst>
      <p:ext uri="{BB962C8B-B14F-4D97-AF65-F5344CB8AC3E}">
        <p14:creationId xmlns:p14="http://schemas.microsoft.com/office/powerpoint/2010/main" val="2794646381"/>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nodeType="withEffect">
                                  <p:stCondLst>
                                    <p:cond delay="0"/>
                                  </p:stCondLst>
                                  <p:childTnLst>
                                    <p:animEffect transition="out" filter="fade">
                                      <p:cBhvr>
                                        <p:cTn id="6" dur="500" tmFilter="0, 0; .2, .5; .8, .5; 1, 0"/>
                                        <p:tgtEl>
                                          <p:spTgt spid="3">
                                            <p:txEl>
                                              <p:pRg st="0" end="0"/>
                                            </p:txEl>
                                          </p:spTgt>
                                        </p:tgtEl>
                                      </p:cBhvr>
                                    </p:animEffect>
                                    <p:animScale>
                                      <p:cBhvr>
                                        <p:cTn id="7" dur="250" autoRev="1" fill="hold"/>
                                        <p:tgtEl>
                                          <p:spTgt spid="3">
                                            <p:txEl>
                                              <p:pRg st="0" end="0"/>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771613" y="2896312"/>
            <a:ext cx="4341668" cy="3437428"/>
            <a:chOff x="771613" y="2896312"/>
            <a:chExt cx="4341668" cy="3437428"/>
          </a:xfrm>
        </p:grpSpPr>
        <p:pic>
          <p:nvPicPr>
            <p:cNvPr id="13"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4808480" y="2922588"/>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4582508" y="2959374"/>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4361788" y="3000593"/>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4135816" y="3037379"/>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3865719" y="2896312"/>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3639747" y="2933098"/>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3419027" y="2974317"/>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3193055" y="3011103"/>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2890382" y="2988278"/>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2664410" y="3025064"/>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2443690" y="3066283"/>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2217718" y="3103069"/>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1947621" y="2962002"/>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1721649" y="2998788"/>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1500929" y="3040007"/>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1274957" y="3076793"/>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1028426" y="2974317"/>
              <a:ext cx="304801" cy="3109528"/>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descr="Image result for organic search images"/>
            <p:cNvPicPr>
              <a:picLocks noChangeAspect="1" noChangeArrowheads="1"/>
            </p:cNvPicPr>
            <p:nvPr/>
          </p:nvPicPr>
          <p:blipFill rotWithShape="1">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l="317" t="-1" r="90592" b="7255"/>
            <a:stretch/>
          </p:blipFill>
          <p:spPr bwMode="auto">
            <a:xfrm flipH="1">
              <a:off x="771613" y="3224212"/>
              <a:ext cx="304801" cy="3109528"/>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Title 1"/>
          <p:cNvSpPr>
            <a:spLocks noGrp="1"/>
          </p:cNvSpPr>
          <p:nvPr>
            <p:ph type="title"/>
          </p:nvPr>
        </p:nvSpPr>
        <p:spPr/>
        <p:txBody>
          <a:bodyPr/>
          <a:lstStyle/>
          <a:p>
            <a:r>
              <a:rPr lang="en-US" dirty="0"/>
              <a:t>What is </a:t>
            </a:r>
            <a:r>
              <a:rPr lang="en-US" dirty="0">
                <a:solidFill>
                  <a:srgbClr val="FFFF00"/>
                </a:solidFill>
              </a:rPr>
              <a:t>Search Marketing</a:t>
            </a:r>
            <a:r>
              <a:rPr lang="en-US" dirty="0"/>
              <a:t>?</a:t>
            </a:r>
            <a:endParaRPr lang="en-CA" dirty="0"/>
          </a:p>
        </p:txBody>
      </p:sp>
      <p:sp>
        <p:nvSpPr>
          <p:cNvPr id="6" name="Rectangle: Rounded Corners 5"/>
          <p:cNvSpPr/>
          <p:nvPr/>
        </p:nvSpPr>
        <p:spPr bwMode="auto">
          <a:xfrm>
            <a:off x="762000" y="1524000"/>
            <a:ext cx="7620000" cy="1219200"/>
          </a:xfrm>
          <a:prstGeom prst="roundRect">
            <a:avLst/>
          </a:prstGeom>
          <a:solidFill>
            <a:schemeClr val="accent1">
              <a:lumMod val="75000"/>
            </a:schemeClr>
          </a:solidFill>
          <a:ln w="76200" cap="flat" cmpd="sng" algn="ctr">
            <a:solidFill>
              <a:schemeClr val="tx1"/>
            </a:solidFill>
            <a:prstDash val="solid"/>
            <a:miter lim="800000"/>
            <a:headEnd type="none" w="med" len="med"/>
            <a:tailEnd type="none" w="med" len="med"/>
          </a:ln>
          <a:effectLst>
            <a:glow rad="63500">
              <a:schemeClr val="accent2">
                <a:satMod val="175000"/>
                <a:alpha val="40000"/>
              </a:schemeClr>
            </a:glow>
            <a:reflection blurRad="6350" stA="52000" endA="300" endPos="35000" dir="5400000" sy="-100000" algn="bl" rotWithShape="0"/>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CA" sz="2200" b="0" i="0" u="none" strike="noStrike" baseline="0" dirty="0">
              <a:solidFill>
                <a:schemeClr val="tx1">
                  <a:alpha val="100000"/>
                </a:schemeClr>
              </a:solidFill>
              <a:effectLst>
                <a:outerShdw blurRad="38100" dist="38100" dir="2700000" algn="tl">
                  <a:srgbClr val="000000">
                    <a:alpha val="43137"/>
                  </a:srgbClr>
                </a:outerShdw>
              </a:effectLst>
              <a:latin typeface="Book Antiqua"/>
            </a:endParaRPr>
          </a:p>
        </p:txBody>
      </p:sp>
      <p:sp>
        <p:nvSpPr>
          <p:cNvPr id="7" name="TextBox 6"/>
          <p:cNvSpPr txBox="1"/>
          <p:nvPr/>
        </p:nvSpPr>
        <p:spPr>
          <a:xfrm>
            <a:off x="1082102" y="1676400"/>
            <a:ext cx="6979796" cy="1292662"/>
          </a:xfrm>
          <a:prstGeom prst="rect">
            <a:avLst/>
          </a:prstGeom>
          <a:noFill/>
        </p:spPr>
        <p:txBody>
          <a:bodyPr wrap="none" rtlCol="0">
            <a:spAutoFit/>
          </a:bodyPr>
          <a:lstStyle/>
          <a:p>
            <a:r>
              <a:rPr lang="en-CA" sz="2800" b="1" dirty="0">
                <a:solidFill>
                  <a:srgbClr val="FFFF00"/>
                </a:solidFill>
              </a:rPr>
              <a:t>Search marketing </a:t>
            </a:r>
            <a:r>
              <a:rPr lang="en-CA" sz="2800" dirty="0"/>
              <a:t>is the process of gaining</a:t>
            </a:r>
            <a:br>
              <a:rPr lang="en-CA" sz="2800" dirty="0"/>
            </a:br>
            <a:r>
              <a:rPr lang="en-CA" sz="2800" dirty="0"/>
              <a:t>traffic and visibility from search engines</a:t>
            </a:r>
          </a:p>
          <a:p>
            <a:endParaRPr lang="en-CA" dirty="0"/>
          </a:p>
        </p:txBody>
      </p:sp>
      <p:pic>
        <p:nvPicPr>
          <p:cNvPr id="2050" name="Picture 2" descr="Image result for paid search images"/>
          <p:cNvPicPr>
            <a:picLocks noChangeAspect="1" noChangeArrowheads="1"/>
          </p:cNvPicPr>
          <p:nvPr/>
        </p:nvPicPr>
        <p:blipFill rotWithShape="1">
          <a:blip r:embed="rId5">
            <a:extLst>
              <a:ext uri="{28A0092B-C50C-407E-A947-70E740481C1C}">
                <a14:useLocalDpi xmlns:a14="http://schemas.microsoft.com/office/drawing/2010/main" val="0"/>
              </a:ext>
            </a:extLst>
          </a:blip>
          <a:srcRect l="28333" r="28334" b="13220"/>
          <a:stretch/>
        </p:blipFill>
        <p:spPr bwMode="auto">
          <a:xfrm>
            <a:off x="606458" y="3352801"/>
            <a:ext cx="3962400" cy="243840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Image result for organic search images"/>
          <p:cNvPicPr>
            <a:picLocks noChangeAspect="1" noChangeArrowheads="1"/>
          </p:cNvPicPr>
          <p:nvPr/>
        </p:nvPicPr>
        <p:blipFill>
          <a:blip r:embed="rId3">
            <a:biLevel thresh="50000"/>
            <a:extLst>
              <a:ext uri="{BEBA8EAE-BF5A-486C-A8C5-ECC9F3942E4B}">
                <a14:imgProps xmlns:a14="http://schemas.microsoft.com/office/drawing/2010/main">
                  <a14:imgLayer r:embed="rId4">
                    <a14:imgEffect>
                      <a14:colorTemperature colorTemp="1500"/>
                    </a14:imgEffect>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flipH="1">
            <a:off x="5029200" y="2895600"/>
            <a:ext cx="3352800" cy="335280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5307765" y="5986790"/>
            <a:ext cx="2940228" cy="523220"/>
          </a:xfrm>
          <a:prstGeom prst="rect">
            <a:avLst/>
          </a:prstGeom>
          <a:noFill/>
        </p:spPr>
        <p:txBody>
          <a:bodyPr wrap="none" rtlCol="0">
            <a:spAutoFit/>
          </a:bodyPr>
          <a:lstStyle/>
          <a:p>
            <a:r>
              <a:rPr lang="en-US" sz="2800" dirty="0">
                <a:solidFill>
                  <a:srgbClr val="0B52FC"/>
                </a:solidFill>
                <a:latin typeface="Eras Bold ITC" panose="020B0907030504020204" pitchFamily="34" charset="0"/>
              </a:rPr>
              <a:t>Organic Search</a:t>
            </a:r>
            <a:endParaRPr lang="en-CA" sz="2800" dirty="0">
              <a:solidFill>
                <a:srgbClr val="0B52FC"/>
              </a:solidFill>
              <a:latin typeface="Eras Bold ITC" panose="020B0907030504020204" pitchFamily="34" charset="0"/>
            </a:endParaRPr>
          </a:p>
        </p:txBody>
      </p:sp>
      <p:sp>
        <p:nvSpPr>
          <p:cNvPr id="8" name="TextBox 7"/>
          <p:cNvSpPr txBox="1"/>
          <p:nvPr/>
        </p:nvSpPr>
        <p:spPr>
          <a:xfrm>
            <a:off x="1135001" y="5986790"/>
            <a:ext cx="2279791" cy="523220"/>
          </a:xfrm>
          <a:prstGeom prst="rect">
            <a:avLst/>
          </a:prstGeom>
          <a:noFill/>
        </p:spPr>
        <p:txBody>
          <a:bodyPr wrap="none" rtlCol="0">
            <a:spAutoFit/>
          </a:bodyPr>
          <a:lstStyle/>
          <a:p>
            <a:r>
              <a:rPr lang="en-US" sz="2800" dirty="0">
                <a:solidFill>
                  <a:srgbClr val="0B52FC"/>
                </a:solidFill>
                <a:latin typeface="Eras Bold ITC" panose="020B0907030504020204" pitchFamily="34" charset="0"/>
              </a:rPr>
              <a:t>Paid Search</a:t>
            </a:r>
            <a:endParaRPr lang="en-CA" sz="2800" dirty="0">
              <a:solidFill>
                <a:srgbClr val="0B52FC"/>
              </a:solidFill>
              <a:latin typeface="Eras Bold ITC" panose="020B0907030504020204" pitchFamily="34" charset="0"/>
            </a:endParaRPr>
          </a:p>
        </p:txBody>
      </p:sp>
    </p:spTree>
    <p:extLst>
      <p:ext uri="{BB962C8B-B14F-4D97-AF65-F5344CB8AC3E}">
        <p14:creationId xmlns:p14="http://schemas.microsoft.com/office/powerpoint/2010/main" val="2397766188"/>
      </p:ext>
    </p:extLst>
  </p:cSld>
  <p:clrMapOvr>
    <a:masterClrMapping/>
  </p:clrMapOvr>
  <p:transition>
    <p:zo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Related image"/>
          <p:cNvPicPr>
            <a:picLocks noChangeAspect="1" noChangeArrowheads="1"/>
          </p:cNvPicPr>
          <p:nvPr/>
        </p:nvPicPr>
        <p:blipFill rotWithShape="1">
          <a:blip r:embed="rId3">
            <a:extLst>
              <a:ext uri="{28A0092B-C50C-407E-A947-70E740481C1C}">
                <a14:useLocalDpi xmlns:a14="http://schemas.microsoft.com/office/drawing/2010/main" val="0"/>
              </a:ext>
            </a:extLst>
          </a:blip>
          <a:srcRect r="1626"/>
          <a:stretch/>
        </p:blipFill>
        <p:spPr bwMode="auto">
          <a:xfrm rot="10800000">
            <a:off x="0" y="685799"/>
            <a:ext cx="9144000" cy="439638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9144000" cy="1042988"/>
          </a:xfrm>
        </p:spPr>
        <p:txBody>
          <a:bodyPr/>
          <a:lstStyle/>
          <a:p>
            <a:r>
              <a:rPr lang="en-CA" dirty="0"/>
              <a:t>A Little Bit of History</a:t>
            </a:r>
          </a:p>
        </p:txBody>
      </p:sp>
      <p:pic>
        <p:nvPicPr>
          <p:cNvPr id="5" name="Picture 4"/>
          <p:cNvPicPr>
            <a:picLocks noChangeAspect="1"/>
          </p:cNvPicPr>
          <p:nvPr/>
        </p:nvPicPr>
        <p:blipFill rotWithShape="1">
          <a:blip r:embed="rId4"/>
          <a:srcRect l="5012" r="4772" b="5655"/>
          <a:stretch/>
        </p:blipFill>
        <p:spPr>
          <a:xfrm rot="1461915">
            <a:off x="1482256" y="1558581"/>
            <a:ext cx="2743200" cy="1128676"/>
          </a:xfrm>
          <a:prstGeom prst="rect">
            <a:avLst/>
          </a:prstGeom>
          <a:effectLst>
            <a:glow rad="139700">
              <a:schemeClr val="accent6">
                <a:satMod val="175000"/>
                <a:alpha val="40000"/>
              </a:schemeClr>
            </a:glow>
            <a:softEdge rad="25400"/>
          </a:effectLst>
        </p:spPr>
      </p:pic>
      <p:pic>
        <p:nvPicPr>
          <p:cNvPr id="6" name="Picture 5"/>
          <p:cNvPicPr>
            <a:picLocks noChangeAspect="1"/>
          </p:cNvPicPr>
          <p:nvPr/>
        </p:nvPicPr>
        <p:blipFill rotWithShape="1">
          <a:blip r:embed="rId5"/>
          <a:srcRect l="5624" r="3813" b="12243"/>
          <a:stretch/>
        </p:blipFill>
        <p:spPr>
          <a:xfrm rot="20708152">
            <a:off x="4642283" y="1232679"/>
            <a:ext cx="2130856" cy="2004585"/>
          </a:xfrm>
          <a:prstGeom prst="rect">
            <a:avLst/>
          </a:prstGeom>
          <a:effectLst>
            <a:glow rad="139700">
              <a:schemeClr val="accent6">
                <a:satMod val="175000"/>
                <a:alpha val="40000"/>
              </a:schemeClr>
            </a:glow>
            <a:softEdge rad="25400"/>
          </a:effectLst>
        </p:spPr>
      </p:pic>
      <p:pic>
        <p:nvPicPr>
          <p:cNvPr id="7" name="Picture 6"/>
          <p:cNvPicPr>
            <a:picLocks noChangeAspect="1"/>
          </p:cNvPicPr>
          <p:nvPr/>
        </p:nvPicPr>
        <p:blipFill rotWithShape="1">
          <a:blip r:embed="rId6">
            <a:extLst>
              <a:ext uri="{28A0092B-C50C-407E-A947-70E740481C1C}">
                <a14:useLocalDpi xmlns:a14="http://schemas.microsoft.com/office/drawing/2010/main" val="0"/>
              </a:ext>
            </a:extLst>
          </a:blip>
          <a:srcRect l="29181" t="42867" r="10054" b="21135"/>
          <a:stretch/>
        </p:blipFill>
        <p:spPr>
          <a:xfrm>
            <a:off x="2973048" y="4965406"/>
            <a:ext cx="3197904" cy="1605145"/>
          </a:xfrm>
          <a:prstGeom prst="rect">
            <a:avLst/>
          </a:prstGeom>
          <a:ln w="38100">
            <a:solidFill>
              <a:srgbClr val="0048FC"/>
            </a:solidFill>
          </a:ln>
        </p:spPr>
      </p:pic>
      <p:sp>
        <p:nvSpPr>
          <p:cNvPr id="3" name="Freeform: Shape 2"/>
          <p:cNvSpPr/>
          <p:nvPr/>
        </p:nvSpPr>
        <p:spPr bwMode="auto">
          <a:xfrm>
            <a:off x="3657600" y="3202850"/>
            <a:ext cx="1981200" cy="1597749"/>
          </a:xfrm>
          <a:custGeom>
            <a:avLst/>
            <a:gdLst>
              <a:gd name="connsiteX0" fmla="*/ 717729 w 1737437"/>
              <a:gd name="connsiteY0" fmla="*/ 1292773 h 1292773"/>
              <a:gd name="connsiteX1" fmla="*/ 402419 w 1737437"/>
              <a:gd name="connsiteY1" fmla="*/ 1271752 h 1292773"/>
              <a:gd name="connsiteX2" fmla="*/ 339357 w 1737437"/>
              <a:gd name="connsiteY2" fmla="*/ 1250731 h 1292773"/>
              <a:gd name="connsiteX3" fmla="*/ 307826 w 1737437"/>
              <a:gd name="connsiteY3" fmla="*/ 1240221 h 1292773"/>
              <a:gd name="connsiteX4" fmla="*/ 276295 w 1737437"/>
              <a:gd name="connsiteY4" fmla="*/ 1219200 h 1292773"/>
              <a:gd name="connsiteX5" fmla="*/ 244764 w 1737437"/>
              <a:gd name="connsiteY5" fmla="*/ 1156138 h 1292773"/>
              <a:gd name="connsiteX6" fmla="*/ 255274 w 1737437"/>
              <a:gd name="connsiteY6" fmla="*/ 1082566 h 1292773"/>
              <a:gd name="connsiteX7" fmla="*/ 276295 w 1737437"/>
              <a:gd name="connsiteY7" fmla="*/ 1008993 h 1292773"/>
              <a:gd name="connsiteX8" fmla="*/ 244764 w 1737437"/>
              <a:gd name="connsiteY8" fmla="*/ 914400 h 1292773"/>
              <a:gd name="connsiteX9" fmla="*/ 213233 w 1737437"/>
              <a:gd name="connsiteY9" fmla="*/ 903890 h 1292773"/>
              <a:gd name="connsiteX10" fmla="*/ 118640 w 1737437"/>
              <a:gd name="connsiteY10" fmla="*/ 851338 h 1292773"/>
              <a:gd name="connsiteX11" fmla="*/ 66088 w 1737437"/>
              <a:gd name="connsiteY11" fmla="*/ 798787 h 1292773"/>
              <a:gd name="connsiteX12" fmla="*/ 13536 w 1737437"/>
              <a:gd name="connsiteY12" fmla="*/ 746235 h 1292773"/>
              <a:gd name="connsiteX13" fmla="*/ 13536 w 1737437"/>
              <a:gd name="connsiteY13" fmla="*/ 620111 h 1292773"/>
              <a:gd name="connsiteX14" fmla="*/ 34557 w 1737437"/>
              <a:gd name="connsiteY14" fmla="*/ 557049 h 1292773"/>
              <a:gd name="connsiteX15" fmla="*/ 129150 w 1737437"/>
              <a:gd name="connsiteY15" fmla="*/ 515007 h 1292773"/>
              <a:gd name="connsiteX16" fmla="*/ 160681 w 1737437"/>
              <a:gd name="connsiteY16" fmla="*/ 504497 h 1292773"/>
              <a:gd name="connsiteX17" fmla="*/ 192212 w 1737437"/>
              <a:gd name="connsiteY17" fmla="*/ 493987 h 1292773"/>
              <a:gd name="connsiteX18" fmla="*/ 234253 w 1737437"/>
              <a:gd name="connsiteY18" fmla="*/ 430924 h 1292773"/>
              <a:gd name="connsiteX19" fmla="*/ 244764 w 1737437"/>
              <a:gd name="connsiteY19" fmla="*/ 399393 h 1292773"/>
              <a:gd name="connsiteX20" fmla="*/ 265784 w 1737437"/>
              <a:gd name="connsiteY20" fmla="*/ 367862 h 1292773"/>
              <a:gd name="connsiteX21" fmla="*/ 286805 w 1737437"/>
              <a:gd name="connsiteY21" fmla="*/ 304800 h 1292773"/>
              <a:gd name="connsiteX22" fmla="*/ 297315 w 1737437"/>
              <a:gd name="connsiteY22" fmla="*/ 273269 h 1292773"/>
              <a:gd name="connsiteX23" fmla="*/ 360378 w 1737437"/>
              <a:gd name="connsiteY23" fmla="*/ 252249 h 1292773"/>
              <a:gd name="connsiteX24" fmla="*/ 391909 w 1737437"/>
              <a:gd name="connsiteY24" fmla="*/ 231228 h 1292773"/>
              <a:gd name="connsiteX25" fmla="*/ 423440 w 1737437"/>
              <a:gd name="connsiteY25" fmla="*/ 220718 h 1292773"/>
              <a:gd name="connsiteX26" fmla="*/ 465481 w 1737437"/>
              <a:gd name="connsiteY26" fmla="*/ 199697 h 1292773"/>
              <a:gd name="connsiteX27" fmla="*/ 486502 w 1737437"/>
              <a:gd name="connsiteY27" fmla="*/ 136635 h 1292773"/>
              <a:gd name="connsiteX28" fmla="*/ 497012 w 1737437"/>
              <a:gd name="connsiteY28" fmla="*/ 105104 h 1292773"/>
              <a:gd name="connsiteX29" fmla="*/ 539053 w 1737437"/>
              <a:gd name="connsiteY29" fmla="*/ 42042 h 1292773"/>
              <a:gd name="connsiteX30" fmla="*/ 560074 w 1737437"/>
              <a:gd name="connsiteY30" fmla="*/ 10511 h 1292773"/>
              <a:gd name="connsiteX31" fmla="*/ 591605 w 1737437"/>
              <a:gd name="connsiteY31" fmla="*/ 0 h 1292773"/>
              <a:gd name="connsiteX32" fmla="*/ 707219 w 1737437"/>
              <a:gd name="connsiteY32" fmla="*/ 10511 h 1292773"/>
              <a:gd name="connsiteX33" fmla="*/ 728240 w 1737437"/>
              <a:gd name="connsiteY33" fmla="*/ 42042 h 1292773"/>
              <a:gd name="connsiteX34" fmla="*/ 770281 w 1737437"/>
              <a:gd name="connsiteY34" fmla="*/ 136635 h 1292773"/>
              <a:gd name="connsiteX35" fmla="*/ 812322 w 1737437"/>
              <a:gd name="connsiteY35" fmla="*/ 189187 h 1292773"/>
              <a:gd name="connsiteX36" fmla="*/ 833343 w 1737437"/>
              <a:gd name="connsiteY36" fmla="*/ 220718 h 1292773"/>
              <a:gd name="connsiteX37" fmla="*/ 959467 w 1737437"/>
              <a:gd name="connsiteY37" fmla="*/ 231228 h 1292773"/>
              <a:gd name="connsiteX38" fmla="*/ 1033040 w 1737437"/>
              <a:gd name="connsiteY38" fmla="*/ 304800 h 1292773"/>
              <a:gd name="connsiteX39" fmla="*/ 1064571 w 1737437"/>
              <a:gd name="connsiteY39" fmla="*/ 325821 h 1292773"/>
              <a:gd name="connsiteX40" fmla="*/ 1253757 w 1737437"/>
              <a:gd name="connsiteY40" fmla="*/ 325821 h 1292773"/>
              <a:gd name="connsiteX41" fmla="*/ 1285288 w 1737437"/>
              <a:gd name="connsiteY41" fmla="*/ 304800 h 1292773"/>
              <a:gd name="connsiteX42" fmla="*/ 1506005 w 1737437"/>
              <a:gd name="connsiteY42" fmla="*/ 346842 h 1292773"/>
              <a:gd name="connsiteX43" fmla="*/ 1558557 w 1737437"/>
              <a:gd name="connsiteY43" fmla="*/ 409904 h 1292773"/>
              <a:gd name="connsiteX44" fmla="*/ 1621619 w 1737437"/>
              <a:gd name="connsiteY44" fmla="*/ 472966 h 1292773"/>
              <a:gd name="connsiteX45" fmla="*/ 1632129 w 1737437"/>
              <a:gd name="connsiteY45" fmla="*/ 504497 h 1292773"/>
              <a:gd name="connsiteX46" fmla="*/ 1716212 w 1737437"/>
              <a:gd name="connsiteY46" fmla="*/ 536028 h 1292773"/>
              <a:gd name="connsiteX47" fmla="*/ 1737233 w 1737437"/>
              <a:gd name="connsiteY47" fmla="*/ 599090 h 1292773"/>
              <a:gd name="connsiteX48" fmla="*/ 1726722 w 1737437"/>
              <a:gd name="connsiteY48" fmla="*/ 704193 h 1292773"/>
              <a:gd name="connsiteX49" fmla="*/ 1674171 w 1737437"/>
              <a:gd name="connsiteY49" fmla="*/ 746235 h 1292773"/>
              <a:gd name="connsiteX50" fmla="*/ 1642640 w 1737437"/>
              <a:gd name="connsiteY50" fmla="*/ 767255 h 1292773"/>
              <a:gd name="connsiteX51" fmla="*/ 1579578 w 1737437"/>
              <a:gd name="connsiteY51" fmla="*/ 788276 h 1292773"/>
              <a:gd name="connsiteX52" fmla="*/ 1506005 w 1737437"/>
              <a:gd name="connsiteY52" fmla="*/ 809297 h 1292773"/>
              <a:gd name="connsiteX53" fmla="*/ 1442943 w 1737437"/>
              <a:gd name="connsiteY53" fmla="*/ 840828 h 1292773"/>
              <a:gd name="connsiteX54" fmla="*/ 1411412 w 1737437"/>
              <a:gd name="connsiteY54" fmla="*/ 861849 h 1292773"/>
              <a:gd name="connsiteX55" fmla="*/ 1400902 w 1737437"/>
              <a:gd name="connsiteY55" fmla="*/ 903890 h 1292773"/>
              <a:gd name="connsiteX56" fmla="*/ 1285288 w 1737437"/>
              <a:gd name="connsiteY56" fmla="*/ 987973 h 1292773"/>
              <a:gd name="connsiteX57" fmla="*/ 1264267 w 1737437"/>
              <a:gd name="connsiteY57" fmla="*/ 1019504 h 1292773"/>
              <a:gd name="connsiteX58" fmla="*/ 1232736 w 1737437"/>
              <a:gd name="connsiteY58" fmla="*/ 1040524 h 1292773"/>
              <a:gd name="connsiteX59" fmla="*/ 1201205 w 1737437"/>
              <a:gd name="connsiteY59" fmla="*/ 1114097 h 1292773"/>
              <a:gd name="connsiteX60" fmla="*/ 1138143 w 1737437"/>
              <a:gd name="connsiteY60" fmla="*/ 1156138 h 1292773"/>
              <a:gd name="connsiteX61" fmla="*/ 1106612 w 1737437"/>
              <a:gd name="connsiteY61" fmla="*/ 1187669 h 1292773"/>
              <a:gd name="connsiteX62" fmla="*/ 1064571 w 1737437"/>
              <a:gd name="connsiteY62" fmla="*/ 1198180 h 1292773"/>
              <a:gd name="connsiteX63" fmla="*/ 1001509 w 1737437"/>
              <a:gd name="connsiteY63" fmla="*/ 1219200 h 1292773"/>
              <a:gd name="connsiteX64" fmla="*/ 969978 w 1737437"/>
              <a:gd name="connsiteY64" fmla="*/ 1229711 h 1292773"/>
              <a:gd name="connsiteX65" fmla="*/ 854364 w 1737437"/>
              <a:gd name="connsiteY65" fmla="*/ 1240221 h 1292773"/>
              <a:gd name="connsiteX66" fmla="*/ 791302 w 1737437"/>
              <a:gd name="connsiteY66" fmla="*/ 1271752 h 1292773"/>
              <a:gd name="connsiteX67" fmla="*/ 770281 w 1737437"/>
              <a:gd name="connsiteY67" fmla="*/ 1271752 h 1292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737437" h="1292773">
                <a:moveTo>
                  <a:pt x="717729" y="1292773"/>
                </a:moveTo>
                <a:cubicBezTo>
                  <a:pt x="547775" y="1258780"/>
                  <a:pt x="837343" y="1313841"/>
                  <a:pt x="402419" y="1271752"/>
                </a:cubicBezTo>
                <a:cubicBezTo>
                  <a:pt x="380364" y="1269618"/>
                  <a:pt x="360378" y="1257738"/>
                  <a:pt x="339357" y="1250731"/>
                </a:cubicBezTo>
                <a:lnTo>
                  <a:pt x="307826" y="1240221"/>
                </a:lnTo>
                <a:cubicBezTo>
                  <a:pt x="297316" y="1233214"/>
                  <a:pt x="285227" y="1228132"/>
                  <a:pt x="276295" y="1219200"/>
                </a:cubicBezTo>
                <a:cubicBezTo>
                  <a:pt x="255919" y="1198824"/>
                  <a:pt x="253312" y="1181784"/>
                  <a:pt x="244764" y="1156138"/>
                </a:cubicBezTo>
                <a:cubicBezTo>
                  <a:pt x="248267" y="1131614"/>
                  <a:pt x="250843" y="1106939"/>
                  <a:pt x="255274" y="1082566"/>
                </a:cubicBezTo>
                <a:cubicBezTo>
                  <a:pt x="260554" y="1053525"/>
                  <a:pt x="267288" y="1036013"/>
                  <a:pt x="276295" y="1008993"/>
                </a:cubicBezTo>
                <a:cubicBezTo>
                  <a:pt x="270981" y="982426"/>
                  <a:pt x="266519" y="936156"/>
                  <a:pt x="244764" y="914400"/>
                </a:cubicBezTo>
                <a:cubicBezTo>
                  <a:pt x="236930" y="906566"/>
                  <a:pt x="223743" y="907393"/>
                  <a:pt x="213233" y="903890"/>
                </a:cubicBezTo>
                <a:cubicBezTo>
                  <a:pt x="140953" y="855704"/>
                  <a:pt x="174138" y="869839"/>
                  <a:pt x="118640" y="851338"/>
                </a:cubicBezTo>
                <a:cubicBezTo>
                  <a:pt x="62581" y="767251"/>
                  <a:pt x="136160" y="868859"/>
                  <a:pt x="66088" y="798787"/>
                </a:cubicBezTo>
                <a:cubicBezTo>
                  <a:pt x="-3981" y="728718"/>
                  <a:pt x="97617" y="802287"/>
                  <a:pt x="13536" y="746235"/>
                </a:cubicBezTo>
                <a:cubicBezTo>
                  <a:pt x="-4957" y="690754"/>
                  <a:pt x="-4064" y="708113"/>
                  <a:pt x="13536" y="620111"/>
                </a:cubicBezTo>
                <a:cubicBezTo>
                  <a:pt x="17881" y="598384"/>
                  <a:pt x="16121" y="569340"/>
                  <a:pt x="34557" y="557049"/>
                </a:cubicBezTo>
                <a:cubicBezTo>
                  <a:pt x="84524" y="523737"/>
                  <a:pt x="54106" y="540022"/>
                  <a:pt x="129150" y="515007"/>
                </a:cubicBezTo>
                <a:lnTo>
                  <a:pt x="160681" y="504497"/>
                </a:lnTo>
                <a:lnTo>
                  <a:pt x="192212" y="493987"/>
                </a:lnTo>
                <a:cubicBezTo>
                  <a:pt x="206226" y="472966"/>
                  <a:pt x="226263" y="454891"/>
                  <a:pt x="234253" y="430924"/>
                </a:cubicBezTo>
                <a:cubicBezTo>
                  <a:pt x="237757" y="420414"/>
                  <a:pt x="239809" y="409302"/>
                  <a:pt x="244764" y="399393"/>
                </a:cubicBezTo>
                <a:cubicBezTo>
                  <a:pt x="250413" y="388095"/>
                  <a:pt x="260654" y="379405"/>
                  <a:pt x="265784" y="367862"/>
                </a:cubicBezTo>
                <a:cubicBezTo>
                  <a:pt x="274783" y="347614"/>
                  <a:pt x="279798" y="325821"/>
                  <a:pt x="286805" y="304800"/>
                </a:cubicBezTo>
                <a:cubicBezTo>
                  <a:pt x="290308" y="294290"/>
                  <a:pt x="286805" y="276772"/>
                  <a:pt x="297315" y="273269"/>
                </a:cubicBezTo>
                <a:lnTo>
                  <a:pt x="360378" y="252249"/>
                </a:lnTo>
                <a:cubicBezTo>
                  <a:pt x="370888" y="245242"/>
                  <a:pt x="380611" y="236877"/>
                  <a:pt x="391909" y="231228"/>
                </a:cubicBezTo>
                <a:cubicBezTo>
                  <a:pt x="401818" y="226273"/>
                  <a:pt x="413257" y="225082"/>
                  <a:pt x="423440" y="220718"/>
                </a:cubicBezTo>
                <a:cubicBezTo>
                  <a:pt x="437841" y="214546"/>
                  <a:pt x="451467" y="206704"/>
                  <a:pt x="465481" y="199697"/>
                </a:cubicBezTo>
                <a:lnTo>
                  <a:pt x="486502" y="136635"/>
                </a:lnTo>
                <a:cubicBezTo>
                  <a:pt x="490005" y="126125"/>
                  <a:pt x="490867" y="114322"/>
                  <a:pt x="497012" y="105104"/>
                </a:cubicBezTo>
                <a:lnTo>
                  <a:pt x="539053" y="42042"/>
                </a:lnTo>
                <a:cubicBezTo>
                  <a:pt x="546060" y="31532"/>
                  <a:pt x="548090" y="14506"/>
                  <a:pt x="560074" y="10511"/>
                </a:cubicBezTo>
                <a:lnTo>
                  <a:pt x="591605" y="0"/>
                </a:lnTo>
                <a:cubicBezTo>
                  <a:pt x="630143" y="3504"/>
                  <a:pt x="670233" y="-869"/>
                  <a:pt x="707219" y="10511"/>
                </a:cubicBezTo>
                <a:cubicBezTo>
                  <a:pt x="719292" y="14226"/>
                  <a:pt x="723110" y="30499"/>
                  <a:pt x="728240" y="42042"/>
                </a:cubicBezTo>
                <a:cubicBezTo>
                  <a:pt x="778270" y="154611"/>
                  <a:pt x="722708" y="65276"/>
                  <a:pt x="770281" y="136635"/>
                </a:cubicBezTo>
                <a:cubicBezTo>
                  <a:pt x="790741" y="198018"/>
                  <a:pt x="764782" y="141647"/>
                  <a:pt x="812322" y="189187"/>
                </a:cubicBezTo>
                <a:cubicBezTo>
                  <a:pt x="821254" y="198119"/>
                  <a:pt x="821197" y="217248"/>
                  <a:pt x="833343" y="220718"/>
                </a:cubicBezTo>
                <a:cubicBezTo>
                  <a:pt x="873907" y="232308"/>
                  <a:pt x="917426" y="227725"/>
                  <a:pt x="959467" y="231228"/>
                </a:cubicBezTo>
                <a:cubicBezTo>
                  <a:pt x="1007654" y="303508"/>
                  <a:pt x="977542" y="286301"/>
                  <a:pt x="1033040" y="304800"/>
                </a:cubicBezTo>
                <a:cubicBezTo>
                  <a:pt x="1043550" y="311807"/>
                  <a:pt x="1053273" y="320172"/>
                  <a:pt x="1064571" y="325821"/>
                </a:cubicBezTo>
                <a:cubicBezTo>
                  <a:pt x="1122096" y="354584"/>
                  <a:pt x="1199006" y="329471"/>
                  <a:pt x="1253757" y="325821"/>
                </a:cubicBezTo>
                <a:cubicBezTo>
                  <a:pt x="1264267" y="318814"/>
                  <a:pt x="1272672" y="305431"/>
                  <a:pt x="1285288" y="304800"/>
                </a:cubicBezTo>
                <a:cubicBezTo>
                  <a:pt x="1421807" y="297974"/>
                  <a:pt x="1433747" y="284906"/>
                  <a:pt x="1506005" y="346842"/>
                </a:cubicBezTo>
                <a:cubicBezTo>
                  <a:pt x="1573099" y="404351"/>
                  <a:pt x="1506659" y="351519"/>
                  <a:pt x="1558557" y="409904"/>
                </a:cubicBezTo>
                <a:cubicBezTo>
                  <a:pt x="1578307" y="432123"/>
                  <a:pt x="1621619" y="472966"/>
                  <a:pt x="1621619" y="472966"/>
                </a:cubicBezTo>
                <a:cubicBezTo>
                  <a:pt x="1625122" y="483476"/>
                  <a:pt x="1625208" y="495846"/>
                  <a:pt x="1632129" y="504497"/>
                </a:cubicBezTo>
                <a:cubicBezTo>
                  <a:pt x="1652749" y="530273"/>
                  <a:pt x="1687724" y="530331"/>
                  <a:pt x="1716212" y="536028"/>
                </a:cubicBezTo>
                <a:cubicBezTo>
                  <a:pt x="1723219" y="557049"/>
                  <a:pt x="1739438" y="577042"/>
                  <a:pt x="1737233" y="599090"/>
                </a:cubicBezTo>
                <a:cubicBezTo>
                  <a:pt x="1733729" y="634124"/>
                  <a:pt x="1734639" y="669886"/>
                  <a:pt x="1726722" y="704193"/>
                </a:cubicBezTo>
                <a:cubicBezTo>
                  <a:pt x="1717478" y="744249"/>
                  <a:pt x="1701967" y="732337"/>
                  <a:pt x="1674171" y="746235"/>
                </a:cubicBezTo>
                <a:cubicBezTo>
                  <a:pt x="1662873" y="751884"/>
                  <a:pt x="1654183" y="762125"/>
                  <a:pt x="1642640" y="767255"/>
                </a:cubicBezTo>
                <a:cubicBezTo>
                  <a:pt x="1622392" y="776254"/>
                  <a:pt x="1600599" y="781269"/>
                  <a:pt x="1579578" y="788276"/>
                </a:cubicBezTo>
                <a:cubicBezTo>
                  <a:pt x="1534340" y="803355"/>
                  <a:pt x="1558797" y="796099"/>
                  <a:pt x="1506005" y="809297"/>
                </a:cubicBezTo>
                <a:cubicBezTo>
                  <a:pt x="1415641" y="869541"/>
                  <a:pt x="1529972" y="797313"/>
                  <a:pt x="1442943" y="840828"/>
                </a:cubicBezTo>
                <a:cubicBezTo>
                  <a:pt x="1431645" y="846477"/>
                  <a:pt x="1421922" y="854842"/>
                  <a:pt x="1411412" y="861849"/>
                </a:cubicBezTo>
                <a:cubicBezTo>
                  <a:pt x="1407909" y="875863"/>
                  <a:pt x="1410565" y="893153"/>
                  <a:pt x="1400902" y="903890"/>
                </a:cubicBezTo>
                <a:cubicBezTo>
                  <a:pt x="1383244" y="923510"/>
                  <a:pt x="1318376" y="965914"/>
                  <a:pt x="1285288" y="987973"/>
                </a:cubicBezTo>
                <a:cubicBezTo>
                  <a:pt x="1278281" y="998483"/>
                  <a:pt x="1273199" y="1010572"/>
                  <a:pt x="1264267" y="1019504"/>
                </a:cubicBezTo>
                <a:cubicBezTo>
                  <a:pt x="1255335" y="1028436"/>
                  <a:pt x="1240627" y="1030660"/>
                  <a:pt x="1232736" y="1040524"/>
                </a:cubicBezTo>
                <a:cubicBezTo>
                  <a:pt x="1182481" y="1103342"/>
                  <a:pt x="1276382" y="1038920"/>
                  <a:pt x="1201205" y="1114097"/>
                </a:cubicBezTo>
                <a:cubicBezTo>
                  <a:pt x="1183341" y="1131961"/>
                  <a:pt x="1156007" y="1138274"/>
                  <a:pt x="1138143" y="1156138"/>
                </a:cubicBezTo>
                <a:cubicBezTo>
                  <a:pt x="1127633" y="1166648"/>
                  <a:pt x="1119517" y="1180294"/>
                  <a:pt x="1106612" y="1187669"/>
                </a:cubicBezTo>
                <a:cubicBezTo>
                  <a:pt x="1094070" y="1194836"/>
                  <a:pt x="1078407" y="1194029"/>
                  <a:pt x="1064571" y="1198180"/>
                </a:cubicBezTo>
                <a:cubicBezTo>
                  <a:pt x="1043348" y="1204547"/>
                  <a:pt x="1022530" y="1212193"/>
                  <a:pt x="1001509" y="1219200"/>
                </a:cubicBezTo>
                <a:cubicBezTo>
                  <a:pt x="990999" y="1222703"/>
                  <a:pt x="981011" y="1228708"/>
                  <a:pt x="969978" y="1229711"/>
                </a:cubicBezTo>
                <a:lnTo>
                  <a:pt x="854364" y="1240221"/>
                </a:lnTo>
                <a:cubicBezTo>
                  <a:pt x="827790" y="1257937"/>
                  <a:pt x="822385" y="1265536"/>
                  <a:pt x="791302" y="1271752"/>
                </a:cubicBezTo>
                <a:cubicBezTo>
                  <a:pt x="784431" y="1273126"/>
                  <a:pt x="777288" y="1271752"/>
                  <a:pt x="770281" y="1271752"/>
                </a:cubicBezTo>
              </a:path>
            </a:pathLst>
          </a:custGeom>
          <a:noFill/>
          <a:ln w="12700" cap="flat" cmpd="sng" algn="ctr">
            <a:solidFill>
              <a:schemeClr val="tx1"/>
            </a:solidFill>
            <a:prstDash val="solid"/>
            <a:miter lim="800000"/>
            <a:headEnd type="none" w="med" len="med"/>
            <a:tailEnd type="none" w="med" len="med"/>
          </a:ln>
          <a:effectLst>
            <a:outerShdw blurRad="50800" dist="38100" dir="16200000" rotWithShape="0">
              <a:prstClr val="black">
                <a:alpha val="40000"/>
              </a:prstClr>
            </a:outerShdw>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CA"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4" name="TextBox 3"/>
          <p:cNvSpPr txBox="1"/>
          <p:nvPr/>
        </p:nvSpPr>
        <p:spPr>
          <a:xfrm>
            <a:off x="4026017" y="3522684"/>
            <a:ext cx="1091966" cy="1107996"/>
          </a:xfrm>
          <a:prstGeom prst="rect">
            <a:avLst/>
          </a:prstGeom>
          <a:noFill/>
        </p:spPr>
        <p:txBody>
          <a:bodyPr wrap="square" rtlCol="0">
            <a:spAutoFit/>
          </a:bodyPr>
          <a:lstStyle/>
          <a:p>
            <a:r>
              <a:rPr lang="en-CA" dirty="0">
                <a:solidFill>
                  <a:schemeClr val="bg2"/>
                </a:solidFill>
              </a:rPr>
              <a:t>Many,</a:t>
            </a:r>
            <a:br>
              <a:rPr lang="en-CA" dirty="0">
                <a:solidFill>
                  <a:schemeClr val="bg2"/>
                </a:solidFill>
              </a:rPr>
            </a:br>
            <a:r>
              <a:rPr lang="en-CA" dirty="0">
                <a:solidFill>
                  <a:schemeClr val="bg2"/>
                </a:solidFill>
              </a:rPr>
              <a:t>MANY</a:t>
            </a:r>
            <a:br>
              <a:rPr lang="en-CA" dirty="0">
                <a:solidFill>
                  <a:schemeClr val="bg2"/>
                </a:solidFill>
              </a:rPr>
            </a:br>
            <a:r>
              <a:rPr lang="en-CA" dirty="0">
                <a:solidFill>
                  <a:schemeClr val="bg2"/>
                </a:solidFill>
              </a:rPr>
              <a:t>more</a:t>
            </a:r>
          </a:p>
        </p:txBody>
      </p:sp>
    </p:spTree>
    <p:extLst>
      <p:ext uri="{BB962C8B-B14F-4D97-AF65-F5344CB8AC3E}">
        <p14:creationId xmlns:p14="http://schemas.microsoft.com/office/powerpoint/2010/main" val="4235599461"/>
      </p:ext>
    </p:extLst>
  </p:cSld>
  <p:clrMapOvr>
    <a:masterClrMapping/>
  </p:clrMapOvr>
  <p:transition>
    <p:zoom/>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42988"/>
          </a:xfrm>
        </p:spPr>
        <p:txBody>
          <a:bodyPr/>
          <a:lstStyle/>
          <a:p>
            <a:r>
              <a:rPr lang="en-CA" dirty="0"/>
              <a:t>How Search Engines Work</a:t>
            </a:r>
            <a:r>
              <a:rPr lang="en-CA" sz="4000" b="1" dirty="0">
                <a:solidFill>
                  <a:srgbClr val="FFFF00"/>
                </a:solidFill>
              </a:rPr>
              <a:t>*</a:t>
            </a:r>
          </a:p>
        </p:txBody>
      </p:sp>
      <p:pic>
        <p:nvPicPr>
          <p:cNvPr id="5" name="Picture 4"/>
          <p:cNvPicPr>
            <a:picLocks noChangeAspect="1"/>
          </p:cNvPicPr>
          <p:nvPr/>
        </p:nvPicPr>
        <p:blipFill rotWithShape="1">
          <a:blip r:embed="rId3"/>
          <a:srcRect t="423" b="836"/>
          <a:stretch/>
        </p:blipFill>
        <p:spPr>
          <a:xfrm>
            <a:off x="2014537" y="914400"/>
            <a:ext cx="5114925" cy="5792821"/>
          </a:xfrm>
          <a:prstGeom prst="rect">
            <a:avLst/>
          </a:prstGeom>
          <a:ln w="57150">
            <a:solidFill>
              <a:schemeClr val="accent1"/>
            </a:solidFill>
          </a:ln>
        </p:spPr>
      </p:pic>
      <p:sp>
        <p:nvSpPr>
          <p:cNvPr id="6" name="Rectangle 5"/>
          <p:cNvSpPr/>
          <p:nvPr/>
        </p:nvSpPr>
        <p:spPr bwMode="auto">
          <a:xfrm>
            <a:off x="2014537" y="914400"/>
            <a:ext cx="3167063" cy="1066800"/>
          </a:xfrm>
          <a:prstGeom prst="rect">
            <a:avLst/>
          </a:prstGeom>
          <a:solidFill>
            <a:schemeClr val="accent1">
              <a:lumMod val="20000"/>
              <a:lumOff val="80000"/>
              <a:alpha val="16000"/>
            </a:schemeClr>
          </a:solidFill>
          <a:ln w="12700" cap="flat" cmpd="sng" algn="ctr">
            <a:solidFill>
              <a:schemeClr val="accent3">
                <a:lumMod val="20000"/>
                <a:lumOff val="80000"/>
              </a:schemeClr>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CA" sz="2200" b="0" i="0" u="none" strike="noStrike" baseline="0" dirty="0">
              <a:solidFill>
                <a:schemeClr val="tx1">
                  <a:alpha val="100000"/>
                </a:schemeClr>
              </a:solidFill>
              <a:effectLst>
                <a:outerShdw blurRad="38100" dist="38100" dir="2700000" algn="tl">
                  <a:srgbClr val="000000">
                    <a:alpha val="43137"/>
                  </a:srgbClr>
                </a:outerShdw>
              </a:effectLst>
              <a:latin typeface="Book Antiqua"/>
            </a:endParaRPr>
          </a:p>
        </p:txBody>
      </p:sp>
      <p:pic>
        <p:nvPicPr>
          <p:cNvPr id="3074" name="Picture 2" descr="Related image"/>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265963">
            <a:off x="3379287" y="1286334"/>
            <a:ext cx="437562" cy="3373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993893" y="1444835"/>
            <a:ext cx="928460" cy="253916"/>
          </a:xfrm>
          <a:prstGeom prst="rect">
            <a:avLst/>
          </a:prstGeom>
          <a:noFill/>
        </p:spPr>
        <p:txBody>
          <a:bodyPr wrap="none" rtlCol="0">
            <a:spAutoFit/>
          </a:bodyPr>
          <a:lstStyle/>
          <a:p>
            <a:r>
              <a:rPr lang="en-US" sz="1050" dirty="0">
                <a:solidFill>
                  <a:srgbClr val="040404"/>
                </a:solidFill>
              </a:rPr>
              <a:t>(Bot, Spider)</a:t>
            </a:r>
            <a:endParaRPr lang="en-CA" sz="1050" dirty="0">
              <a:solidFill>
                <a:srgbClr val="040404"/>
              </a:solidFill>
            </a:endParaRPr>
          </a:p>
        </p:txBody>
      </p:sp>
    </p:spTree>
    <p:extLst>
      <p:ext uri="{BB962C8B-B14F-4D97-AF65-F5344CB8AC3E}">
        <p14:creationId xmlns:p14="http://schemas.microsoft.com/office/powerpoint/2010/main" val="249165811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0"/>
            <a:ext cx="9144000" cy="1042988"/>
          </a:xfrm>
        </p:spPr>
        <p:txBody>
          <a:bodyPr/>
          <a:lstStyle/>
          <a:p>
            <a:pPr>
              <a:defRPr/>
            </a:pPr>
            <a:r>
              <a:rPr lang="en-US" dirty="0">
                <a:solidFill>
                  <a:srgbClr val="FFFF00"/>
                </a:solidFill>
              </a:rPr>
              <a:t>Search Engine Market Share</a:t>
            </a:r>
          </a:p>
        </p:txBody>
      </p:sp>
      <p:sp>
        <p:nvSpPr>
          <p:cNvPr id="10" name="TextBox 9"/>
          <p:cNvSpPr txBox="1"/>
          <p:nvPr/>
        </p:nvSpPr>
        <p:spPr>
          <a:xfrm>
            <a:off x="1155712" y="6248400"/>
            <a:ext cx="2696572" cy="276999"/>
          </a:xfrm>
          <a:prstGeom prst="rect">
            <a:avLst/>
          </a:prstGeom>
          <a:noFill/>
        </p:spPr>
        <p:txBody>
          <a:bodyPr wrap="none" rtlCol="0">
            <a:spAutoFit/>
          </a:bodyPr>
          <a:lstStyle/>
          <a:p>
            <a:r>
              <a:rPr lang="en-US" sz="1200" dirty="0"/>
              <a:t>July 2019 Data (netmarketshare.com)</a:t>
            </a:r>
          </a:p>
        </p:txBody>
      </p:sp>
      <p:pic>
        <p:nvPicPr>
          <p:cNvPr id="3" name="Picture 2">
            <a:extLst>
              <a:ext uri="{FF2B5EF4-FFF2-40B4-BE49-F238E27FC236}">
                <a16:creationId xmlns:a16="http://schemas.microsoft.com/office/drawing/2014/main" id="{0CCEB48C-ACAF-4C18-8CF4-2048BA41791E}"/>
              </a:ext>
            </a:extLst>
          </p:cNvPr>
          <p:cNvPicPr>
            <a:picLocks noChangeAspect="1"/>
          </p:cNvPicPr>
          <p:nvPr/>
        </p:nvPicPr>
        <p:blipFill>
          <a:blip r:embed="rId3"/>
          <a:stretch>
            <a:fillRect/>
          </a:stretch>
        </p:blipFill>
        <p:spPr>
          <a:xfrm>
            <a:off x="938469" y="978195"/>
            <a:ext cx="7267062" cy="4901609"/>
          </a:xfrm>
          <a:prstGeom prst="rect">
            <a:avLst/>
          </a:prstGeom>
          <a:ln w="38100">
            <a:solidFill>
              <a:schemeClr val="accent1"/>
            </a:solidFill>
          </a:ln>
        </p:spPr>
      </p:pic>
    </p:spTree>
    <p:extLst>
      <p:ext uri="{BB962C8B-B14F-4D97-AF65-F5344CB8AC3E}">
        <p14:creationId xmlns:p14="http://schemas.microsoft.com/office/powerpoint/2010/main" val="3274603219"/>
      </p:ext>
    </p:extLst>
  </p:cSld>
  <p:clrMapOvr>
    <a:masterClrMapping/>
  </p:clrMapOvr>
  <p:transition>
    <p:zo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1800" y="381000"/>
            <a:ext cx="3505200" cy="509588"/>
          </a:xfrm>
        </p:spPr>
        <p:txBody>
          <a:bodyPr/>
          <a:lstStyle/>
          <a:p>
            <a:r>
              <a:rPr lang="en-US" dirty="0"/>
              <a:t>            Updates</a:t>
            </a:r>
            <a:r>
              <a:rPr lang="en-US" dirty="0">
                <a:solidFill>
                  <a:srgbClr val="FFFF00"/>
                </a:solidFill>
              </a:rPr>
              <a:t>*</a:t>
            </a:r>
          </a:p>
        </p:txBody>
      </p:sp>
      <p:sp>
        <p:nvSpPr>
          <p:cNvPr id="3" name="Freeform: Shape 2">
            <a:extLst>
              <a:ext uri="{FF2B5EF4-FFF2-40B4-BE49-F238E27FC236}">
                <a16:creationId xmlns:a16="http://schemas.microsoft.com/office/drawing/2014/main" id="{00FD9AA3-B6DE-4DFF-A6D8-C97AC5BC0D0A}"/>
              </a:ext>
            </a:extLst>
          </p:cNvPr>
          <p:cNvSpPr/>
          <p:nvPr/>
        </p:nvSpPr>
        <p:spPr bwMode="auto">
          <a:xfrm>
            <a:off x="175846" y="949568"/>
            <a:ext cx="8546123" cy="5855677"/>
          </a:xfrm>
          <a:custGeom>
            <a:avLst/>
            <a:gdLst>
              <a:gd name="connsiteX0" fmla="*/ 492369 w 8969471"/>
              <a:gd name="connsiteY0" fmla="*/ 114457 h 6022888"/>
              <a:gd name="connsiteX1" fmla="*/ 211015 w 8969471"/>
              <a:gd name="connsiteY1" fmla="*/ 132042 h 6022888"/>
              <a:gd name="connsiteX2" fmla="*/ 193431 w 8969471"/>
              <a:gd name="connsiteY2" fmla="*/ 184796 h 6022888"/>
              <a:gd name="connsiteX3" fmla="*/ 175846 w 8969471"/>
              <a:gd name="connsiteY3" fmla="*/ 255134 h 6022888"/>
              <a:gd name="connsiteX4" fmla="*/ 158262 w 8969471"/>
              <a:gd name="connsiteY4" fmla="*/ 307888 h 6022888"/>
              <a:gd name="connsiteX5" fmla="*/ 123092 w 8969471"/>
              <a:gd name="connsiteY5" fmla="*/ 466149 h 6022888"/>
              <a:gd name="connsiteX6" fmla="*/ 105508 w 8969471"/>
              <a:gd name="connsiteY6" fmla="*/ 606826 h 6022888"/>
              <a:gd name="connsiteX7" fmla="*/ 87923 w 8969471"/>
              <a:gd name="connsiteY7" fmla="*/ 659580 h 6022888"/>
              <a:gd name="connsiteX8" fmla="*/ 52754 w 8969471"/>
              <a:gd name="connsiteY8" fmla="*/ 888180 h 6022888"/>
              <a:gd name="connsiteX9" fmla="*/ 35169 w 8969471"/>
              <a:gd name="connsiteY9" fmla="*/ 1398134 h 6022888"/>
              <a:gd name="connsiteX10" fmla="*/ 0 w 8969471"/>
              <a:gd name="connsiteY10" fmla="*/ 1609149 h 6022888"/>
              <a:gd name="connsiteX11" fmla="*/ 17585 w 8969471"/>
              <a:gd name="connsiteY11" fmla="*/ 1960842 h 6022888"/>
              <a:gd name="connsiteX12" fmla="*/ 35169 w 8969471"/>
              <a:gd name="connsiteY12" fmla="*/ 2031180 h 6022888"/>
              <a:gd name="connsiteX13" fmla="*/ 140677 w 8969471"/>
              <a:gd name="connsiteY13" fmla="*/ 2242196 h 6022888"/>
              <a:gd name="connsiteX14" fmla="*/ 175846 w 8969471"/>
              <a:gd name="connsiteY14" fmla="*/ 2294949 h 6022888"/>
              <a:gd name="connsiteX15" fmla="*/ 211015 w 8969471"/>
              <a:gd name="connsiteY15" fmla="*/ 2347703 h 6022888"/>
              <a:gd name="connsiteX16" fmla="*/ 246185 w 8969471"/>
              <a:gd name="connsiteY16" fmla="*/ 2382872 h 6022888"/>
              <a:gd name="connsiteX17" fmla="*/ 316523 w 8969471"/>
              <a:gd name="connsiteY17" fmla="*/ 2488380 h 6022888"/>
              <a:gd name="connsiteX18" fmla="*/ 369277 w 8969471"/>
              <a:gd name="connsiteY18" fmla="*/ 2505965 h 6022888"/>
              <a:gd name="connsiteX19" fmla="*/ 422031 w 8969471"/>
              <a:gd name="connsiteY19" fmla="*/ 2541134 h 6022888"/>
              <a:gd name="connsiteX20" fmla="*/ 527539 w 8969471"/>
              <a:gd name="connsiteY20" fmla="*/ 2576303 h 6022888"/>
              <a:gd name="connsiteX21" fmla="*/ 580292 w 8969471"/>
              <a:gd name="connsiteY21" fmla="*/ 2611472 h 6022888"/>
              <a:gd name="connsiteX22" fmla="*/ 685800 w 8969471"/>
              <a:gd name="connsiteY22" fmla="*/ 2664226 h 6022888"/>
              <a:gd name="connsiteX23" fmla="*/ 720969 w 8969471"/>
              <a:gd name="connsiteY23" fmla="*/ 2716980 h 6022888"/>
              <a:gd name="connsiteX24" fmla="*/ 791308 w 8969471"/>
              <a:gd name="connsiteY24" fmla="*/ 2787319 h 6022888"/>
              <a:gd name="connsiteX25" fmla="*/ 861646 w 8969471"/>
              <a:gd name="connsiteY25" fmla="*/ 2875242 h 6022888"/>
              <a:gd name="connsiteX26" fmla="*/ 931985 w 8969471"/>
              <a:gd name="connsiteY26" fmla="*/ 2963165 h 6022888"/>
              <a:gd name="connsiteX27" fmla="*/ 967154 w 8969471"/>
              <a:gd name="connsiteY27" fmla="*/ 3068672 h 6022888"/>
              <a:gd name="connsiteX28" fmla="*/ 984739 w 8969471"/>
              <a:gd name="connsiteY28" fmla="*/ 3121426 h 6022888"/>
              <a:gd name="connsiteX29" fmla="*/ 967154 w 8969471"/>
              <a:gd name="connsiteY29" fmla="*/ 3350026 h 6022888"/>
              <a:gd name="connsiteX30" fmla="*/ 931985 w 8969471"/>
              <a:gd name="connsiteY30" fmla="*/ 3455534 h 6022888"/>
              <a:gd name="connsiteX31" fmla="*/ 879231 w 8969471"/>
              <a:gd name="connsiteY31" fmla="*/ 3684134 h 6022888"/>
              <a:gd name="connsiteX32" fmla="*/ 914400 w 8969471"/>
              <a:gd name="connsiteY32" fmla="*/ 3947903 h 6022888"/>
              <a:gd name="connsiteX33" fmla="*/ 949569 w 8969471"/>
              <a:gd name="connsiteY33" fmla="*/ 4018242 h 6022888"/>
              <a:gd name="connsiteX34" fmla="*/ 967154 w 8969471"/>
              <a:gd name="connsiteY34" fmla="*/ 4070996 h 6022888"/>
              <a:gd name="connsiteX35" fmla="*/ 1019908 w 8969471"/>
              <a:gd name="connsiteY35" fmla="*/ 4106165 h 6022888"/>
              <a:gd name="connsiteX36" fmla="*/ 1037492 w 8969471"/>
              <a:gd name="connsiteY36" fmla="*/ 4158919 h 6022888"/>
              <a:gd name="connsiteX37" fmla="*/ 1125415 w 8969471"/>
              <a:gd name="connsiteY37" fmla="*/ 4246842 h 6022888"/>
              <a:gd name="connsiteX38" fmla="*/ 1160585 w 8969471"/>
              <a:gd name="connsiteY38" fmla="*/ 4282011 h 6022888"/>
              <a:gd name="connsiteX39" fmla="*/ 1266092 w 8969471"/>
              <a:gd name="connsiteY39" fmla="*/ 4317180 h 6022888"/>
              <a:gd name="connsiteX40" fmla="*/ 1318846 w 8969471"/>
              <a:gd name="connsiteY40" fmla="*/ 4334765 h 6022888"/>
              <a:gd name="connsiteX41" fmla="*/ 1441939 w 8969471"/>
              <a:gd name="connsiteY41" fmla="*/ 4369934 h 6022888"/>
              <a:gd name="connsiteX42" fmla="*/ 1494692 w 8969471"/>
              <a:gd name="connsiteY42" fmla="*/ 4405103 h 6022888"/>
              <a:gd name="connsiteX43" fmla="*/ 1652954 w 8969471"/>
              <a:gd name="connsiteY43" fmla="*/ 4493026 h 6022888"/>
              <a:gd name="connsiteX44" fmla="*/ 1740877 w 8969471"/>
              <a:gd name="connsiteY44" fmla="*/ 4563365 h 6022888"/>
              <a:gd name="connsiteX45" fmla="*/ 1846385 w 8969471"/>
              <a:gd name="connsiteY45" fmla="*/ 4704042 h 6022888"/>
              <a:gd name="connsiteX46" fmla="*/ 1899139 w 8969471"/>
              <a:gd name="connsiteY46" fmla="*/ 4827134 h 6022888"/>
              <a:gd name="connsiteX47" fmla="*/ 1934308 w 8969471"/>
              <a:gd name="connsiteY47" fmla="*/ 4932642 h 6022888"/>
              <a:gd name="connsiteX48" fmla="*/ 1951892 w 8969471"/>
              <a:gd name="connsiteY48" fmla="*/ 4985396 h 6022888"/>
              <a:gd name="connsiteX49" fmla="*/ 1987062 w 8969471"/>
              <a:gd name="connsiteY49" fmla="*/ 5038149 h 6022888"/>
              <a:gd name="connsiteX50" fmla="*/ 2039815 w 8969471"/>
              <a:gd name="connsiteY50" fmla="*/ 5213996 h 6022888"/>
              <a:gd name="connsiteX51" fmla="*/ 2074985 w 8969471"/>
              <a:gd name="connsiteY51" fmla="*/ 5249165 h 6022888"/>
              <a:gd name="connsiteX52" fmla="*/ 2110154 w 8969471"/>
              <a:gd name="connsiteY52" fmla="*/ 5354672 h 6022888"/>
              <a:gd name="connsiteX53" fmla="*/ 2127739 w 8969471"/>
              <a:gd name="connsiteY53" fmla="*/ 5407426 h 6022888"/>
              <a:gd name="connsiteX54" fmla="*/ 2180492 w 8969471"/>
              <a:gd name="connsiteY54" fmla="*/ 5460180 h 6022888"/>
              <a:gd name="connsiteX55" fmla="*/ 2215662 w 8969471"/>
              <a:gd name="connsiteY55" fmla="*/ 5600857 h 6022888"/>
              <a:gd name="connsiteX56" fmla="*/ 2286000 w 8969471"/>
              <a:gd name="connsiteY56" fmla="*/ 5706365 h 6022888"/>
              <a:gd name="connsiteX57" fmla="*/ 2356339 w 8969471"/>
              <a:gd name="connsiteY57" fmla="*/ 5794288 h 6022888"/>
              <a:gd name="connsiteX58" fmla="*/ 2409092 w 8969471"/>
              <a:gd name="connsiteY58" fmla="*/ 5811872 h 6022888"/>
              <a:gd name="connsiteX59" fmla="*/ 2497015 w 8969471"/>
              <a:gd name="connsiteY59" fmla="*/ 5864626 h 6022888"/>
              <a:gd name="connsiteX60" fmla="*/ 2532185 w 8969471"/>
              <a:gd name="connsiteY60" fmla="*/ 5899796 h 6022888"/>
              <a:gd name="connsiteX61" fmla="*/ 2637692 w 8969471"/>
              <a:gd name="connsiteY61" fmla="*/ 5934965 h 6022888"/>
              <a:gd name="connsiteX62" fmla="*/ 3235569 w 8969471"/>
              <a:gd name="connsiteY62" fmla="*/ 5970134 h 6022888"/>
              <a:gd name="connsiteX63" fmla="*/ 3288323 w 8969471"/>
              <a:gd name="connsiteY63" fmla="*/ 5987719 h 6022888"/>
              <a:gd name="connsiteX64" fmla="*/ 4290646 w 8969471"/>
              <a:gd name="connsiteY64" fmla="*/ 5987719 h 6022888"/>
              <a:gd name="connsiteX65" fmla="*/ 4870939 w 8969471"/>
              <a:gd name="connsiteY65" fmla="*/ 6022888 h 6022888"/>
              <a:gd name="connsiteX66" fmla="*/ 5433646 w 8969471"/>
              <a:gd name="connsiteY66" fmla="*/ 6005303 h 6022888"/>
              <a:gd name="connsiteX67" fmla="*/ 5574323 w 8969471"/>
              <a:gd name="connsiteY67" fmla="*/ 5987719 h 6022888"/>
              <a:gd name="connsiteX68" fmla="*/ 6224954 w 8969471"/>
              <a:gd name="connsiteY68" fmla="*/ 6022888 h 6022888"/>
              <a:gd name="connsiteX69" fmla="*/ 6682154 w 8969471"/>
              <a:gd name="connsiteY69" fmla="*/ 6005303 h 6022888"/>
              <a:gd name="connsiteX70" fmla="*/ 6734908 w 8969471"/>
              <a:gd name="connsiteY70" fmla="*/ 5987719 h 6022888"/>
              <a:gd name="connsiteX71" fmla="*/ 6875585 w 8969471"/>
              <a:gd name="connsiteY71" fmla="*/ 5882211 h 6022888"/>
              <a:gd name="connsiteX72" fmla="*/ 6928339 w 8969471"/>
              <a:gd name="connsiteY72" fmla="*/ 5847042 h 6022888"/>
              <a:gd name="connsiteX73" fmla="*/ 6981092 w 8969471"/>
              <a:gd name="connsiteY73" fmla="*/ 5741534 h 6022888"/>
              <a:gd name="connsiteX74" fmla="*/ 7016262 w 8969471"/>
              <a:gd name="connsiteY74" fmla="*/ 5618442 h 6022888"/>
              <a:gd name="connsiteX75" fmla="*/ 7033846 w 8969471"/>
              <a:gd name="connsiteY75" fmla="*/ 5565688 h 6022888"/>
              <a:gd name="connsiteX76" fmla="*/ 7016262 w 8969471"/>
              <a:gd name="connsiteY76" fmla="*/ 5196411 h 6022888"/>
              <a:gd name="connsiteX77" fmla="*/ 6981092 w 8969471"/>
              <a:gd name="connsiteY77" fmla="*/ 5090903 h 6022888"/>
              <a:gd name="connsiteX78" fmla="*/ 6963508 w 8969471"/>
              <a:gd name="connsiteY78" fmla="*/ 5038149 h 6022888"/>
              <a:gd name="connsiteX79" fmla="*/ 6945923 w 8969471"/>
              <a:gd name="connsiteY79" fmla="*/ 4985396 h 6022888"/>
              <a:gd name="connsiteX80" fmla="*/ 6963508 w 8969471"/>
              <a:gd name="connsiteY80" fmla="*/ 4668872 h 6022888"/>
              <a:gd name="connsiteX81" fmla="*/ 7069015 w 8969471"/>
              <a:gd name="connsiteY81" fmla="*/ 4598534 h 6022888"/>
              <a:gd name="connsiteX82" fmla="*/ 7192108 w 8969471"/>
              <a:gd name="connsiteY82" fmla="*/ 4510611 h 6022888"/>
              <a:gd name="connsiteX83" fmla="*/ 7244862 w 8969471"/>
              <a:gd name="connsiteY83" fmla="*/ 4457857 h 6022888"/>
              <a:gd name="connsiteX84" fmla="*/ 7297615 w 8969471"/>
              <a:gd name="connsiteY84" fmla="*/ 4264426 h 6022888"/>
              <a:gd name="connsiteX85" fmla="*/ 7315200 w 8969471"/>
              <a:gd name="connsiteY85" fmla="*/ 4106165 h 6022888"/>
              <a:gd name="connsiteX86" fmla="*/ 7332785 w 8969471"/>
              <a:gd name="connsiteY86" fmla="*/ 4053411 h 6022888"/>
              <a:gd name="connsiteX87" fmla="*/ 7385539 w 8969471"/>
              <a:gd name="connsiteY87" fmla="*/ 4018242 h 6022888"/>
              <a:gd name="connsiteX88" fmla="*/ 7420708 w 8969471"/>
              <a:gd name="connsiteY88" fmla="*/ 3983072 h 6022888"/>
              <a:gd name="connsiteX89" fmla="*/ 7614139 w 8969471"/>
              <a:gd name="connsiteY89" fmla="*/ 3877565 h 6022888"/>
              <a:gd name="connsiteX90" fmla="*/ 7772400 w 8969471"/>
              <a:gd name="connsiteY90" fmla="*/ 3842396 h 6022888"/>
              <a:gd name="connsiteX91" fmla="*/ 7913077 w 8969471"/>
              <a:gd name="connsiteY91" fmla="*/ 3719303 h 6022888"/>
              <a:gd name="connsiteX92" fmla="*/ 8001000 w 8969471"/>
              <a:gd name="connsiteY92" fmla="*/ 3596211 h 6022888"/>
              <a:gd name="connsiteX93" fmla="*/ 8088923 w 8969471"/>
              <a:gd name="connsiteY93" fmla="*/ 3490703 h 6022888"/>
              <a:gd name="connsiteX94" fmla="*/ 8088923 w 8969471"/>
              <a:gd name="connsiteY94" fmla="*/ 2769734 h 6022888"/>
              <a:gd name="connsiteX95" fmla="*/ 8053754 w 8969471"/>
              <a:gd name="connsiteY95" fmla="*/ 2646642 h 6022888"/>
              <a:gd name="connsiteX96" fmla="*/ 8018585 w 8969471"/>
              <a:gd name="connsiteY96" fmla="*/ 2611472 h 6022888"/>
              <a:gd name="connsiteX97" fmla="*/ 7930662 w 8969471"/>
              <a:gd name="connsiteY97" fmla="*/ 2470796 h 6022888"/>
              <a:gd name="connsiteX98" fmla="*/ 7913077 w 8969471"/>
              <a:gd name="connsiteY98" fmla="*/ 2400457 h 6022888"/>
              <a:gd name="connsiteX99" fmla="*/ 7895492 w 8969471"/>
              <a:gd name="connsiteY99" fmla="*/ 2347703 h 6022888"/>
              <a:gd name="connsiteX100" fmla="*/ 7930662 w 8969471"/>
              <a:gd name="connsiteY100" fmla="*/ 2294949 h 6022888"/>
              <a:gd name="connsiteX101" fmla="*/ 8282354 w 8969471"/>
              <a:gd name="connsiteY101" fmla="*/ 2242196 h 6022888"/>
              <a:gd name="connsiteX102" fmla="*/ 8387862 w 8969471"/>
              <a:gd name="connsiteY102" fmla="*/ 2207026 h 6022888"/>
              <a:gd name="connsiteX103" fmla="*/ 8458200 w 8969471"/>
              <a:gd name="connsiteY103" fmla="*/ 2154272 h 6022888"/>
              <a:gd name="connsiteX104" fmla="*/ 8563708 w 8969471"/>
              <a:gd name="connsiteY104" fmla="*/ 2031180 h 6022888"/>
              <a:gd name="connsiteX105" fmla="*/ 8616462 w 8969471"/>
              <a:gd name="connsiteY105" fmla="*/ 1978426 h 6022888"/>
              <a:gd name="connsiteX106" fmla="*/ 8686800 w 8969471"/>
              <a:gd name="connsiteY106" fmla="*/ 1820165 h 6022888"/>
              <a:gd name="connsiteX107" fmla="*/ 8704385 w 8969471"/>
              <a:gd name="connsiteY107" fmla="*/ 1767411 h 6022888"/>
              <a:gd name="connsiteX108" fmla="*/ 8757139 w 8969471"/>
              <a:gd name="connsiteY108" fmla="*/ 1644319 h 6022888"/>
              <a:gd name="connsiteX109" fmla="*/ 8774723 w 8969471"/>
              <a:gd name="connsiteY109" fmla="*/ 1538811 h 6022888"/>
              <a:gd name="connsiteX110" fmla="*/ 8809892 w 8969471"/>
              <a:gd name="connsiteY110" fmla="*/ 1433303 h 6022888"/>
              <a:gd name="connsiteX111" fmla="*/ 8827477 w 8969471"/>
              <a:gd name="connsiteY111" fmla="*/ 1345380 h 6022888"/>
              <a:gd name="connsiteX112" fmla="*/ 8862646 w 8969471"/>
              <a:gd name="connsiteY112" fmla="*/ 1257457 h 6022888"/>
              <a:gd name="connsiteX113" fmla="*/ 8880231 w 8969471"/>
              <a:gd name="connsiteY113" fmla="*/ 1187119 h 6022888"/>
              <a:gd name="connsiteX114" fmla="*/ 8915400 w 8969471"/>
              <a:gd name="connsiteY114" fmla="*/ 1081611 h 6022888"/>
              <a:gd name="connsiteX115" fmla="*/ 8968154 w 8969471"/>
              <a:gd name="connsiteY115" fmla="*/ 835426 h 6022888"/>
              <a:gd name="connsiteX116" fmla="*/ 8932985 w 8969471"/>
              <a:gd name="connsiteY116" fmla="*/ 466149 h 6022888"/>
              <a:gd name="connsiteX117" fmla="*/ 8862646 w 8969471"/>
              <a:gd name="connsiteY117" fmla="*/ 378226 h 6022888"/>
              <a:gd name="connsiteX118" fmla="*/ 8809892 w 8969471"/>
              <a:gd name="connsiteY118" fmla="*/ 343057 h 6022888"/>
              <a:gd name="connsiteX119" fmla="*/ 8739554 w 8969471"/>
              <a:gd name="connsiteY119" fmla="*/ 290303 h 6022888"/>
              <a:gd name="connsiteX120" fmla="*/ 8686800 w 8969471"/>
              <a:gd name="connsiteY120" fmla="*/ 272719 h 6022888"/>
              <a:gd name="connsiteX121" fmla="*/ 8616462 w 8969471"/>
              <a:gd name="connsiteY121" fmla="*/ 237549 h 6022888"/>
              <a:gd name="connsiteX122" fmla="*/ 8001000 w 8969471"/>
              <a:gd name="connsiteY122" fmla="*/ 184796 h 6022888"/>
              <a:gd name="connsiteX123" fmla="*/ 7930662 w 8969471"/>
              <a:gd name="connsiteY123" fmla="*/ 167211 h 6022888"/>
              <a:gd name="connsiteX124" fmla="*/ 7877908 w 8969471"/>
              <a:gd name="connsiteY124" fmla="*/ 149626 h 6022888"/>
              <a:gd name="connsiteX125" fmla="*/ 7737231 w 8969471"/>
              <a:gd name="connsiteY125" fmla="*/ 114457 h 6022888"/>
              <a:gd name="connsiteX126" fmla="*/ 7666892 w 8969471"/>
              <a:gd name="connsiteY126" fmla="*/ 96872 h 6022888"/>
              <a:gd name="connsiteX127" fmla="*/ 7367954 w 8969471"/>
              <a:gd name="connsiteY127" fmla="*/ 61703 h 6022888"/>
              <a:gd name="connsiteX128" fmla="*/ 6224954 w 8969471"/>
              <a:gd name="connsiteY128" fmla="*/ 44119 h 6022888"/>
              <a:gd name="connsiteX129" fmla="*/ 6154615 w 8969471"/>
              <a:gd name="connsiteY129" fmla="*/ 61703 h 6022888"/>
              <a:gd name="connsiteX130" fmla="*/ 6101862 w 8969471"/>
              <a:gd name="connsiteY130" fmla="*/ 79288 h 6022888"/>
              <a:gd name="connsiteX131" fmla="*/ 5996354 w 8969471"/>
              <a:gd name="connsiteY131" fmla="*/ 96872 h 6022888"/>
              <a:gd name="connsiteX132" fmla="*/ 5908431 w 8969471"/>
              <a:gd name="connsiteY132" fmla="*/ 132042 h 6022888"/>
              <a:gd name="connsiteX133" fmla="*/ 5486400 w 8969471"/>
              <a:gd name="connsiteY133" fmla="*/ 167211 h 6022888"/>
              <a:gd name="connsiteX134" fmla="*/ 5081954 w 8969471"/>
              <a:gd name="connsiteY134" fmla="*/ 149626 h 6022888"/>
              <a:gd name="connsiteX135" fmla="*/ 4853354 w 8969471"/>
              <a:gd name="connsiteY135" fmla="*/ 114457 h 6022888"/>
              <a:gd name="connsiteX136" fmla="*/ 4501662 w 8969471"/>
              <a:gd name="connsiteY136" fmla="*/ 132042 h 6022888"/>
              <a:gd name="connsiteX137" fmla="*/ 4325815 w 8969471"/>
              <a:gd name="connsiteY137" fmla="*/ 167211 h 6022888"/>
              <a:gd name="connsiteX138" fmla="*/ 4097215 w 8969471"/>
              <a:gd name="connsiteY138" fmla="*/ 184796 h 6022888"/>
              <a:gd name="connsiteX139" fmla="*/ 3938954 w 8969471"/>
              <a:gd name="connsiteY139" fmla="*/ 202380 h 6022888"/>
              <a:gd name="connsiteX140" fmla="*/ 3833446 w 8969471"/>
              <a:gd name="connsiteY140" fmla="*/ 184796 h 6022888"/>
              <a:gd name="connsiteX141" fmla="*/ 3499339 w 8969471"/>
              <a:gd name="connsiteY141" fmla="*/ 149626 h 6022888"/>
              <a:gd name="connsiteX142" fmla="*/ 3411415 w 8969471"/>
              <a:gd name="connsiteY142" fmla="*/ 132042 h 6022888"/>
              <a:gd name="connsiteX143" fmla="*/ 3358662 w 8969471"/>
              <a:gd name="connsiteY143" fmla="*/ 114457 h 6022888"/>
              <a:gd name="connsiteX144" fmla="*/ 3200400 w 8969471"/>
              <a:gd name="connsiteY144" fmla="*/ 96872 h 6022888"/>
              <a:gd name="connsiteX145" fmla="*/ 2725615 w 8969471"/>
              <a:gd name="connsiteY145" fmla="*/ 114457 h 6022888"/>
              <a:gd name="connsiteX146" fmla="*/ 2602523 w 8969471"/>
              <a:gd name="connsiteY146" fmla="*/ 132042 h 6022888"/>
              <a:gd name="connsiteX147" fmla="*/ 2321169 w 8969471"/>
              <a:gd name="connsiteY147" fmla="*/ 149626 h 6022888"/>
              <a:gd name="connsiteX148" fmla="*/ 1811215 w 8969471"/>
              <a:gd name="connsiteY148" fmla="*/ 132042 h 6022888"/>
              <a:gd name="connsiteX149" fmla="*/ 1723292 w 8969471"/>
              <a:gd name="connsiteY149" fmla="*/ 114457 h 6022888"/>
              <a:gd name="connsiteX150" fmla="*/ 1160585 w 8969471"/>
              <a:gd name="connsiteY150" fmla="*/ 132042 h 6022888"/>
              <a:gd name="connsiteX151" fmla="*/ 492369 w 8969471"/>
              <a:gd name="connsiteY151" fmla="*/ 114457 h 60228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Lst>
            <a:rect l="l" t="t" r="r" b="b"/>
            <a:pathLst>
              <a:path w="8969471" h="6022888">
                <a:moveTo>
                  <a:pt x="492369" y="114457"/>
                </a:moveTo>
                <a:cubicBezTo>
                  <a:pt x="334107" y="114457"/>
                  <a:pt x="302485" y="110520"/>
                  <a:pt x="211015" y="132042"/>
                </a:cubicBezTo>
                <a:cubicBezTo>
                  <a:pt x="192972" y="136287"/>
                  <a:pt x="198523" y="166973"/>
                  <a:pt x="193431" y="184796"/>
                </a:cubicBezTo>
                <a:cubicBezTo>
                  <a:pt x="186792" y="208034"/>
                  <a:pt x="182485" y="231896"/>
                  <a:pt x="175846" y="255134"/>
                </a:cubicBezTo>
                <a:cubicBezTo>
                  <a:pt x="170754" y="272957"/>
                  <a:pt x="163354" y="290065"/>
                  <a:pt x="158262" y="307888"/>
                </a:cubicBezTo>
                <a:cubicBezTo>
                  <a:pt x="146593" y="348731"/>
                  <a:pt x="129136" y="426863"/>
                  <a:pt x="123092" y="466149"/>
                </a:cubicBezTo>
                <a:cubicBezTo>
                  <a:pt x="115906" y="512857"/>
                  <a:pt x="113962" y="560331"/>
                  <a:pt x="105508" y="606826"/>
                </a:cubicBezTo>
                <a:cubicBezTo>
                  <a:pt x="102192" y="625063"/>
                  <a:pt x="92419" y="641598"/>
                  <a:pt x="87923" y="659580"/>
                </a:cubicBezTo>
                <a:cubicBezTo>
                  <a:pt x="67786" y="740130"/>
                  <a:pt x="63430" y="802773"/>
                  <a:pt x="52754" y="888180"/>
                </a:cubicBezTo>
                <a:cubicBezTo>
                  <a:pt x="46892" y="1058165"/>
                  <a:pt x="47581" y="1228502"/>
                  <a:pt x="35169" y="1398134"/>
                </a:cubicBezTo>
                <a:cubicBezTo>
                  <a:pt x="29965" y="1469252"/>
                  <a:pt x="0" y="1609149"/>
                  <a:pt x="0" y="1609149"/>
                </a:cubicBezTo>
                <a:cubicBezTo>
                  <a:pt x="5862" y="1726380"/>
                  <a:pt x="7837" y="1843870"/>
                  <a:pt x="17585" y="1960842"/>
                </a:cubicBezTo>
                <a:cubicBezTo>
                  <a:pt x="19592" y="1984926"/>
                  <a:pt x="28224" y="2008032"/>
                  <a:pt x="35169" y="2031180"/>
                </a:cubicBezTo>
                <a:cubicBezTo>
                  <a:pt x="74879" y="2163546"/>
                  <a:pt x="59839" y="2120939"/>
                  <a:pt x="140677" y="2242196"/>
                </a:cubicBezTo>
                <a:lnTo>
                  <a:pt x="175846" y="2294949"/>
                </a:lnTo>
                <a:cubicBezTo>
                  <a:pt x="187569" y="2312534"/>
                  <a:pt x="196071" y="2332759"/>
                  <a:pt x="211015" y="2347703"/>
                </a:cubicBezTo>
                <a:lnTo>
                  <a:pt x="246185" y="2382872"/>
                </a:lnTo>
                <a:cubicBezTo>
                  <a:pt x="264620" y="2438180"/>
                  <a:pt x="260070" y="2450745"/>
                  <a:pt x="316523" y="2488380"/>
                </a:cubicBezTo>
                <a:cubicBezTo>
                  <a:pt x="331946" y="2498662"/>
                  <a:pt x="352698" y="2497675"/>
                  <a:pt x="369277" y="2505965"/>
                </a:cubicBezTo>
                <a:cubicBezTo>
                  <a:pt x="388180" y="2515416"/>
                  <a:pt x="402718" y="2532551"/>
                  <a:pt x="422031" y="2541134"/>
                </a:cubicBezTo>
                <a:cubicBezTo>
                  <a:pt x="455908" y="2556190"/>
                  <a:pt x="527539" y="2576303"/>
                  <a:pt x="527539" y="2576303"/>
                </a:cubicBezTo>
                <a:cubicBezTo>
                  <a:pt x="545123" y="2588026"/>
                  <a:pt x="561389" y="2602021"/>
                  <a:pt x="580292" y="2611472"/>
                </a:cubicBezTo>
                <a:cubicBezTo>
                  <a:pt x="725903" y="2684278"/>
                  <a:pt x="534610" y="2563434"/>
                  <a:pt x="685800" y="2664226"/>
                </a:cubicBezTo>
                <a:cubicBezTo>
                  <a:pt x="697523" y="2681811"/>
                  <a:pt x="707215" y="2700934"/>
                  <a:pt x="720969" y="2716980"/>
                </a:cubicBezTo>
                <a:cubicBezTo>
                  <a:pt x="742548" y="2742156"/>
                  <a:pt x="772915" y="2759730"/>
                  <a:pt x="791308" y="2787319"/>
                </a:cubicBezTo>
                <a:cubicBezTo>
                  <a:pt x="899561" y="2949697"/>
                  <a:pt x="761415" y="2749951"/>
                  <a:pt x="861646" y="2875242"/>
                </a:cubicBezTo>
                <a:cubicBezTo>
                  <a:pt x="950367" y="2986145"/>
                  <a:pt x="847075" y="2878258"/>
                  <a:pt x="931985" y="2963165"/>
                </a:cubicBezTo>
                <a:lnTo>
                  <a:pt x="967154" y="3068672"/>
                </a:lnTo>
                <a:lnTo>
                  <a:pt x="984739" y="3121426"/>
                </a:lnTo>
                <a:cubicBezTo>
                  <a:pt x="978877" y="3197626"/>
                  <a:pt x="979073" y="3274536"/>
                  <a:pt x="967154" y="3350026"/>
                </a:cubicBezTo>
                <a:cubicBezTo>
                  <a:pt x="961372" y="3386644"/>
                  <a:pt x="940976" y="3419569"/>
                  <a:pt x="931985" y="3455534"/>
                </a:cubicBezTo>
                <a:cubicBezTo>
                  <a:pt x="889566" y="3625207"/>
                  <a:pt x="906294" y="3548814"/>
                  <a:pt x="879231" y="3684134"/>
                </a:cubicBezTo>
                <a:cubicBezTo>
                  <a:pt x="887876" y="3787879"/>
                  <a:pt x="877246" y="3861211"/>
                  <a:pt x="914400" y="3947903"/>
                </a:cubicBezTo>
                <a:cubicBezTo>
                  <a:pt x="924726" y="3971997"/>
                  <a:pt x="939243" y="3994148"/>
                  <a:pt x="949569" y="4018242"/>
                </a:cubicBezTo>
                <a:cubicBezTo>
                  <a:pt x="956871" y="4035279"/>
                  <a:pt x="955575" y="4056522"/>
                  <a:pt x="967154" y="4070996"/>
                </a:cubicBezTo>
                <a:cubicBezTo>
                  <a:pt x="980356" y="4087499"/>
                  <a:pt x="1002323" y="4094442"/>
                  <a:pt x="1019908" y="4106165"/>
                </a:cubicBezTo>
                <a:cubicBezTo>
                  <a:pt x="1025769" y="4123750"/>
                  <a:pt x="1026371" y="4144090"/>
                  <a:pt x="1037492" y="4158919"/>
                </a:cubicBezTo>
                <a:cubicBezTo>
                  <a:pt x="1062360" y="4192077"/>
                  <a:pt x="1096107" y="4217534"/>
                  <a:pt x="1125415" y="4246842"/>
                </a:cubicBezTo>
                <a:cubicBezTo>
                  <a:pt x="1137138" y="4258565"/>
                  <a:pt x="1144857" y="4276768"/>
                  <a:pt x="1160585" y="4282011"/>
                </a:cubicBezTo>
                <a:lnTo>
                  <a:pt x="1266092" y="4317180"/>
                </a:lnTo>
                <a:cubicBezTo>
                  <a:pt x="1283677" y="4323042"/>
                  <a:pt x="1300863" y="4330270"/>
                  <a:pt x="1318846" y="4334765"/>
                </a:cubicBezTo>
                <a:cubicBezTo>
                  <a:pt x="1341388" y="4340400"/>
                  <a:pt x="1416708" y="4357318"/>
                  <a:pt x="1441939" y="4369934"/>
                </a:cubicBezTo>
                <a:cubicBezTo>
                  <a:pt x="1460842" y="4379385"/>
                  <a:pt x="1475789" y="4395652"/>
                  <a:pt x="1494692" y="4405103"/>
                </a:cubicBezTo>
                <a:cubicBezTo>
                  <a:pt x="1583138" y="4449326"/>
                  <a:pt x="1542074" y="4382142"/>
                  <a:pt x="1652954" y="4493026"/>
                </a:cubicBezTo>
                <a:cubicBezTo>
                  <a:pt x="1703067" y="4543140"/>
                  <a:pt x="1674328" y="4519000"/>
                  <a:pt x="1740877" y="4563365"/>
                </a:cubicBezTo>
                <a:cubicBezTo>
                  <a:pt x="1820412" y="4682667"/>
                  <a:pt x="1781327" y="4638984"/>
                  <a:pt x="1846385" y="4704042"/>
                </a:cubicBezTo>
                <a:cubicBezTo>
                  <a:pt x="1902983" y="4873841"/>
                  <a:pt x="1812228" y="4609859"/>
                  <a:pt x="1899139" y="4827134"/>
                </a:cubicBezTo>
                <a:cubicBezTo>
                  <a:pt x="1912907" y="4861554"/>
                  <a:pt x="1922585" y="4897473"/>
                  <a:pt x="1934308" y="4932642"/>
                </a:cubicBezTo>
                <a:cubicBezTo>
                  <a:pt x="1940169" y="4950227"/>
                  <a:pt x="1941610" y="4969973"/>
                  <a:pt x="1951892" y="4985396"/>
                </a:cubicBezTo>
                <a:lnTo>
                  <a:pt x="1987062" y="5038149"/>
                </a:lnTo>
                <a:cubicBezTo>
                  <a:pt x="1995031" y="5070027"/>
                  <a:pt x="2025543" y="5199725"/>
                  <a:pt x="2039815" y="5213996"/>
                </a:cubicBezTo>
                <a:lnTo>
                  <a:pt x="2074985" y="5249165"/>
                </a:lnTo>
                <a:lnTo>
                  <a:pt x="2110154" y="5354672"/>
                </a:lnTo>
                <a:cubicBezTo>
                  <a:pt x="2116016" y="5372257"/>
                  <a:pt x="2114632" y="5394319"/>
                  <a:pt x="2127739" y="5407426"/>
                </a:cubicBezTo>
                <a:lnTo>
                  <a:pt x="2180492" y="5460180"/>
                </a:lnTo>
                <a:cubicBezTo>
                  <a:pt x="2185364" y="5484541"/>
                  <a:pt x="2198764" y="5570440"/>
                  <a:pt x="2215662" y="5600857"/>
                </a:cubicBezTo>
                <a:cubicBezTo>
                  <a:pt x="2236189" y="5637806"/>
                  <a:pt x="2262554" y="5671196"/>
                  <a:pt x="2286000" y="5706365"/>
                </a:cubicBezTo>
                <a:cubicBezTo>
                  <a:pt x="2301975" y="5730328"/>
                  <a:pt x="2328496" y="5777583"/>
                  <a:pt x="2356339" y="5794288"/>
                </a:cubicBezTo>
                <a:cubicBezTo>
                  <a:pt x="2372233" y="5803824"/>
                  <a:pt x="2391508" y="5806011"/>
                  <a:pt x="2409092" y="5811872"/>
                </a:cubicBezTo>
                <a:cubicBezTo>
                  <a:pt x="2498206" y="5900986"/>
                  <a:pt x="2382877" y="5796143"/>
                  <a:pt x="2497015" y="5864626"/>
                </a:cubicBezTo>
                <a:cubicBezTo>
                  <a:pt x="2511232" y="5873156"/>
                  <a:pt x="2517356" y="5892381"/>
                  <a:pt x="2532185" y="5899796"/>
                </a:cubicBezTo>
                <a:cubicBezTo>
                  <a:pt x="2565343" y="5916375"/>
                  <a:pt x="2602523" y="5923242"/>
                  <a:pt x="2637692" y="5934965"/>
                </a:cubicBezTo>
                <a:cubicBezTo>
                  <a:pt x="2862913" y="6010038"/>
                  <a:pt x="2671982" y="5951953"/>
                  <a:pt x="3235569" y="5970134"/>
                </a:cubicBezTo>
                <a:cubicBezTo>
                  <a:pt x="3253154" y="5975996"/>
                  <a:pt x="3270086" y="5984403"/>
                  <a:pt x="3288323" y="5987719"/>
                </a:cubicBezTo>
                <a:cubicBezTo>
                  <a:pt x="3594434" y="6043375"/>
                  <a:pt x="4108938" y="5991427"/>
                  <a:pt x="4290646" y="5987719"/>
                </a:cubicBezTo>
                <a:cubicBezTo>
                  <a:pt x="4480523" y="6003541"/>
                  <a:pt x="4682477" y="6022888"/>
                  <a:pt x="4870939" y="6022888"/>
                </a:cubicBezTo>
                <a:cubicBezTo>
                  <a:pt x="5058600" y="6022888"/>
                  <a:pt x="5246077" y="6011165"/>
                  <a:pt x="5433646" y="6005303"/>
                </a:cubicBezTo>
                <a:cubicBezTo>
                  <a:pt x="5480538" y="5999442"/>
                  <a:pt x="5527066" y="5987719"/>
                  <a:pt x="5574323" y="5987719"/>
                </a:cubicBezTo>
                <a:cubicBezTo>
                  <a:pt x="5944435" y="5987719"/>
                  <a:pt x="5960127" y="5993462"/>
                  <a:pt x="6224954" y="6022888"/>
                </a:cubicBezTo>
                <a:cubicBezTo>
                  <a:pt x="6377354" y="6017026"/>
                  <a:pt x="6530003" y="6015796"/>
                  <a:pt x="6682154" y="6005303"/>
                </a:cubicBezTo>
                <a:cubicBezTo>
                  <a:pt x="6700646" y="6004028"/>
                  <a:pt x="6718705" y="5996721"/>
                  <a:pt x="6734908" y="5987719"/>
                </a:cubicBezTo>
                <a:cubicBezTo>
                  <a:pt x="6935681" y="5876178"/>
                  <a:pt x="6778571" y="5959821"/>
                  <a:pt x="6875585" y="5882211"/>
                </a:cubicBezTo>
                <a:cubicBezTo>
                  <a:pt x="6892088" y="5869009"/>
                  <a:pt x="6910754" y="5858765"/>
                  <a:pt x="6928339" y="5847042"/>
                </a:cubicBezTo>
                <a:cubicBezTo>
                  <a:pt x="6972535" y="5714450"/>
                  <a:pt x="6912919" y="5877880"/>
                  <a:pt x="6981092" y="5741534"/>
                </a:cubicBezTo>
                <a:cubicBezTo>
                  <a:pt x="6995146" y="5713426"/>
                  <a:pt x="7008750" y="5644735"/>
                  <a:pt x="7016262" y="5618442"/>
                </a:cubicBezTo>
                <a:cubicBezTo>
                  <a:pt x="7021354" y="5600619"/>
                  <a:pt x="7027985" y="5583273"/>
                  <a:pt x="7033846" y="5565688"/>
                </a:cubicBezTo>
                <a:cubicBezTo>
                  <a:pt x="7027985" y="5442596"/>
                  <a:pt x="7029871" y="5318889"/>
                  <a:pt x="7016262" y="5196411"/>
                </a:cubicBezTo>
                <a:cubicBezTo>
                  <a:pt x="7012168" y="5159566"/>
                  <a:pt x="6992815" y="5126072"/>
                  <a:pt x="6981092" y="5090903"/>
                </a:cubicBezTo>
                <a:lnTo>
                  <a:pt x="6963508" y="5038149"/>
                </a:lnTo>
                <a:lnTo>
                  <a:pt x="6945923" y="4985396"/>
                </a:lnTo>
                <a:cubicBezTo>
                  <a:pt x="6951785" y="4879888"/>
                  <a:pt x="6931468" y="4769568"/>
                  <a:pt x="6963508" y="4668872"/>
                </a:cubicBezTo>
                <a:cubicBezTo>
                  <a:pt x="6976324" y="4628594"/>
                  <a:pt x="7033846" y="4621980"/>
                  <a:pt x="7069015" y="4598534"/>
                </a:cubicBezTo>
                <a:cubicBezTo>
                  <a:pt x="7110767" y="4570699"/>
                  <a:pt x="7153936" y="4543330"/>
                  <a:pt x="7192108" y="4510611"/>
                </a:cubicBezTo>
                <a:cubicBezTo>
                  <a:pt x="7210990" y="4494427"/>
                  <a:pt x="7227277" y="4475442"/>
                  <a:pt x="7244862" y="4457857"/>
                </a:cubicBezTo>
                <a:cubicBezTo>
                  <a:pt x="7284527" y="4299198"/>
                  <a:pt x="7264746" y="4363035"/>
                  <a:pt x="7297615" y="4264426"/>
                </a:cubicBezTo>
                <a:cubicBezTo>
                  <a:pt x="7303477" y="4211672"/>
                  <a:pt x="7306474" y="4158521"/>
                  <a:pt x="7315200" y="4106165"/>
                </a:cubicBezTo>
                <a:cubicBezTo>
                  <a:pt x="7318247" y="4087881"/>
                  <a:pt x="7321206" y="4067885"/>
                  <a:pt x="7332785" y="4053411"/>
                </a:cubicBezTo>
                <a:cubicBezTo>
                  <a:pt x="7345987" y="4036908"/>
                  <a:pt x="7369036" y="4031444"/>
                  <a:pt x="7385539" y="4018242"/>
                </a:cubicBezTo>
                <a:cubicBezTo>
                  <a:pt x="7398485" y="4007885"/>
                  <a:pt x="7407762" y="3993429"/>
                  <a:pt x="7420708" y="3983072"/>
                </a:cubicBezTo>
                <a:cubicBezTo>
                  <a:pt x="7463502" y="3948837"/>
                  <a:pt x="7587480" y="3882897"/>
                  <a:pt x="7614139" y="3877565"/>
                </a:cubicBezTo>
                <a:cubicBezTo>
                  <a:pt x="7725760" y="3855240"/>
                  <a:pt x="7673066" y="3867229"/>
                  <a:pt x="7772400" y="3842396"/>
                </a:cubicBezTo>
                <a:cubicBezTo>
                  <a:pt x="7875267" y="3739528"/>
                  <a:pt x="7825836" y="3777463"/>
                  <a:pt x="7913077" y="3719303"/>
                </a:cubicBezTo>
                <a:cubicBezTo>
                  <a:pt x="7942385" y="3678272"/>
                  <a:pt x="7969501" y="3635585"/>
                  <a:pt x="8001000" y="3596211"/>
                </a:cubicBezTo>
                <a:cubicBezTo>
                  <a:pt x="8136391" y="3426972"/>
                  <a:pt x="7982432" y="3650442"/>
                  <a:pt x="8088923" y="3490703"/>
                </a:cubicBezTo>
                <a:cubicBezTo>
                  <a:pt x="8138285" y="3194536"/>
                  <a:pt x="8118834" y="3352994"/>
                  <a:pt x="8088923" y="2769734"/>
                </a:cubicBezTo>
                <a:cubicBezTo>
                  <a:pt x="8088493" y="2761351"/>
                  <a:pt x="8062377" y="2661014"/>
                  <a:pt x="8053754" y="2646642"/>
                </a:cubicBezTo>
                <a:cubicBezTo>
                  <a:pt x="8045224" y="2632426"/>
                  <a:pt x="8027781" y="2625267"/>
                  <a:pt x="8018585" y="2611472"/>
                </a:cubicBezTo>
                <a:cubicBezTo>
                  <a:pt x="7825474" y="2321807"/>
                  <a:pt x="8161071" y="2778010"/>
                  <a:pt x="7930662" y="2470796"/>
                </a:cubicBezTo>
                <a:cubicBezTo>
                  <a:pt x="7924800" y="2447350"/>
                  <a:pt x="7919717" y="2423695"/>
                  <a:pt x="7913077" y="2400457"/>
                </a:cubicBezTo>
                <a:cubicBezTo>
                  <a:pt x="7907985" y="2382634"/>
                  <a:pt x="7892445" y="2365987"/>
                  <a:pt x="7895492" y="2347703"/>
                </a:cubicBezTo>
                <a:cubicBezTo>
                  <a:pt x="7898967" y="2326856"/>
                  <a:pt x="7912740" y="2306150"/>
                  <a:pt x="7930662" y="2294949"/>
                </a:cubicBezTo>
                <a:cubicBezTo>
                  <a:pt x="8017506" y="2240671"/>
                  <a:pt x="8213819" y="2247091"/>
                  <a:pt x="8282354" y="2242196"/>
                </a:cubicBezTo>
                <a:cubicBezTo>
                  <a:pt x="8317523" y="2230473"/>
                  <a:pt x="8358205" y="2229269"/>
                  <a:pt x="8387862" y="2207026"/>
                </a:cubicBezTo>
                <a:cubicBezTo>
                  <a:pt x="8411308" y="2189441"/>
                  <a:pt x="8437476" y="2174996"/>
                  <a:pt x="8458200" y="2154272"/>
                </a:cubicBezTo>
                <a:cubicBezTo>
                  <a:pt x="8496413" y="2116059"/>
                  <a:pt x="8527557" y="2071348"/>
                  <a:pt x="8563708" y="2031180"/>
                </a:cubicBezTo>
                <a:cubicBezTo>
                  <a:pt x="8580344" y="2012695"/>
                  <a:pt x="8598877" y="1996011"/>
                  <a:pt x="8616462" y="1978426"/>
                </a:cubicBezTo>
                <a:cubicBezTo>
                  <a:pt x="8707193" y="1706233"/>
                  <a:pt x="8603202" y="1987361"/>
                  <a:pt x="8686800" y="1820165"/>
                </a:cubicBezTo>
                <a:cubicBezTo>
                  <a:pt x="8695090" y="1803586"/>
                  <a:pt x="8697501" y="1784621"/>
                  <a:pt x="8704385" y="1767411"/>
                </a:cubicBezTo>
                <a:cubicBezTo>
                  <a:pt x="8720964" y="1725964"/>
                  <a:pt x="8739554" y="1685350"/>
                  <a:pt x="8757139" y="1644319"/>
                </a:cubicBezTo>
                <a:cubicBezTo>
                  <a:pt x="8763000" y="1609150"/>
                  <a:pt x="8766076" y="1573401"/>
                  <a:pt x="8774723" y="1538811"/>
                </a:cubicBezTo>
                <a:cubicBezTo>
                  <a:pt x="8783714" y="1502846"/>
                  <a:pt x="8802621" y="1469655"/>
                  <a:pt x="8809892" y="1433303"/>
                </a:cubicBezTo>
                <a:cubicBezTo>
                  <a:pt x="8815754" y="1403995"/>
                  <a:pt x="8818889" y="1374008"/>
                  <a:pt x="8827477" y="1345380"/>
                </a:cubicBezTo>
                <a:cubicBezTo>
                  <a:pt x="8836547" y="1315146"/>
                  <a:pt x="8852664" y="1287402"/>
                  <a:pt x="8862646" y="1257457"/>
                </a:cubicBezTo>
                <a:cubicBezTo>
                  <a:pt x="8870289" y="1234530"/>
                  <a:pt x="8873286" y="1210267"/>
                  <a:pt x="8880231" y="1187119"/>
                </a:cubicBezTo>
                <a:cubicBezTo>
                  <a:pt x="8890884" y="1151611"/>
                  <a:pt x="8905216" y="1117256"/>
                  <a:pt x="8915400" y="1081611"/>
                </a:cubicBezTo>
                <a:cubicBezTo>
                  <a:pt x="8950453" y="958926"/>
                  <a:pt x="8949087" y="949825"/>
                  <a:pt x="8968154" y="835426"/>
                </a:cubicBezTo>
                <a:cubicBezTo>
                  <a:pt x="8967715" y="827520"/>
                  <a:pt x="8980796" y="561770"/>
                  <a:pt x="8932985" y="466149"/>
                </a:cubicBezTo>
                <a:cubicBezTo>
                  <a:pt x="8917754" y="435688"/>
                  <a:pt x="8889902" y="400031"/>
                  <a:pt x="8862646" y="378226"/>
                </a:cubicBezTo>
                <a:cubicBezTo>
                  <a:pt x="8846143" y="365024"/>
                  <a:pt x="8827089" y="355341"/>
                  <a:pt x="8809892" y="343057"/>
                </a:cubicBezTo>
                <a:cubicBezTo>
                  <a:pt x="8786043" y="326022"/>
                  <a:pt x="8765000" y="304844"/>
                  <a:pt x="8739554" y="290303"/>
                </a:cubicBezTo>
                <a:cubicBezTo>
                  <a:pt x="8723460" y="281107"/>
                  <a:pt x="8703837" y="280021"/>
                  <a:pt x="8686800" y="272719"/>
                </a:cubicBezTo>
                <a:cubicBezTo>
                  <a:pt x="8662706" y="262393"/>
                  <a:pt x="8641330" y="245839"/>
                  <a:pt x="8616462" y="237549"/>
                </a:cubicBezTo>
                <a:cubicBezTo>
                  <a:pt x="8404924" y="167036"/>
                  <a:pt x="8252858" y="194124"/>
                  <a:pt x="8001000" y="184796"/>
                </a:cubicBezTo>
                <a:cubicBezTo>
                  <a:pt x="7977554" y="178934"/>
                  <a:pt x="7953900" y="173851"/>
                  <a:pt x="7930662" y="167211"/>
                </a:cubicBezTo>
                <a:cubicBezTo>
                  <a:pt x="7912839" y="162119"/>
                  <a:pt x="7895791" y="154503"/>
                  <a:pt x="7877908" y="149626"/>
                </a:cubicBezTo>
                <a:cubicBezTo>
                  <a:pt x="7831276" y="136908"/>
                  <a:pt x="7784123" y="126180"/>
                  <a:pt x="7737231" y="114457"/>
                </a:cubicBezTo>
                <a:cubicBezTo>
                  <a:pt x="7713785" y="108595"/>
                  <a:pt x="7690873" y="99870"/>
                  <a:pt x="7666892" y="96872"/>
                </a:cubicBezTo>
                <a:cubicBezTo>
                  <a:pt x="7473547" y="72705"/>
                  <a:pt x="7573183" y="84507"/>
                  <a:pt x="7367954" y="61703"/>
                </a:cubicBezTo>
                <a:cubicBezTo>
                  <a:pt x="6903095" y="-54511"/>
                  <a:pt x="7275605" y="25686"/>
                  <a:pt x="6224954" y="44119"/>
                </a:cubicBezTo>
                <a:cubicBezTo>
                  <a:pt x="6201508" y="49980"/>
                  <a:pt x="6177853" y="55064"/>
                  <a:pt x="6154615" y="61703"/>
                </a:cubicBezTo>
                <a:cubicBezTo>
                  <a:pt x="6136793" y="66795"/>
                  <a:pt x="6119956" y="75267"/>
                  <a:pt x="6101862" y="79288"/>
                </a:cubicBezTo>
                <a:cubicBezTo>
                  <a:pt x="6067057" y="87023"/>
                  <a:pt x="6031523" y="91011"/>
                  <a:pt x="5996354" y="96872"/>
                </a:cubicBezTo>
                <a:cubicBezTo>
                  <a:pt x="5967046" y="108595"/>
                  <a:pt x="5938377" y="122060"/>
                  <a:pt x="5908431" y="132042"/>
                </a:cubicBezTo>
                <a:cubicBezTo>
                  <a:pt x="5778406" y="175384"/>
                  <a:pt x="5599057" y="161578"/>
                  <a:pt x="5486400" y="167211"/>
                </a:cubicBezTo>
                <a:cubicBezTo>
                  <a:pt x="5351585" y="161349"/>
                  <a:pt x="5216617" y="158314"/>
                  <a:pt x="5081954" y="149626"/>
                </a:cubicBezTo>
                <a:cubicBezTo>
                  <a:pt x="4987654" y="143542"/>
                  <a:pt x="4939528" y="131692"/>
                  <a:pt x="4853354" y="114457"/>
                </a:cubicBezTo>
                <a:cubicBezTo>
                  <a:pt x="4736123" y="120319"/>
                  <a:pt x="4618693" y="123040"/>
                  <a:pt x="4501662" y="132042"/>
                </a:cubicBezTo>
                <a:cubicBezTo>
                  <a:pt x="4154253" y="158766"/>
                  <a:pt x="4578555" y="137476"/>
                  <a:pt x="4325815" y="167211"/>
                </a:cubicBezTo>
                <a:cubicBezTo>
                  <a:pt x="4249913" y="176141"/>
                  <a:pt x="4173326" y="177877"/>
                  <a:pt x="4097215" y="184796"/>
                </a:cubicBezTo>
                <a:cubicBezTo>
                  <a:pt x="4044355" y="189601"/>
                  <a:pt x="3991708" y="196519"/>
                  <a:pt x="3938954" y="202380"/>
                </a:cubicBezTo>
                <a:cubicBezTo>
                  <a:pt x="3903785" y="196519"/>
                  <a:pt x="3868825" y="189218"/>
                  <a:pt x="3833446" y="184796"/>
                </a:cubicBezTo>
                <a:cubicBezTo>
                  <a:pt x="3712417" y="169667"/>
                  <a:pt x="3619167" y="166744"/>
                  <a:pt x="3499339" y="149626"/>
                </a:cubicBezTo>
                <a:cubicBezTo>
                  <a:pt x="3469751" y="145399"/>
                  <a:pt x="3440411" y="139291"/>
                  <a:pt x="3411415" y="132042"/>
                </a:cubicBezTo>
                <a:cubicBezTo>
                  <a:pt x="3393433" y="127546"/>
                  <a:pt x="3376945" y="117504"/>
                  <a:pt x="3358662" y="114457"/>
                </a:cubicBezTo>
                <a:cubicBezTo>
                  <a:pt x="3306306" y="105731"/>
                  <a:pt x="3253154" y="102734"/>
                  <a:pt x="3200400" y="96872"/>
                </a:cubicBezTo>
                <a:cubicBezTo>
                  <a:pt x="3042138" y="102734"/>
                  <a:pt x="2883712" y="105157"/>
                  <a:pt x="2725615" y="114457"/>
                </a:cubicBezTo>
                <a:cubicBezTo>
                  <a:pt x="2684239" y="116891"/>
                  <a:pt x="2643814" y="128451"/>
                  <a:pt x="2602523" y="132042"/>
                </a:cubicBezTo>
                <a:cubicBezTo>
                  <a:pt x="2508909" y="140182"/>
                  <a:pt x="2414954" y="143765"/>
                  <a:pt x="2321169" y="149626"/>
                </a:cubicBezTo>
                <a:cubicBezTo>
                  <a:pt x="2151184" y="143765"/>
                  <a:pt x="1981007" y="142030"/>
                  <a:pt x="1811215" y="132042"/>
                </a:cubicBezTo>
                <a:cubicBezTo>
                  <a:pt x="1781378" y="130287"/>
                  <a:pt x="1753180" y="114457"/>
                  <a:pt x="1723292" y="114457"/>
                </a:cubicBezTo>
                <a:cubicBezTo>
                  <a:pt x="1535631" y="114457"/>
                  <a:pt x="1348226" y="129361"/>
                  <a:pt x="1160585" y="132042"/>
                </a:cubicBezTo>
                <a:cubicBezTo>
                  <a:pt x="937869" y="135224"/>
                  <a:pt x="650631" y="114457"/>
                  <a:pt x="492369" y="114457"/>
                </a:cubicBezTo>
                <a:close/>
              </a:path>
            </a:pathLst>
          </a:custGeom>
          <a:solidFill>
            <a:schemeClr val="accent1"/>
          </a:solid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pic>
        <p:nvPicPr>
          <p:cNvPr id="1026" name="Picture 2" descr="Image result for google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4600" y="381000"/>
            <a:ext cx="1862419" cy="53511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381000" y="1198517"/>
            <a:ext cx="4267200" cy="1574708"/>
          </a:xfrm>
          <a:prstGeom prst="rect">
            <a:avLst/>
          </a:prstGeom>
        </p:spPr>
      </p:pic>
      <p:pic>
        <p:nvPicPr>
          <p:cNvPr id="5" name="Picture 4"/>
          <p:cNvPicPr>
            <a:picLocks noChangeAspect="1"/>
          </p:cNvPicPr>
          <p:nvPr/>
        </p:nvPicPr>
        <p:blipFill rotWithShape="1">
          <a:blip r:embed="rId5"/>
          <a:srcRect l="16250" t="15001" r="12500" b="14999"/>
          <a:stretch/>
        </p:blipFill>
        <p:spPr>
          <a:xfrm rot="20852952">
            <a:off x="5299911" y="1393265"/>
            <a:ext cx="1434981" cy="1162704"/>
          </a:xfrm>
          <a:prstGeom prst="rect">
            <a:avLst/>
          </a:prstGeom>
        </p:spPr>
      </p:pic>
      <p:pic>
        <p:nvPicPr>
          <p:cNvPr id="6" name="Picture 5"/>
          <p:cNvPicPr>
            <a:picLocks noChangeAspect="1"/>
          </p:cNvPicPr>
          <p:nvPr/>
        </p:nvPicPr>
        <p:blipFill rotWithShape="1">
          <a:blip r:embed="rId6"/>
          <a:srcRect l="3542" t="9093" r="3275" b="15908"/>
          <a:stretch/>
        </p:blipFill>
        <p:spPr>
          <a:xfrm rot="797650">
            <a:off x="7125055" y="1398132"/>
            <a:ext cx="1428778" cy="1149991"/>
          </a:xfrm>
          <a:prstGeom prst="rect">
            <a:avLst/>
          </a:prstGeom>
        </p:spPr>
      </p:pic>
      <p:pic>
        <p:nvPicPr>
          <p:cNvPr id="7" name="Picture 6">
            <a:hlinkClick r:id="rId7"/>
          </p:cNvPr>
          <p:cNvPicPr>
            <a:picLocks noChangeAspect="1"/>
          </p:cNvPicPr>
          <p:nvPr/>
        </p:nvPicPr>
        <p:blipFill>
          <a:blip r:embed="rId8"/>
          <a:stretch>
            <a:fillRect/>
          </a:stretch>
        </p:blipFill>
        <p:spPr>
          <a:xfrm rot="363637">
            <a:off x="1593258" y="3201756"/>
            <a:ext cx="2360598" cy="1436886"/>
          </a:xfrm>
          <a:prstGeom prst="rect">
            <a:avLst/>
          </a:prstGeom>
        </p:spPr>
      </p:pic>
      <p:pic>
        <p:nvPicPr>
          <p:cNvPr id="8" name="Picture 7"/>
          <p:cNvPicPr>
            <a:picLocks noChangeAspect="1"/>
          </p:cNvPicPr>
          <p:nvPr/>
        </p:nvPicPr>
        <p:blipFill rotWithShape="1">
          <a:blip r:embed="rId9"/>
          <a:srcRect l="3299" r="3288"/>
          <a:stretch/>
        </p:blipFill>
        <p:spPr>
          <a:xfrm rot="20974345">
            <a:off x="5062897" y="3093128"/>
            <a:ext cx="2438400" cy="1436886"/>
          </a:xfrm>
          <a:prstGeom prst="rect">
            <a:avLst/>
          </a:prstGeom>
        </p:spPr>
      </p:pic>
      <p:pic>
        <p:nvPicPr>
          <p:cNvPr id="9" name="Picture 8"/>
          <p:cNvPicPr>
            <a:picLocks noChangeAspect="1"/>
          </p:cNvPicPr>
          <p:nvPr/>
        </p:nvPicPr>
        <p:blipFill>
          <a:blip r:embed="rId10"/>
          <a:stretch>
            <a:fillRect/>
          </a:stretch>
        </p:blipFill>
        <p:spPr>
          <a:xfrm>
            <a:off x="2699418" y="5226030"/>
            <a:ext cx="3777582" cy="1406546"/>
          </a:xfrm>
          <a:prstGeom prst="rect">
            <a:avLst/>
          </a:prstGeom>
        </p:spPr>
      </p:pic>
    </p:spTree>
    <p:extLst>
      <p:ext uri="{BB962C8B-B14F-4D97-AF65-F5344CB8AC3E}">
        <p14:creationId xmlns:p14="http://schemas.microsoft.com/office/powerpoint/2010/main" val="2427732306"/>
      </p:ext>
    </p:extLst>
  </p:cSld>
  <p:clrMapOvr>
    <a:masterClrMapping/>
  </p:clrMapOvr>
  <p:transition>
    <p:zo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b="87778"/>
          <a:stretch/>
        </p:blipFill>
        <p:spPr>
          <a:xfrm>
            <a:off x="34858" y="8002"/>
            <a:ext cx="9109142" cy="773906"/>
          </a:xfrm>
          <a:prstGeom prst="rect">
            <a:avLst/>
          </a:prstGeom>
        </p:spPr>
      </p:pic>
      <p:pic>
        <p:nvPicPr>
          <p:cNvPr id="7" name="Picture 6"/>
          <p:cNvPicPr>
            <a:picLocks noChangeAspect="1"/>
          </p:cNvPicPr>
          <p:nvPr/>
        </p:nvPicPr>
        <p:blipFill rotWithShape="1">
          <a:blip r:embed="rId3"/>
          <a:srcRect b="87778"/>
          <a:stretch/>
        </p:blipFill>
        <p:spPr>
          <a:xfrm>
            <a:off x="34858" y="520828"/>
            <a:ext cx="9109142" cy="773906"/>
          </a:xfrm>
          <a:prstGeom prst="rect">
            <a:avLst/>
          </a:prstGeom>
        </p:spPr>
      </p:pic>
      <p:pic>
        <p:nvPicPr>
          <p:cNvPr id="4" name="Picture 3"/>
          <p:cNvPicPr>
            <a:picLocks noChangeAspect="1"/>
          </p:cNvPicPr>
          <p:nvPr/>
        </p:nvPicPr>
        <p:blipFill rotWithShape="1">
          <a:blip r:embed="rId3"/>
          <a:srcRect b="14445"/>
          <a:stretch/>
        </p:blipFill>
        <p:spPr>
          <a:xfrm>
            <a:off x="34858" y="990600"/>
            <a:ext cx="9109142" cy="5867400"/>
          </a:xfrm>
          <a:prstGeom prst="rect">
            <a:avLst/>
          </a:prstGeom>
        </p:spPr>
      </p:pic>
      <p:sp>
        <p:nvSpPr>
          <p:cNvPr id="2" name="Title 1"/>
          <p:cNvSpPr>
            <a:spLocks noGrp="1"/>
          </p:cNvSpPr>
          <p:nvPr>
            <p:ph type="title"/>
          </p:nvPr>
        </p:nvSpPr>
        <p:spPr/>
        <p:txBody>
          <a:bodyPr/>
          <a:lstStyle/>
          <a:p>
            <a:r>
              <a:rPr lang="en-CA" dirty="0"/>
              <a:t>What Does a Comprehensive Search Marketing Campaign Involve?</a:t>
            </a:r>
          </a:p>
        </p:txBody>
      </p:sp>
    </p:spTree>
    <p:extLst>
      <p:ext uri="{BB962C8B-B14F-4D97-AF65-F5344CB8AC3E}">
        <p14:creationId xmlns:p14="http://schemas.microsoft.com/office/powerpoint/2010/main" val="483094152"/>
      </p:ext>
    </p:extLst>
  </p:cSld>
  <p:clrMapOvr>
    <a:masterClrMapping/>
  </p:clrMapOvr>
  <p:transition>
    <p:zo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Text Placeholder 94210"/>
          <p:cNvSpPr>
            <a:spLocks noGrp="1" noChangeArrowheads="1"/>
          </p:cNvSpPr>
          <p:nvPr>
            <p:ph type="body" idx="1"/>
          </p:nvPr>
        </p:nvSpPr>
        <p:spPr>
          <a:xfrm>
            <a:off x="609600" y="1676400"/>
            <a:ext cx="8534400" cy="4643438"/>
          </a:xfrm>
        </p:spPr>
        <p:txBody>
          <a:bodyPr/>
          <a:lstStyle/>
          <a:p>
            <a:pPr defTabSz="914400">
              <a:buFont typeface="Wingdings" pitchFamily="2" charset="2"/>
              <a:buChar char="Ø"/>
            </a:pPr>
            <a:r>
              <a:rPr lang="en-US" dirty="0"/>
              <a:t>Search engines are also reputation engines</a:t>
            </a:r>
          </a:p>
          <a:p>
            <a:pPr defTabSz="914400">
              <a:buFont typeface="Wingdings" pitchFamily="2" charset="2"/>
              <a:buChar char="Ø"/>
            </a:pPr>
            <a:r>
              <a:rPr lang="en-US" dirty="0"/>
              <a:t>Image recognition takes root</a:t>
            </a:r>
          </a:p>
          <a:p>
            <a:pPr defTabSz="914400">
              <a:buFont typeface="Wingdings" pitchFamily="2" charset="2"/>
              <a:buChar char="Ø"/>
            </a:pPr>
            <a:r>
              <a:rPr lang="en-US" dirty="0"/>
              <a:t>Intellectual capital and content important</a:t>
            </a:r>
          </a:p>
        </p:txBody>
      </p:sp>
      <p:sp>
        <p:nvSpPr>
          <p:cNvPr id="94210" name="Title 94209"/>
          <p:cNvSpPr>
            <a:spLocks noGrp="1" noChangeArrowheads="1"/>
          </p:cNvSpPr>
          <p:nvPr>
            <p:ph type="title"/>
          </p:nvPr>
        </p:nvSpPr>
        <p:spPr/>
        <p:txBody>
          <a:bodyPr/>
          <a:lstStyle/>
          <a:p>
            <a:pPr marL="0" indent="0" defTabSz="914400"/>
            <a:r>
              <a:rPr lang="en-US" sz="3200" dirty="0">
                <a:solidFill>
                  <a:srgbClr val="FFFF00"/>
                </a:solidFill>
              </a:rPr>
              <a:t>E-Marketing Today: Web 2.0</a:t>
            </a:r>
            <a:endParaRPr lang="en-US" dirty="0">
              <a:solidFill>
                <a:srgbClr val="FFFF00"/>
              </a:solidFill>
            </a:endParaRPr>
          </a:p>
        </p:txBody>
      </p:sp>
      <p:pic>
        <p:nvPicPr>
          <p:cNvPr id="9" name="Rectangle 14342"/>
          <p:cNvPicPr>
            <a:picLocks noChangeAspect="1" noChangeArrowheads="1"/>
          </p:cNvPicPr>
          <p:nvPr/>
        </p:nvPicPr>
        <p:blipFill>
          <a:blip r:embed="rId3" cstate="print"/>
          <a:srcRect/>
          <a:stretch>
            <a:fillRect/>
          </a:stretch>
        </p:blipFill>
        <p:spPr bwMode="auto">
          <a:xfrm>
            <a:off x="1818603" y="5181600"/>
            <a:ext cx="1776413" cy="1462881"/>
          </a:xfrm>
          <a:prstGeom prst="rect">
            <a:avLst/>
          </a:prstGeom>
          <a:noFill/>
          <a:ln w="9525">
            <a:noFill/>
            <a:miter lim="800000"/>
            <a:headEnd/>
            <a:tailEnd/>
          </a:ln>
        </p:spPr>
      </p:pic>
      <p:pic>
        <p:nvPicPr>
          <p:cNvPr id="10" name="Rectangle 14343"/>
          <p:cNvPicPr>
            <a:picLocks noChangeAspect="1" noChangeArrowheads="1"/>
          </p:cNvPicPr>
          <p:nvPr/>
        </p:nvPicPr>
        <p:blipFill>
          <a:blip r:embed="rId4" cstate="print"/>
          <a:srcRect/>
          <a:stretch>
            <a:fillRect/>
          </a:stretch>
        </p:blipFill>
        <p:spPr bwMode="auto">
          <a:xfrm>
            <a:off x="4561803" y="5181600"/>
            <a:ext cx="1695450" cy="1667668"/>
          </a:xfrm>
          <a:prstGeom prst="rect">
            <a:avLst/>
          </a:prstGeom>
          <a:noFill/>
          <a:ln w="9525">
            <a:noFill/>
            <a:miter lim="800000"/>
            <a:headEnd/>
            <a:tailEnd/>
          </a:ln>
        </p:spPr>
      </p:pic>
      <p:sp>
        <p:nvSpPr>
          <p:cNvPr id="11" name="Rectangle 14344"/>
          <p:cNvSpPr>
            <a:spLocks noChangeArrowheads="1" noChangeShapeType="1" noTextEdit="1"/>
          </p:cNvSpPr>
          <p:nvPr/>
        </p:nvSpPr>
        <p:spPr bwMode="auto">
          <a:xfrm rot="-2269709">
            <a:off x="5047578" y="5907484"/>
            <a:ext cx="790575" cy="215900"/>
          </a:xfrm>
          <a:prstGeom prst="rect">
            <a:avLst/>
          </a:prstGeom>
        </p:spPr>
        <p:txBody>
          <a:bodyPr wrap="none" fromWordArt="1">
            <a:prstTxWarp prst="textDoubleWave1">
              <a:avLst>
                <a:gd name="adj1" fmla="val 6500"/>
                <a:gd name="adj2" fmla="val 0"/>
              </a:avLst>
            </a:prstTxWarp>
          </a:bodyPr>
          <a:lstStyle/>
          <a:p>
            <a:r>
              <a:rPr lang="en-US" sz="800" kern="10" spc="-80" dirty="0">
                <a:ln w="12700" algn="ctr">
                  <a:solidFill>
                    <a:srgbClr val="000099"/>
                  </a:solidFill>
                  <a:miter lim="800000"/>
                  <a:headEnd/>
                  <a:tailEnd/>
                </a:ln>
                <a:solidFill>
                  <a:srgbClr val="33CCFF"/>
                </a:solidFill>
                <a:effectLst>
                  <a:outerShdw dist="125724" dir="18900000" algn="ctr" rotWithShape="0">
                    <a:srgbClr val="000099"/>
                  </a:outerShdw>
                </a:effectLst>
                <a:latin typeface="Impact"/>
              </a:rPr>
              <a:t>Marketing Strategy</a:t>
            </a:r>
          </a:p>
        </p:txBody>
      </p:sp>
      <p:sp>
        <p:nvSpPr>
          <p:cNvPr id="12" name="Straight Connector 14347"/>
          <p:cNvSpPr>
            <a:spLocks noChangeShapeType="1"/>
          </p:cNvSpPr>
          <p:nvPr/>
        </p:nvSpPr>
        <p:spPr bwMode="auto">
          <a:xfrm>
            <a:off x="3342603" y="6004718"/>
            <a:ext cx="1447800" cy="228600"/>
          </a:xfrm>
          <a:prstGeom prst="line">
            <a:avLst/>
          </a:prstGeom>
          <a:noFill/>
          <a:ln w="57150" algn="ctr">
            <a:solidFill>
              <a:srgbClr val="FFFF00"/>
            </a:solidFill>
            <a:miter lim="800000"/>
            <a:headEnd/>
            <a:tailEnd type="triangle" w="med" len="med"/>
          </a:ln>
        </p:spPr>
        <p:txBody>
          <a:bodyPr wrap="none"/>
          <a:lstStyle/>
          <a:p>
            <a:endParaRPr lang="en-US"/>
          </a:p>
        </p:txBody>
      </p:sp>
    </p:spTree>
    <p:extLst>
      <p:ext uri="{BB962C8B-B14F-4D97-AF65-F5344CB8AC3E}">
        <p14:creationId xmlns:p14="http://schemas.microsoft.com/office/powerpoint/2010/main" val="2701491695"/>
      </p:ext>
    </p:extLst>
  </p:cSld>
  <p:clrMapOvr>
    <a:masterClrMapping/>
  </p:clrMapOvr>
  <p:transition>
    <p:zo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98305"/>
          <p:cNvSpPr>
            <a:spLocks noGrp="1" noChangeArrowheads="1"/>
          </p:cNvSpPr>
          <p:nvPr>
            <p:ph type="title"/>
          </p:nvPr>
        </p:nvSpPr>
        <p:spPr>
          <a:xfrm>
            <a:off x="0" y="228600"/>
            <a:ext cx="9144000" cy="814388"/>
          </a:xfrm>
        </p:spPr>
        <p:txBody>
          <a:bodyPr/>
          <a:lstStyle/>
          <a:p>
            <a:pPr marL="0" indent="0" defTabSz="914400"/>
            <a:r>
              <a:rPr lang="en-US" sz="3200" dirty="0"/>
              <a:t>The Future of Search</a:t>
            </a:r>
            <a:endParaRPr lang="en-US" dirty="0"/>
          </a:p>
        </p:txBody>
      </p:sp>
      <p:sp>
        <p:nvSpPr>
          <p:cNvPr id="98307" name="Text Placeholder 98306"/>
          <p:cNvSpPr>
            <a:spLocks noGrp="1" noChangeArrowheads="1"/>
          </p:cNvSpPr>
          <p:nvPr>
            <p:ph type="body" idx="1"/>
          </p:nvPr>
        </p:nvSpPr>
        <p:spPr>
          <a:xfrm>
            <a:off x="609600" y="1676399"/>
            <a:ext cx="7886700" cy="3922059"/>
          </a:xfrm>
        </p:spPr>
        <p:txBody>
          <a:bodyPr/>
          <a:lstStyle/>
          <a:p>
            <a:pPr defTabSz="914400">
              <a:buFont typeface="Wingdings" pitchFamily="2" charset="2"/>
              <a:buChar char="Ø"/>
            </a:pPr>
            <a:r>
              <a:rPr lang="en-US" dirty="0"/>
              <a:t>Faster/Better</a:t>
            </a:r>
          </a:p>
          <a:p>
            <a:pPr defTabSz="914400"/>
            <a:r>
              <a:rPr lang="en-US" dirty="0">
                <a:solidFill>
                  <a:srgbClr val="FFFF00"/>
                </a:solidFill>
              </a:rPr>
              <a:t>Semantic Web</a:t>
            </a:r>
          </a:p>
          <a:p>
            <a:pPr defTabSz="914400"/>
            <a:r>
              <a:rPr lang="en-US" dirty="0"/>
              <a:t>Artificial Intelligence will improve</a:t>
            </a:r>
          </a:p>
          <a:p>
            <a:pPr lvl="1" defTabSz="914400"/>
            <a:endParaRPr lang="en-US" dirty="0"/>
          </a:p>
        </p:txBody>
      </p:sp>
      <p:pic>
        <p:nvPicPr>
          <p:cNvPr id="18435" name="Rectangle 16391"/>
          <p:cNvPicPr>
            <a:picLocks noChangeAspect="1" noChangeArrowheads="1"/>
          </p:cNvPicPr>
          <p:nvPr/>
        </p:nvPicPr>
        <p:blipFill>
          <a:blip r:embed="rId3" cstate="print"/>
          <a:srcRect/>
          <a:stretch>
            <a:fillRect/>
          </a:stretch>
        </p:blipFill>
        <p:spPr bwMode="auto">
          <a:xfrm>
            <a:off x="7086600" y="1714500"/>
            <a:ext cx="1384888" cy="1618785"/>
          </a:xfrm>
          <a:prstGeom prst="rect">
            <a:avLst/>
          </a:prstGeom>
          <a:noFill/>
          <a:ln w="9525">
            <a:noFill/>
            <a:miter lim="800000"/>
            <a:headEnd/>
            <a:tailEnd/>
          </a:ln>
        </p:spPr>
      </p:pic>
      <p:sp>
        <p:nvSpPr>
          <p:cNvPr id="18436" name="Rectangle 16392"/>
          <p:cNvSpPr>
            <a:spLocks noChangeArrowheads="1" noChangeShapeType="1" noTextEdit="1"/>
          </p:cNvSpPr>
          <p:nvPr/>
        </p:nvSpPr>
        <p:spPr bwMode="auto">
          <a:xfrm>
            <a:off x="1371599" y="5867400"/>
            <a:ext cx="6219825" cy="771525"/>
          </a:xfrm>
          <a:prstGeom prst="rect">
            <a:avLst/>
          </a:prstGeom>
        </p:spPr>
        <p:txBody>
          <a:bodyPr wrap="none" fromWordArt="1"/>
          <a:lstStyle/>
          <a:p>
            <a:r>
              <a:rPr lang="en-US" sz="1800" kern="10" dirty="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Customers will have information, entertainment and communication</a:t>
            </a:r>
          </a:p>
          <a:p>
            <a:r>
              <a:rPr lang="en-US" sz="1800" kern="10" dirty="0">
                <a:ln w="9525">
                  <a:noFill/>
                  <a:round/>
                  <a:headEnd/>
                  <a:tailEnd/>
                </a:ln>
                <a:solidFill>
                  <a:srgbClr val="336699"/>
                </a:solidFill>
                <a:effectLst>
                  <a:outerShdw dist="45791" dir="2021404" algn="ctr" rotWithShape="0">
                    <a:srgbClr val="B2B2B2">
                      <a:alpha val="79999"/>
                    </a:srgbClr>
                  </a:outerShdw>
                </a:effectLst>
                <a:latin typeface="Times New Roman"/>
                <a:cs typeface="Times New Roman"/>
              </a:rPr>
              <a:t>when, where and how they want it.</a:t>
            </a:r>
          </a:p>
        </p:txBody>
      </p:sp>
      <p:sp>
        <p:nvSpPr>
          <p:cNvPr id="8" name="Shape 100354"/>
          <p:cNvSpPr>
            <a:spLocks noChangeArrowheads="1"/>
          </p:cNvSpPr>
          <p:nvPr/>
        </p:nvSpPr>
        <p:spPr bwMode="auto">
          <a:xfrm>
            <a:off x="775447" y="3733800"/>
            <a:ext cx="7696200" cy="1864659"/>
          </a:xfrm>
          <a:prstGeom prst="rect">
            <a:avLst/>
          </a:prstGeom>
          <a:solidFill>
            <a:srgbClr val="FFFF00"/>
          </a:solidFill>
          <a:ln w="76200">
            <a:solidFill>
              <a:srgbClr val="000000"/>
            </a:solidFill>
            <a:miter lim="800000"/>
            <a:headEnd/>
            <a:tailEnd/>
          </a:ln>
        </p:spPr>
        <p:txBody>
          <a:bodyPr lIns="90488" tIns="44450" rIns="90488" bIns="44450"/>
          <a:lstStyle/>
          <a:p>
            <a:pPr marL="342900" indent="-342900" algn="l" defTabSz="-13873163">
              <a:spcBef>
                <a:spcPct val="20000"/>
              </a:spcBef>
              <a:buClr>
                <a:srgbClr val="66FFFF"/>
              </a:buClr>
              <a:buSzPct val="75000"/>
              <a:buFont typeface="Wingdings" pitchFamily="2" charset="2"/>
              <a:buNone/>
            </a:pPr>
            <a:r>
              <a:rPr lang="en-US" sz="2800" dirty="0">
                <a:effectLst>
                  <a:outerShdw blurRad="38100" dist="38100" dir="2700000" algn="tl">
                    <a:srgbClr val="000000"/>
                  </a:outerShdw>
                </a:effectLst>
              </a:rPr>
              <a:t>	</a:t>
            </a:r>
            <a:r>
              <a:rPr lang="en-CA" sz="2800" dirty="0">
                <a:solidFill>
                  <a:srgbClr val="000000"/>
                </a:solidFill>
                <a:effectLst>
                  <a:outerShdw blurRad="38100" dist="38100" dir="2700000" algn="tl">
                    <a:srgbClr val="FFFFFF"/>
                  </a:outerShdw>
                </a:effectLst>
              </a:rPr>
              <a:t>Semantic Web is a group of methods and technologies to allow machines to understand the meaning - or "semantics" - of information on the World Wide Web</a:t>
            </a:r>
            <a:endParaRPr lang="en-US" sz="2800" dirty="0">
              <a:solidFill>
                <a:srgbClr val="000000"/>
              </a:solidFill>
              <a:effectLst>
                <a:outerShdw blurRad="38100" dist="38100" dir="2700000" algn="tl">
                  <a:srgbClr val="FFFFFF"/>
                </a:outerShdw>
              </a:effectLst>
            </a:endParaRPr>
          </a:p>
        </p:txBody>
      </p:sp>
    </p:spTree>
    <p:extLst>
      <p:ext uri="{BB962C8B-B14F-4D97-AF65-F5344CB8AC3E}">
        <p14:creationId xmlns:p14="http://schemas.microsoft.com/office/powerpoint/2010/main" val="132047514"/>
      </p:ext>
    </p:extLst>
  </p:cSld>
  <p:clrMapOvr>
    <a:masterClrMapping/>
  </p:clrMapOvr>
  <p:transition>
    <p:zo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The Semantic Web - Beginnings</a:t>
            </a:r>
          </a:p>
        </p:txBody>
      </p:sp>
      <p:pic>
        <p:nvPicPr>
          <p:cNvPr id="4" name="333.1 Semantic web video from Superbowl 2010.wmv">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r="1200"/>
          <a:stretch/>
        </p:blipFill>
        <p:spPr>
          <a:xfrm>
            <a:off x="381000" y="1066801"/>
            <a:ext cx="8131935" cy="4572638"/>
          </a:xfrm>
          <a:prstGeom prst="rect">
            <a:avLst/>
          </a:prstGeom>
          <a:ln w="57150">
            <a:solidFill>
              <a:schemeClr val="accent1"/>
            </a:solidFill>
          </a:ln>
        </p:spPr>
      </p:pic>
    </p:spTree>
    <p:extLst>
      <p:ext uri="{BB962C8B-B14F-4D97-AF65-F5344CB8AC3E}">
        <p14:creationId xmlns:p14="http://schemas.microsoft.com/office/powerpoint/2010/main" val="243407840"/>
      </p:ext>
    </p:extLst>
  </p:cSld>
  <p:clrMapOvr>
    <a:masterClrMapping/>
  </p:clrMapOvr>
  <p:transition>
    <p:zoom/>
  </p:transition>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xplosion 2 1"/>
          <p:cNvSpPr/>
          <p:nvPr/>
        </p:nvSpPr>
        <p:spPr bwMode="auto">
          <a:xfrm rot="315098">
            <a:off x="49468" y="3040472"/>
            <a:ext cx="9020910" cy="3601240"/>
          </a:xfrm>
          <a:prstGeom prst="irregularSeal2">
            <a:avLst/>
          </a:prstGeom>
          <a:solidFill>
            <a:schemeClr val="accent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CA"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61442" name="Rectangle 2"/>
          <p:cNvSpPr>
            <a:spLocks noGrp="1" noChangeArrowheads="1"/>
          </p:cNvSpPr>
          <p:nvPr>
            <p:ph type="title"/>
          </p:nvPr>
        </p:nvSpPr>
        <p:spPr>
          <a:noFill/>
          <a:ln w="9525"/>
        </p:spPr>
        <p:txBody>
          <a:bodyPr/>
          <a:lstStyle/>
          <a:p>
            <a:r>
              <a:rPr lang="en-US" dirty="0"/>
              <a:t>Assignment	</a:t>
            </a:r>
          </a:p>
        </p:txBody>
      </p:sp>
      <p:sp>
        <p:nvSpPr>
          <p:cNvPr id="61443" name="Rectangle 3"/>
          <p:cNvSpPr>
            <a:spLocks noGrp="1" noChangeArrowheads="1"/>
          </p:cNvSpPr>
          <p:nvPr>
            <p:ph type="body" idx="1"/>
          </p:nvPr>
        </p:nvSpPr>
        <p:spPr>
          <a:noFill/>
          <a:ln w="9525"/>
        </p:spPr>
        <p:txBody>
          <a:bodyPr/>
          <a:lstStyle/>
          <a:p>
            <a:r>
              <a:rPr lang="en-US" dirty="0"/>
              <a:t>Text: Read/Review Chapter 1</a:t>
            </a:r>
          </a:p>
          <a:p>
            <a:r>
              <a:rPr lang="en-US" dirty="0"/>
              <a:t>Start skimming </a:t>
            </a:r>
            <a:r>
              <a:rPr lang="en-US" b="1" i="1" dirty="0">
                <a:solidFill>
                  <a:srgbClr val="FF0000"/>
                </a:solidFill>
              </a:rPr>
              <a:t>news</a:t>
            </a:r>
            <a:r>
              <a:rPr lang="en-US" dirty="0"/>
              <a:t> for relevant articles</a:t>
            </a:r>
          </a:p>
          <a:p>
            <a:r>
              <a:rPr lang="en-US" dirty="0"/>
              <a:t>Start forming your project team</a:t>
            </a:r>
          </a:p>
        </p:txBody>
      </p:sp>
      <p:sp>
        <p:nvSpPr>
          <p:cNvPr id="4" name="Rectangle 3"/>
          <p:cNvSpPr/>
          <p:nvPr/>
        </p:nvSpPr>
        <p:spPr>
          <a:xfrm>
            <a:off x="2140056" y="4495800"/>
            <a:ext cx="4253088" cy="1200329"/>
          </a:xfrm>
          <a:prstGeom prst="rect">
            <a:avLst/>
          </a:prstGeom>
          <a:noFill/>
        </p:spPr>
        <p:txBody>
          <a:bodyPr wrap="none" lIns="91440" tIns="45720" rIns="91440" bIns="45720">
            <a:spAutoFit/>
          </a:bodyPr>
          <a:lstStyle/>
          <a:p>
            <a:pPr algn="ctr"/>
            <a:r>
              <a:rPr lang="en-US" sz="3600" b="0" cap="none" spc="0"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Comic Sans MS" pitchFamily="66" charset="0"/>
              </a:rPr>
              <a:t>No Lab This Week!</a:t>
            </a:r>
            <a:br>
              <a:rPr lang="en-US" sz="3600" b="0" cap="none" spc="0"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Comic Sans MS" pitchFamily="66" charset="0"/>
              </a:rPr>
            </a:br>
            <a:endParaRPr lang="en-US" sz="3600" b="0" cap="none" spc="0" dirty="0">
              <a:ln w="18415" cmpd="sng">
                <a:solidFill>
                  <a:srgbClr val="FFFFFF"/>
                </a:solidFill>
                <a:prstDash val="solid"/>
              </a:ln>
              <a:solidFill>
                <a:srgbClr val="FFFF00"/>
              </a:solidFill>
              <a:effectLst>
                <a:outerShdw blurRad="63500" dir="3600000" algn="tl" rotWithShape="0">
                  <a:srgbClr val="000000">
                    <a:alpha val="70000"/>
                  </a:srgbClr>
                </a:outerShdw>
              </a:effectLst>
              <a:latin typeface="Comic Sans MS" pitchFamily="66" charset="0"/>
            </a:endParaRPr>
          </a:p>
        </p:txBody>
      </p:sp>
    </p:spTree>
  </p:cSld>
  <p:clrMapOvr>
    <a:masterClrMapping/>
  </p:clrMapOvr>
  <p:transition>
    <p:zo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bwMode="auto">
          <a:xfrm>
            <a:off x="0" y="0"/>
            <a:ext cx="9144000" cy="6858000"/>
          </a:xfrm>
          <a:prstGeom prst="rect">
            <a:avLst/>
          </a:prstGeom>
          <a:solidFill>
            <a:schemeClr val="tx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grpSp>
        <p:nvGrpSpPr>
          <p:cNvPr id="80902" name="Group 80901"/>
          <p:cNvGrpSpPr/>
          <p:nvPr/>
        </p:nvGrpSpPr>
        <p:grpSpPr>
          <a:xfrm>
            <a:off x="2438400" y="118654"/>
            <a:ext cx="5145408" cy="3017337"/>
            <a:chOff x="1" y="0"/>
            <a:chExt cx="5940754" cy="3817217"/>
          </a:xfrm>
        </p:grpSpPr>
        <p:pic>
          <p:nvPicPr>
            <p:cNvPr id="7" name="Picture 6"/>
            <p:cNvPicPr>
              <a:picLocks noChangeAspect="1"/>
            </p:cNvPicPr>
            <p:nvPr/>
          </p:nvPicPr>
          <p:blipFill rotWithShape="1">
            <a:blip r:embed="rId3"/>
            <a:srcRect/>
            <a:stretch/>
          </p:blipFill>
          <p:spPr>
            <a:xfrm>
              <a:off x="1" y="0"/>
              <a:ext cx="5105400" cy="3817217"/>
            </a:xfrm>
            <a:prstGeom prst="rect">
              <a:avLst/>
            </a:prstGeom>
          </p:spPr>
        </p:pic>
        <p:pic>
          <p:nvPicPr>
            <p:cNvPr id="18" name="Picture 17"/>
            <p:cNvPicPr>
              <a:picLocks noChangeAspect="1"/>
            </p:cNvPicPr>
            <p:nvPr/>
          </p:nvPicPr>
          <p:blipFill rotWithShape="1">
            <a:blip r:embed="rId3"/>
            <a:srcRect l="83516" t="1" r="3777" b="55507"/>
            <a:stretch/>
          </p:blipFill>
          <p:spPr>
            <a:xfrm rot="2830972">
              <a:off x="4767209" y="765593"/>
              <a:ext cx="648699" cy="1698393"/>
            </a:xfrm>
            <a:prstGeom prst="rect">
              <a:avLst/>
            </a:prstGeom>
          </p:spPr>
        </p:pic>
        <p:cxnSp>
          <p:nvCxnSpPr>
            <p:cNvPr id="20" name="Straight Connector 19"/>
            <p:cNvCxnSpPr>
              <a:cxnSpLocks/>
            </p:cNvCxnSpPr>
            <p:nvPr/>
          </p:nvCxnSpPr>
          <p:spPr bwMode="auto">
            <a:xfrm flipV="1">
              <a:off x="4500563" y="1428750"/>
              <a:ext cx="280987" cy="264320"/>
            </a:xfrm>
            <a:prstGeom prst="line">
              <a:avLst/>
            </a:prstGeom>
            <a:solidFill>
              <a:schemeClr val="accent1"/>
            </a:solidFill>
            <a:ln w="57150" cap="flat" cmpd="sng" algn="ctr">
              <a:solidFill>
                <a:schemeClr val="tx1"/>
              </a:solidFill>
              <a:prstDash val="solid"/>
              <a:miter lim="800000"/>
              <a:headEnd type="none" w="med" len="med"/>
              <a:tailEnd type="none" w="med" len="med"/>
            </a:ln>
            <a:effectLst/>
          </p:spPr>
        </p:cxnSp>
        <p:sp>
          <p:nvSpPr>
            <p:cNvPr id="28" name="Rectangle: Rounded Corners 27"/>
            <p:cNvSpPr/>
            <p:nvPr/>
          </p:nvSpPr>
          <p:spPr bwMode="auto">
            <a:xfrm>
              <a:off x="4419600" y="2068757"/>
              <a:ext cx="609600" cy="445843"/>
            </a:xfrm>
            <a:prstGeom prst="roundRect">
              <a:avLst/>
            </a:prstGeom>
            <a:solidFill>
              <a:srgbClr val="FFFFFF"/>
            </a:solidFill>
            <a:ln w="12700" cap="flat" cmpd="sng" algn="ctr">
              <a:solidFill>
                <a:srgbClr val="FFFFFF"/>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cxnSp>
          <p:nvCxnSpPr>
            <p:cNvPr id="30" name="Straight Connector 29"/>
            <p:cNvCxnSpPr>
              <a:cxnSpLocks/>
            </p:cNvCxnSpPr>
            <p:nvPr/>
          </p:nvCxnSpPr>
          <p:spPr bwMode="auto">
            <a:xfrm flipV="1">
              <a:off x="4257726" y="1876425"/>
              <a:ext cx="185687" cy="115527"/>
            </a:xfrm>
            <a:prstGeom prst="line">
              <a:avLst/>
            </a:prstGeom>
            <a:solidFill>
              <a:schemeClr val="accent1"/>
            </a:solidFill>
            <a:ln w="12700" cap="flat" cmpd="sng" algn="ctr">
              <a:solidFill>
                <a:srgbClr val="79A129"/>
              </a:solidFill>
              <a:prstDash val="solid"/>
              <a:miter lim="800000"/>
              <a:headEnd type="none" w="med" len="med"/>
              <a:tailEnd type="none" w="med" len="med"/>
            </a:ln>
            <a:effectLst/>
          </p:spPr>
        </p:cxnSp>
        <p:cxnSp>
          <p:nvCxnSpPr>
            <p:cNvPr id="34" name="Straight Connector 33"/>
            <p:cNvCxnSpPr>
              <a:cxnSpLocks/>
            </p:cNvCxnSpPr>
            <p:nvPr/>
          </p:nvCxnSpPr>
          <p:spPr bwMode="auto">
            <a:xfrm flipV="1">
              <a:off x="4279106" y="1976438"/>
              <a:ext cx="0" cy="119062"/>
            </a:xfrm>
            <a:prstGeom prst="line">
              <a:avLst/>
            </a:prstGeom>
            <a:solidFill>
              <a:schemeClr val="accent1"/>
            </a:solidFill>
            <a:ln w="19050" cap="flat" cmpd="sng" algn="ctr">
              <a:solidFill>
                <a:srgbClr val="85AB36"/>
              </a:solidFill>
              <a:prstDash val="solid"/>
              <a:miter lim="800000"/>
              <a:headEnd type="none" w="med" len="med"/>
              <a:tailEnd type="none" w="med" len="med"/>
            </a:ln>
            <a:effectLst/>
          </p:spPr>
        </p:cxnSp>
      </p:grpSp>
      <p:sp>
        <p:nvSpPr>
          <p:cNvPr id="8" name="TextBox 7"/>
          <p:cNvSpPr txBox="1"/>
          <p:nvPr/>
        </p:nvSpPr>
        <p:spPr>
          <a:xfrm rot="19631213">
            <a:off x="4979872" y="4134156"/>
            <a:ext cx="3762568" cy="1754326"/>
          </a:xfrm>
          <a:prstGeom prst="rect">
            <a:avLst/>
          </a:prstGeom>
          <a:noFill/>
        </p:spPr>
        <p:txBody>
          <a:bodyPr wrap="none" rtlCol="0">
            <a:spAutoFit/>
          </a:bodyPr>
          <a:lstStyle/>
          <a:p>
            <a:r>
              <a:rPr lang="en-US" sz="5400" dirty="0">
                <a:solidFill>
                  <a:srgbClr val="4C651A"/>
                </a:solidFill>
                <a:effectLst>
                  <a:glow rad="101600">
                    <a:srgbClr val="B4DC6A">
                      <a:alpha val="60000"/>
                    </a:srgbClr>
                  </a:glow>
                  <a:outerShdw blurRad="38100" dist="38100" dir="2700000" algn="tl">
                    <a:srgbClr val="000000">
                      <a:alpha val="43137"/>
                    </a:srgbClr>
                  </a:outerShdw>
                </a:effectLst>
                <a:latin typeface="Bradley Hand ITC" panose="03070402050302030203" pitchFamily="66" charset="0"/>
              </a:rPr>
              <a:t>Keyword</a:t>
            </a:r>
            <a:br>
              <a:rPr lang="en-US" sz="5400" dirty="0">
                <a:solidFill>
                  <a:srgbClr val="4C651A"/>
                </a:solidFill>
                <a:effectLst>
                  <a:glow rad="101600">
                    <a:srgbClr val="B4DC6A">
                      <a:alpha val="60000"/>
                    </a:srgbClr>
                  </a:glow>
                  <a:outerShdw blurRad="38100" dist="38100" dir="2700000" algn="tl">
                    <a:srgbClr val="000000">
                      <a:alpha val="43137"/>
                    </a:srgbClr>
                  </a:outerShdw>
                </a:effectLst>
                <a:latin typeface="Bradley Hand ITC" panose="03070402050302030203" pitchFamily="66" charset="0"/>
              </a:rPr>
            </a:br>
            <a:r>
              <a:rPr lang="en-US" sz="5400" dirty="0">
                <a:solidFill>
                  <a:srgbClr val="4C651A"/>
                </a:solidFill>
                <a:effectLst>
                  <a:glow rad="101600">
                    <a:srgbClr val="B4DC6A">
                      <a:alpha val="60000"/>
                    </a:srgbClr>
                  </a:glow>
                  <a:outerShdw blurRad="38100" dist="38100" dir="2700000" algn="tl">
                    <a:srgbClr val="000000">
                      <a:alpha val="43137"/>
                    </a:srgbClr>
                  </a:outerShdw>
                </a:effectLst>
                <a:latin typeface="Bradley Hand ITC" panose="03070402050302030203" pitchFamily="66" charset="0"/>
              </a:rPr>
              <a:t>Development</a:t>
            </a:r>
          </a:p>
        </p:txBody>
      </p:sp>
      <p:sp>
        <p:nvSpPr>
          <p:cNvPr id="80903" name="Rectangle 80902"/>
          <p:cNvSpPr/>
          <p:nvPr/>
        </p:nvSpPr>
        <p:spPr bwMode="auto">
          <a:xfrm>
            <a:off x="0" y="0"/>
            <a:ext cx="9144000" cy="6858000"/>
          </a:xfrm>
          <a:prstGeom prst="rect">
            <a:avLst/>
          </a:prstGeom>
          <a:noFill/>
          <a:ln w="76200" cap="flat" cmpd="sng" algn="ctr">
            <a:solidFill>
              <a:srgbClr val="BAE36D"/>
            </a:solidFill>
            <a:prstDash val="solid"/>
            <a:miter lim="800000"/>
            <a:headEnd type="none" w="med" len="med"/>
            <a:tailEnd type="none" w="med" len="med"/>
          </a:ln>
          <a:effectLst>
            <a:glow rad="63500">
              <a:schemeClr val="accent3">
                <a:satMod val="175000"/>
                <a:alpha val="40000"/>
              </a:schemeClr>
            </a:glow>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noFill/>
              <a:effectLst>
                <a:outerShdw blurRad="38100" dist="38100" dir="2700000" algn="tl">
                  <a:srgbClr val="000000">
                    <a:alpha val="43137"/>
                  </a:srgbClr>
                </a:outerShdw>
              </a:effectLst>
              <a:latin typeface="Book Antiqua"/>
            </a:endParaRPr>
          </a:p>
        </p:txBody>
      </p:sp>
      <p:sp>
        <p:nvSpPr>
          <p:cNvPr id="12" name="TextBox 11"/>
          <p:cNvSpPr txBox="1"/>
          <p:nvPr/>
        </p:nvSpPr>
        <p:spPr>
          <a:xfrm rot="2268100">
            <a:off x="678484" y="4323210"/>
            <a:ext cx="2173993" cy="1754326"/>
          </a:xfrm>
          <a:prstGeom prst="rect">
            <a:avLst/>
          </a:prstGeom>
          <a:noFill/>
        </p:spPr>
        <p:txBody>
          <a:bodyPr wrap="none" rtlCol="0">
            <a:spAutoFit/>
          </a:bodyPr>
          <a:lstStyle/>
          <a:p>
            <a:r>
              <a:rPr lang="en-US" sz="5400" dirty="0">
                <a:solidFill>
                  <a:srgbClr val="4C651A"/>
                </a:solidFill>
                <a:effectLst>
                  <a:glow rad="101600">
                    <a:srgbClr val="B4DC6A">
                      <a:alpha val="60000"/>
                    </a:srgbClr>
                  </a:glow>
                  <a:outerShdw blurRad="38100" dist="38100" dir="2700000" algn="tl">
                    <a:srgbClr val="000000">
                      <a:alpha val="43137"/>
                    </a:srgbClr>
                  </a:outerShdw>
                </a:effectLst>
                <a:latin typeface="Bradley Hand ITC" panose="03070402050302030203" pitchFamily="66" charset="0"/>
              </a:rPr>
              <a:t>Search</a:t>
            </a:r>
            <a:br>
              <a:rPr lang="en-US" sz="5400" dirty="0">
                <a:solidFill>
                  <a:srgbClr val="4C651A"/>
                </a:solidFill>
                <a:effectLst>
                  <a:glow rad="101600">
                    <a:srgbClr val="B4DC6A">
                      <a:alpha val="60000"/>
                    </a:srgbClr>
                  </a:glow>
                  <a:outerShdw blurRad="38100" dist="38100" dir="2700000" algn="tl">
                    <a:srgbClr val="000000">
                      <a:alpha val="43137"/>
                    </a:srgbClr>
                  </a:outerShdw>
                </a:effectLst>
                <a:latin typeface="Bradley Hand ITC" panose="03070402050302030203" pitchFamily="66" charset="0"/>
              </a:rPr>
            </a:br>
            <a:r>
              <a:rPr lang="en-US" sz="5400" dirty="0">
                <a:solidFill>
                  <a:srgbClr val="4C651A"/>
                </a:solidFill>
                <a:effectLst>
                  <a:glow rad="101600">
                    <a:srgbClr val="B4DC6A">
                      <a:alpha val="60000"/>
                    </a:srgbClr>
                  </a:glow>
                  <a:outerShdw blurRad="38100" dist="38100" dir="2700000" algn="tl">
                    <a:srgbClr val="000000">
                      <a:alpha val="43137"/>
                    </a:srgbClr>
                  </a:outerShdw>
                </a:effectLst>
                <a:latin typeface="Bradley Hand ITC" panose="03070402050302030203" pitchFamily="66" charset="0"/>
              </a:rPr>
              <a:t>Focus</a:t>
            </a:r>
          </a:p>
        </p:txBody>
      </p:sp>
      <p:sp>
        <p:nvSpPr>
          <p:cNvPr id="13" name="TextBox 12"/>
          <p:cNvSpPr txBox="1"/>
          <p:nvPr/>
        </p:nvSpPr>
        <p:spPr>
          <a:xfrm>
            <a:off x="3821750" y="3403780"/>
            <a:ext cx="982961" cy="1323439"/>
          </a:xfrm>
          <a:prstGeom prst="rect">
            <a:avLst/>
          </a:prstGeom>
          <a:noFill/>
        </p:spPr>
        <p:txBody>
          <a:bodyPr wrap="none" rtlCol="0">
            <a:spAutoFit/>
          </a:bodyPr>
          <a:lstStyle/>
          <a:p>
            <a:r>
              <a:rPr lang="en-US" sz="8000" dirty="0">
                <a:solidFill>
                  <a:srgbClr val="4C651A"/>
                </a:solidFill>
                <a:effectLst>
                  <a:glow rad="101600">
                    <a:srgbClr val="B4DC6A">
                      <a:alpha val="60000"/>
                    </a:srgbClr>
                  </a:glow>
                </a:effectLst>
                <a:latin typeface="+mj-lt"/>
              </a:rPr>
              <a:t>&amp;</a:t>
            </a:r>
          </a:p>
        </p:txBody>
      </p:sp>
    </p:spTree>
    <p:extLst>
      <p:ext uri="{BB962C8B-B14F-4D97-AF65-F5344CB8AC3E}">
        <p14:creationId xmlns:p14="http://schemas.microsoft.com/office/powerpoint/2010/main" val="1622559787"/>
      </p:ext>
    </p:extLst>
  </p:cSld>
  <p:clrMapOvr>
    <a:masterClrMapping/>
  </p:clrMapOvr>
  <p:transition>
    <p:zo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89089"/>
          <p:cNvSpPr>
            <a:spLocks noGrp="1" noChangeArrowheads="1"/>
          </p:cNvSpPr>
          <p:nvPr>
            <p:ph type="title"/>
          </p:nvPr>
        </p:nvSpPr>
        <p:spPr/>
        <p:txBody>
          <a:bodyPr/>
          <a:lstStyle/>
          <a:p>
            <a:pPr marL="0" indent="0" defTabSz="914400"/>
            <a:r>
              <a:rPr lang="en-US" sz="3200" dirty="0"/>
              <a:t>Learning Objectives</a:t>
            </a:r>
            <a:endParaRPr lang="en-US" dirty="0"/>
          </a:p>
        </p:txBody>
      </p:sp>
      <p:sp>
        <p:nvSpPr>
          <p:cNvPr id="89091" name="Text Placeholder 89090"/>
          <p:cNvSpPr>
            <a:spLocks noGrp="1" noChangeArrowheads="1"/>
          </p:cNvSpPr>
          <p:nvPr>
            <p:ph type="body" idx="1"/>
          </p:nvPr>
        </p:nvSpPr>
        <p:spPr>
          <a:xfrm>
            <a:off x="609600" y="1676400"/>
            <a:ext cx="7543800" cy="4643438"/>
          </a:xfrm>
        </p:spPr>
        <p:txBody>
          <a:bodyPr/>
          <a:lstStyle/>
          <a:p>
            <a:pPr defTabSz="914400">
              <a:buFont typeface="Wingdings" pitchFamily="2" charset="2"/>
              <a:buChar char="Ø"/>
            </a:pPr>
            <a:r>
              <a:rPr lang="en-US" dirty="0">
                <a:effectLst/>
                <a:latin typeface="+mj-lt"/>
              </a:rPr>
              <a:t>Explain the concepts of </a:t>
            </a:r>
            <a:r>
              <a:rPr lang="en-US" dirty="0">
                <a:solidFill>
                  <a:srgbClr val="FFFF00"/>
                </a:solidFill>
                <a:effectLst/>
                <a:latin typeface="+mj-lt"/>
              </a:rPr>
              <a:t>organic search</a:t>
            </a:r>
            <a:r>
              <a:rPr lang="en-US" dirty="0">
                <a:effectLst/>
                <a:latin typeface="+mj-lt"/>
              </a:rPr>
              <a:t> and </a:t>
            </a:r>
            <a:r>
              <a:rPr lang="en-US" dirty="0">
                <a:solidFill>
                  <a:srgbClr val="FFFF00"/>
                </a:solidFill>
                <a:effectLst/>
                <a:latin typeface="+mj-lt"/>
              </a:rPr>
              <a:t>search engine optimization</a:t>
            </a:r>
          </a:p>
          <a:p>
            <a:pPr defTabSz="914400">
              <a:buFont typeface="Wingdings" pitchFamily="2" charset="2"/>
              <a:buChar char="Ø"/>
            </a:pPr>
            <a:r>
              <a:rPr lang="en-US" dirty="0">
                <a:effectLst/>
                <a:latin typeface="+mj-lt"/>
              </a:rPr>
              <a:t>Identify the potential market(s) for a company/product</a:t>
            </a:r>
          </a:p>
          <a:p>
            <a:pPr defTabSz="914400">
              <a:buFont typeface="Wingdings" pitchFamily="2" charset="2"/>
              <a:buChar char="Ø"/>
            </a:pPr>
            <a:r>
              <a:rPr lang="en-US" dirty="0">
                <a:effectLst/>
                <a:latin typeface="+mj-lt"/>
              </a:rPr>
              <a:t>Identify the best keywords for a company/product web page</a:t>
            </a:r>
          </a:p>
          <a:p>
            <a:pPr defTabSz="914400">
              <a:buFont typeface="Wingdings" pitchFamily="2" charset="2"/>
              <a:buChar char="Ø"/>
            </a:pPr>
            <a:r>
              <a:rPr lang="en-US" dirty="0">
                <a:effectLst/>
                <a:latin typeface="+mj-lt"/>
              </a:rPr>
              <a:t>Determine the weaknesses in a website’s link profile</a:t>
            </a:r>
          </a:p>
        </p:txBody>
      </p:sp>
      <p:sp>
        <p:nvSpPr>
          <p:cNvPr id="4099" name="TextBox 4098"/>
          <p:cNvSpPr txBox="1">
            <a:spLocks noChangeArrowheads="1"/>
          </p:cNvSpPr>
          <p:nvPr/>
        </p:nvSpPr>
        <p:spPr bwMode="auto">
          <a:xfrm>
            <a:off x="-1752600" y="1219200"/>
            <a:ext cx="76200" cy="369888"/>
          </a:xfrm>
          <a:prstGeom prst="rect">
            <a:avLst/>
          </a:prstGeom>
          <a:noFill/>
          <a:ln w="9525">
            <a:noFill/>
            <a:miter lim="800000"/>
            <a:headEnd/>
            <a:tailEnd/>
          </a:ln>
        </p:spPr>
        <p:txBody>
          <a:bodyPr>
            <a:spAutoFit/>
          </a:bodyPr>
          <a:lstStyle/>
          <a:p>
            <a:pPr algn="l" eaLnBrk="1" hangingPunct="1"/>
            <a:endParaRPr lang="en-US" sz="1800">
              <a:solidFill>
                <a:srgbClr val="000000"/>
              </a:solidFill>
              <a:effectLst/>
              <a:latin typeface="Arial" charset="0"/>
            </a:endParaRPr>
          </a:p>
        </p:txBody>
      </p:sp>
    </p:spTree>
    <p:extLst>
      <p:ext uri="{BB962C8B-B14F-4D97-AF65-F5344CB8AC3E}">
        <p14:creationId xmlns:p14="http://schemas.microsoft.com/office/powerpoint/2010/main" val="3542001114"/>
      </p:ext>
    </p:extLst>
  </p:cSld>
  <p:clrMapOvr>
    <a:masterClrMapping/>
  </p:clrMapOvr>
  <p:transition>
    <p:zo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l="25735" t="39487" r="27174" b="1539"/>
          <a:stretch/>
        </p:blipFill>
        <p:spPr>
          <a:xfrm>
            <a:off x="0" y="0"/>
            <a:ext cx="9144000" cy="5710719"/>
          </a:xfrm>
          <a:prstGeom prst="rect">
            <a:avLst/>
          </a:prstGeom>
        </p:spPr>
      </p:pic>
      <p:pic>
        <p:nvPicPr>
          <p:cNvPr id="6" name="Picture 5"/>
          <p:cNvPicPr>
            <a:picLocks noChangeAspect="1"/>
          </p:cNvPicPr>
          <p:nvPr/>
        </p:nvPicPr>
        <p:blipFill rotWithShape="1">
          <a:blip r:embed="rId3">
            <a:extLst>
              <a:ext uri="{28A0092B-C50C-407E-A947-70E740481C1C}">
                <a14:useLocalDpi xmlns:a14="http://schemas.microsoft.com/office/drawing/2010/main" val="0"/>
              </a:ext>
            </a:extLst>
          </a:blip>
          <a:srcRect l="25735" t="31618" r="27174" b="62874"/>
          <a:stretch/>
        </p:blipFill>
        <p:spPr>
          <a:xfrm flipH="1" flipV="1">
            <a:off x="0" y="5689696"/>
            <a:ext cx="9144000" cy="1178361"/>
          </a:xfrm>
          <a:prstGeom prst="rect">
            <a:avLst/>
          </a:prstGeom>
        </p:spPr>
      </p:pic>
      <p:sp>
        <p:nvSpPr>
          <p:cNvPr id="4" name="Rectangle 3"/>
          <p:cNvSpPr/>
          <p:nvPr/>
        </p:nvSpPr>
        <p:spPr>
          <a:xfrm>
            <a:off x="762000" y="3657601"/>
            <a:ext cx="7044775" cy="533400"/>
          </a:xfrm>
          <a:prstGeom prst="rect">
            <a:avLst/>
          </a:prstGeom>
          <a:noFill/>
          <a:ln>
            <a:noFill/>
          </a:ln>
        </p:spPr>
        <p:txBody>
          <a:bodyPr wrap="none" lIns="91440" tIns="45720" rIns="91440" bIns="45720">
            <a:prstTxWarp prst="textPlain">
              <a:avLst/>
            </a:prstTxWarp>
            <a:spAutoFit/>
          </a:bodyPr>
          <a:lstStyle/>
          <a:p>
            <a:pPr algn="ctr"/>
            <a:r>
              <a:rPr lang="en-US" sz="4400" b="1" dirty="0">
                <a:ln w="22225">
                  <a:solidFill>
                    <a:schemeClr val="accent2"/>
                  </a:solidFill>
                  <a:prstDash val="solid"/>
                </a:ln>
                <a:solidFill>
                  <a:srgbClr val="FF0000"/>
                </a:solidFill>
                <a:effectLst/>
              </a:rPr>
              <a:t>best restaurant </a:t>
            </a:r>
            <a:r>
              <a:rPr lang="en-US" sz="4400" b="1" dirty="0" err="1">
                <a:ln w="22225">
                  <a:solidFill>
                    <a:schemeClr val="accent2"/>
                  </a:solidFill>
                  <a:prstDash val="solid"/>
                </a:ln>
                <a:solidFill>
                  <a:srgbClr val="FF0000"/>
                </a:solidFill>
                <a:effectLst/>
              </a:rPr>
              <a:t>kelowna</a:t>
            </a:r>
            <a:endParaRPr lang="en-US" sz="4400" b="1" dirty="0">
              <a:ln w="22225">
                <a:solidFill>
                  <a:schemeClr val="accent2"/>
                </a:solidFill>
                <a:prstDash val="solid"/>
              </a:ln>
              <a:solidFill>
                <a:srgbClr val="FF0000"/>
              </a:solidFill>
              <a:effectLst/>
            </a:endParaRPr>
          </a:p>
        </p:txBody>
      </p:sp>
      <p:pic>
        <p:nvPicPr>
          <p:cNvPr id="1026" name="Picture 2" descr="Image result for arrow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222283" flipH="1" flipV="1">
            <a:off x="974480" y="4475340"/>
            <a:ext cx="948397" cy="900113"/>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rotWithShape="1">
          <a:blip r:embed="rId5"/>
          <a:srcRect l="30000" t="25384" r="6667" b="8975"/>
          <a:stretch/>
        </p:blipFill>
        <p:spPr>
          <a:xfrm>
            <a:off x="609600" y="2272896"/>
            <a:ext cx="1447800" cy="1219200"/>
          </a:xfrm>
          <a:prstGeom prst="rect">
            <a:avLst/>
          </a:prstGeom>
        </p:spPr>
      </p:pic>
    </p:spTree>
    <p:extLst>
      <p:ext uri="{BB962C8B-B14F-4D97-AF65-F5344CB8AC3E}">
        <p14:creationId xmlns:p14="http://schemas.microsoft.com/office/powerpoint/2010/main" val="1693060915"/>
      </p:ext>
    </p:extLst>
  </p:cSld>
  <p:clrMapOvr>
    <a:masterClrMapping/>
  </p:clrMapOvr>
  <p:transition>
    <p:zo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4" name="Picture 6">
            <a:hlinkClick r:id="rId3"/>
          </p:cNvPr>
          <p:cNvPicPr>
            <a:picLocks noChangeAspect="1" noChangeArrowheads="1"/>
          </p:cNvPicPr>
          <p:nvPr/>
        </p:nvPicPr>
        <p:blipFill>
          <a:blip r:embed="rId4" cstate="print">
            <a:duotone>
              <a:prstClr val="black"/>
              <a:schemeClr val="accent2">
                <a:tint val="45000"/>
                <a:satMod val="400000"/>
              </a:schemeClr>
            </a:duotone>
            <a:extLst>
              <a:ext uri="{BEBA8EAE-BF5A-486C-A8C5-ECC9F3942E4B}">
                <a14:imgProps xmlns:a14="http://schemas.microsoft.com/office/drawing/2010/main">
                  <a14:imgLayer r:embed="rId5">
                    <a14:imgEffect>
                      <a14:colorTemperature colorTemp="6135"/>
                    </a14:imgEffect>
                    <a14:imgEffect>
                      <a14:saturation sat="0"/>
                    </a14:imgEffect>
                    <a14:imgEffect>
                      <a14:brightnessContrast bright="-66000"/>
                    </a14:imgEffect>
                  </a14:imgLayer>
                </a14:imgProps>
              </a:ext>
            </a:extLst>
          </a:blip>
          <a:srcRect b="3273"/>
          <a:stretch>
            <a:fillRect/>
          </a:stretch>
        </p:blipFill>
        <p:spPr bwMode="auto">
          <a:xfrm>
            <a:off x="0" y="0"/>
            <a:ext cx="9144000" cy="6553200"/>
          </a:xfrm>
          <a:prstGeom prst="rect">
            <a:avLst/>
          </a:prstGeom>
          <a:noFill/>
          <a:ln w="38100">
            <a:noFill/>
            <a:miter lim="800000"/>
            <a:headEnd/>
            <a:tailEnd/>
          </a:ln>
          <a:effectLst/>
        </p:spPr>
      </p:pic>
      <p:sp>
        <p:nvSpPr>
          <p:cNvPr id="168137" name="Rectangle 201"/>
          <p:cNvSpPr>
            <a:spLocks noGrp="1" noChangeArrowheads="1"/>
          </p:cNvSpPr>
          <p:nvPr>
            <p:ph type="title"/>
          </p:nvPr>
        </p:nvSpPr>
        <p:spPr>
          <a:xfrm>
            <a:off x="0" y="0"/>
            <a:ext cx="9144000" cy="1042988"/>
          </a:xfrm>
          <a:ln w="9525"/>
        </p:spPr>
        <p:txBody>
          <a:bodyPr/>
          <a:lstStyle/>
          <a:p>
            <a:r>
              <a:rPr lang="en-US" sz="3200" dirty="0">
                <a:solidFill>
                  <a:srgbClr val="FFFF00"/>
                </a:solidFill>
              </a:rPr>
              <a:t>Organic Search</a:t>
            </a:r>
          </a:p>
        </p:txBody>
      </p:sp>
      <p:sp>
        <p:nvSpPr>
          <p:cNvPr id="168138" name="Rectangle 202"/>
          <p:cNvSpPr>
            <a:spLocks noGrp="1" noChangeArrowheads="1"/>
          </p:cNvSpPr>
          <p:nvPr>
            <p:ph type="body" idx="1"/>
          </p:nvPr>
        </p:nvSpPr>
        <p:spPr>
          <a:xfrm>
            <a:off x="609600" y="1676400"/>
            <a:ext cx="8305800" cy="4643438"/>
          </a:xfrm>
          <a:ln w="9525"/>
        </p:spPr>
        <p:txBody>
          <a:bodyPr/>
          <a:lstStyle/>
          <a:p>
            <a:r>
              <a:rPr lang="en-US" dirty="0">
                <a:solidFill>
                  <a:srgbClr val="FFFF00"/>
                </a:solidFill>
              </a:rPr>
              <a:t>Search Engine Optimization or SEO</a:t>
            </a:r>
            <a:r>
              <a:rPr lang="en-US" dirty="0"/>
              <a:t> -  involves optimizing a web site and its related online presence so that it ranks well in the search results</a:t>
            </a:r>
          </a:p>
          <a:p>
            <a:r>
              <a:rPr lang="en-CA" dirty="0">
                <a:solidFill>
                  <a:srgbClr val="FFFF00"/>
                </a:solidFill>
              </a:rPr>
              <a:t>Local search*</a:t>
            </a:r>
          </a:p>
          <a:p>
            <a:r>
              <a:rPr lang="en-CA" dirty="0">
                <a:solidFill>
                  <a:srgbClr val="FFFF00"/>
                </a:solidFill>
              </a:rPr>
              <a:t>Vertical search</a:t>
            </a:r>
            <a:endParaRPr lang="en-US" dirty="0">
              <a:solidFill>
                <a:srgbClr val="FFFF00"/>
              </a:solidFill>
            </a:endParaRPr>
          </a:p>
        </p:txBody>
      </p:sp>
      <p:pic>
        <p:nvPicPr>
          <p:cNvPr id="3" name="Picture 2">
            <a:hlinkClick r:id="rId6"/>
          </p:cNvPr>
          <p:cNvPicPr>
            <a:picLocks noChangeAspect="1"/>
          </p:cNvPicPr>
          <p:nvPr/>
        </p:nvPicPr>
        <p:blipFill rotWithShape="1">
          <a:blip r:embed="rId7"/>
          <a:srcRect l="3633" t="57560" r="18455" b="12925"/>
          <a:stretch/>
        </p:blipFill>
        <p:spPr>
          <a:xfrm>
            <a:off x="695540" y="4459980"/>
            <a:ext cx="2797791" cy="562256"/>
          </a:xfrm>
          <a:prstGeom prst="rect">
            <a:avLst/>
          </a:prstGeom>
        </p:spPr>
      </p:pic>
      <p:cxnSp>
        <p:nvCxnSpPr>
          <p:cNvPr id="10" name="Curved Connector 9"/>
          <p:cNvCxnSpPr>
            <a:cxnSpLocks/>
          </p:cNvCxnSpPr>
          <p:nvPr/>
        </p:nvCxnSpPr>
        <p:spPr bwMode="auto">
          <a:xfrm rot="16200000" flipH="1">
            <a:off x="2035757" y="4056795"/>
            <a:ext cx="345281" cy="227927"/>
          </a:xfrm>
          <a:prstGeom prst="curvedConnector3">
            <a:avLst/>
          </a:prstGeom>
          <a:solidFill>
            <a:schemeClr val="accent1"/>
          </a:solidFill>
          <a:ln w="38100" cap="flat" cmpd="sng" algn="ctr">
            <a:solidFill>
              <a:schemeClr val="tx1"/>
            </a:solidFill>
            <a:prstDash val="solid"/>
            <a:round/>
            <a:headEnd type="none" w="med" len="med"/>
            <a:tailEnd type="triangle"/>
          </a:ln>
          <a:effectLst/>
        </p:spPr>
      </p:cxnSp>
      <p:cxnSp>
        <p:nvCxnSpPr>
          <p:cNvPr id="11" name="Curved Connector 9"/>
          <p:cNvCxnSpPr>
            <a:cxnSpLocks/>
          </p:cNvCxnSpPr>
          <p:nvPr/>
        </p:nvCxnSpPr>
        <p:spPr bwMode="auto">
          <a:xfrm>
            <a:off x="3135086" y="3367314"/>
            <a:ext cx="1219200" cy="333829"/>
          </a:xfrm>
          <a:prstGeom prst="curvedConnector3">
            <a:avLst/>
          </a:prstGeom>
          <a:solidFill>
            <a:schemeClr val="accent1"/>
          </a:solidFill>
          <a:ln w="38100" cap="flat" cmpd="sng" algn="ctr">
            <a:solidFill>
              <a:schemeClr val="tx1"/>
            </a:solidFill>
            <a:prstDash val="solid"/>
            <a:round/>
            <a:headEnd type="none" w="med" len="med"/>
            <a:tailEnd type="triangle"/>
          </a:ln>
          <a:effectLst/>
        </p:spPr>
      </p:cxnSp>
      <p:pic>
        <p:nvPicPr>
          <p:cNvPr id="4" name="Picture 3">
            <a:hlinkClick r:id="rId8"/>
            <a:extLst>
              <a:ext uri="{FF2B5EF4-FFF2-40B4-BE49-F238E27FC236}">
                <a16:creationId xmlns:a16="http://schemas.microsoft.com/office/drawing/2014/main" id="{E655BBA8-4D34-4784-9E31-B8BC27AB0FC7}"/>
              </a:ext>
            </a:extLst>
          </p:cNvPr>
          <p:cNvPicPr>
            <a:picLocks noChangeAspect="1"/>
          </p:cNvPicPr>
          <p:nvPr/>
        </p:nvPicPr>
        <p:blipFill rotWithShape="1">
          <a:blip r:embed="rId9"/>
          <a:srcRect l="41155" t="23628" r="9028" b="1307"/>
          <a:stretch/>
        </p:blipFill>
        <p:spPr>
          <a:xfrm>
            <a:off x="4433349" y="3142343"/>
            <a:ext cx="2214193" cy="3569658"/>
          </a:xfrm>
          <a:prstGeom prst="rect">
            <a:avLst/>
          </a:prstGeom>
        </p:spPr>
      </p:pic>
      <p:sp>
        <p:nvSpPr>
          <p:cNvPr id="5" name="Isosceles Triangle 4"/>
          <p:cNvSpPr/>
          <p:nvPr/>
        </p:nvSpPr>
        <p:spPr bwMode="auto">
          <a:xfrm rot="16200000">
            <a:off x="6598670" y="4274571"/>
            <a:ext cx="390299" cy="366486"/>
          </a:xfrm>
          <a:prstGeom prst="triangle">
            <a:avLst/>
          </a:prstGeom>
          <a:solidFill>
            <a:srgbClr val="3A80F4"/>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pic>
        <p:nvPicPr>
          <p:cNvPr id="2" name="Picture 1"/>
          <p:cNvPicPr>
            <a:picLocks noChangeAspect="1"/>
          </p:cNvPicPr>
          <p:nvPr/>
        </p:nvPicPr>
        <p:blipFill rotWithShape="1">
          <a:blip r:embed="rId10"/>
          <a:srcRect t="60256" r="74026" b="11699"/>
          <a:stretch/>
        </p:blipFill>
        <p:spPr>
          <a:xfrm>
            <a:off x="6953849" y="4251621"/>
            <a:ext cx="2078167" cy="416718"/>
          </a:xfrm>
          <a:prstGeom prst="rect">
            <a:avLst/>
          </a:prstGeom>
        </p:spPr>
      </p:pic>
    </p:spTree>
    <p:extLst>
      <p:ext uri="{BB962C8B-B14F-4D97-AF65-F5344CB8AC3E}">
        <p14:creationId xmlns:p14="http://schemas.microsoft.com/office/powerpoint/2010/main" val="2626594217"/>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down)">
                                      <p:cBhvr>
                                        <p:cTn id="15" dur="500"/>
                                        <p:tgtEl>
                                          <p:spTgt spid="1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4"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500"/>
                            </p:stCondLst>
                            <p:childTnLst>
                              <p:par>
                                <p:cTn id="26" presetID="10" presetClass="entr" presetSubtype="0" fill="hold" nodeType="afterEffect">
                                  <p:stCondLst>
                                    <p:cond delay="0"/>
                                  </p:stCondLst>
                                  <p:childTnLst>
                                    <p:set>
                                      <p:cBhvr>
                                        <p:cTn id="27" dur="1" fill="hold">
                                          <p:stCondLst>
                                            <p:cond delay="0"/>
                                          </p:stCondLst>
                                        </p:cTn>
                                        <p:tgtEl>
                                          <p:spTgt spid="3"/>
                                        </p:tgtEl>
                                        <p:attrNameLst>
                                          <p:attrName>style.visibility</p:attrName>
                                        </p:attrNameLst>
                                      </p:cBhvr>
                                      <p:to>
                                        <p:strVal val="visible"/>
                                      </p:to>
                                    </p:set>
                                    <p:animEffect transition="in" filter="fade">
                                      <p:cBhvr>
                                        <p:cTn id="2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76200" y="0"/>
            <a:ext cx="9144000" cy="1323439"/>
          </a:xfrm>
          <a:prstGeom prst="rect">
            <a:avLst/>
          </a:prstGeom>
          <a:noFill/>
        </p:spPr>
        <p:txBody>
          <a:bodyPr wrap="square" lIns="91440" tIns="45720" rIns="91440" bIns="45720">
            <a:spAutoFit/>
          </a:bodyPr>
          <a:lstStyle/>
          <a:p>
            <a:pPr algn="ctr"/>
            <a:r>
              <a:rPr lang="en-US" sz="8000" b="1" cap="none" spc="50" dirty="0">
                <a:ln w="0"/>
                <a:solidFill>
                  <a:srgbClr val="FFFF00"/>
                </a:solidFill>
                <a:effectLst>
                  <a:innerShdw blurRad="63500" dist="50800" dir="13500000">
                    <a:srgbClr val="000000">
                      <a:alpha val="50000"/>
                    </a:srgbClr>
                  </a:innerShdw>
                </a:effectLst>
                <a:latin typeface="Forte" panose="03060902040502070203" pitchFamily="66" charset="0"/>
              </a:rPr>
              <a:t>Keyword Targeting</a:t>
            </a:r>
          </a:p>
        </p:txBody>
      </p:sp>
      <p:pic>
        <p:nvPicPr>
          <p:cNvPr id="1026"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624001">
            <a:off x="3914171" y="2830799"/>
            <a:ext cx="2004692" cy="19812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762000" y="1524000"/>
            <a:ext cx="7543800" cy="5105400"/>
            <a:chOff x="1678194" y="1068594"/>
            <a:chExt cx="5787611" cy="5787611"/>
          </a:xfrm>
        </p:grpSpPr>
        <p:sp>
          <p:nvSpPr>
            <p:cNvPr id="5" name="Freeform: Shape 4"/>
            <p:cNvSpPr/>
            <p:nvPr/>
          </p:nvSpPr>
          <p:spPr>
            <a:xfrm>
              <a:off x="3645544" y="1068594"/>
              <a:ext cx="1852910" cy="1852910"/>
            </a:xfrm>
            <a:custGeom>
              <a:avLst/>
              <a:gdLst>
                <a:gd name="connsiteX0" fmla="*/ 0 w 1852910"/>
                <a:gd name="connsiteY0" fmla="*/ 926455 h 1852910"/>
                <a:gd name="connsiteX1" fmla="*/ 926455 w 1852910"/>
                <a:gd name="connsiteY1" fmla="*/ 0 h 1852910"/>
                <a:gd name="connsiteX2" fmla="*/ 1852910 w 1852910"/>
                <a:gd name="connsiteY2" fmla="*/ 926455 h 1852910"/>
                <a:gd name="connsiteX3" fmla="*/ 926455 w 1852910"/>
                <a:gd name="connsiteY3" fmla="*/ 1852910 h 1852910"/>
                <a:gd name="connsiteX4" fmla="*/ 0 w 1852910"/>
                <a:gd name="connsiteY4" fmla="*/ 926455 h 1852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910" h="1852910">
                  <a:moveTo>
                    <a:pt x="0" y="926455"/>
                  </a:moveTo>
                  <a:cubicBezTo>
                    <a:pt x="0" y="414788"/>
                    <a:pt x="414788" y="0"/>
                    <a:pt x="926455" y="0"/>
                  </a:cubicBezTo>
                  <a:cubicBezTo>
                    <a:pt x="1438122" y="0"/>
                    <a:pt x="1852910" y="414788"/>
                    <a:pt x="1852910" y="926455"/>
                  </a:cubicBezTo>
                  <a:cubicBezTo>
                    <a:pt x="1852910" y="1438122"/>
                    <a:pt x="1438122" y="1852910"/>
                    <a:pt x="926455" y="1852910"/>
                  </a:cubicBezTo>
                  <a:cubicBezTo>
                    <a:pt x="414788" y="1852910"/>
                    <a:pt x="0" y="1438122"/>
                    <a:pt x="0" y="926455"/>
                  </a:cubicBez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6752" tIns="296752" rIns="296752" bIns="296752" numCol="1" spcCol="1270" anchor="ctr" anchorCtr="0">
              <a:noAutofit/>
            </a:bodyPr>
            <a:lstStyle/>
            <a:p>
              <a:pPr marL="0" lvl="0" indent="0" algn="ctr" defTabSz="889000">
                <a:lnSpc>
                  <a:spcPct val="90000"/>
                </a:lnSpc>
                <a:spcBef>
                  <a:spcPct val="0"/>
                </a:spcBef>
                <a:spcAft>
                  <a:spcPct val="35000"/>
                </a:spcAft>
                <a:buNone/>
              </a:pPr>
              <a:r>
                <a:rPr lang="en-US" sz="2400" kern="1200" dirty="0"/>
                <a:t>Relevance</a:t>
              </a:r>
            </a:p>
          </p:txBody>
        </p:sp>
        <p:sp>
          <p:nvSpPr>
            <p:cNvPr id="7" name="Freeform: Shape 6"/>
            <p:cNvSpPr/>
            <p:nvPr/>
          </p:nvSpPr>
          <p:spPr>
            <a:xfrm>
              <a:off x="5612895" y="3035944"/>
              <a:ext cx="1852910" cy="1852910"/>
            </a:xfrm>
            <a:custGeom>
              <a:avLst/>
              <a:gdLst>
                <a:gd name="connsiteX0" fmla="*/ 0 w 1852910"/>
                <a:gd name="connsiteY0" fmla="*/ 926455 h 1852910"/>
                <a:gd name="connsiteX1" fmla="*/ 926455 w 1852910"/>
                <a:gd name="connsiteY1" fmla="*/ 0 h 1852910"/>
                <a:gd name="connsiteX2" fmla="*/ 1852910 w 1852910"/>
                <a:gd name="connsiteY2" fmla="*/ 926455 h 1852910"/>
                <a:gd name="connsiteX3" fmla="*/ 926455 w 1852910"/>
                <a:gd name="connsiteY3" fmla="*/ 1852910 h 1852910"/>
                <a:gd name="connsiteX4" fmla="*/ 0 w 1852910"/>
                <a:gd name="connsiteY4" fmla="*/ 926455 h 1852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910" h="1852910">
                  <a:moveTo>
                    <a:pt x="0" y="926455"/>
                  </a:moveTo>
                  <a:cubicBezTo>
                    <a:pt x="0" y="414788"/>
                    <a:pt x="414788" y="0"/>
                    <a:pt x="926455" y="0"/>
                  </a:cubicBezTo>
                  <a:cubicBezTo>
                    <a:pt x="1438122" y="0"/>
                    <a:pt x="1852910" y="414788"/>
                    <a:pt x="1852910" y="926455"/>
                  </a:cubicBezTo>
                  <a:cubicBezTo>
                    <a:pt x="1852910" y="1438122"/>
                    <a:pt x="1438122" y="1852910"/>
                    <a:pt x="926455" y="1852910"/>
                  </a:cubicBezTo>
                  <a:cubicBezTo>
                    <a:pt x="414788" y="1852910"/>
                    <a:pt x="0" y="1438122"/>
                    <a:pt x="0" y="926455"/>
                  </a:cubicBezTo>
                  <a:close/>
                </a:path>
              </a:pathLst>
            </a:custGeom>
            <a:solidFill>
              <a:schemeClr val="accent6">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6752" tIns="296752" rIns="296752" bIns="296752" numCol="1" spcCol="1270" anchor="ctr" anchorCtr="0">
              <a:noAutofit/>
            </a:bodyPr>
            <a:lstStyle/>
            <a:p>
              <a:pPr marL="0" lvl="0" indent="0" algn="ctr" defTabSz="889000">
                <a:lnSpc>
                  <a:spcPct val="90000"/>
                </a:lnSpc>
                <a:spcBef>
                  <a:spcPct val="0"/>
                </a:spcBef>
                <a:spcAft>
                  <a:spcPct val="35000"/>
                </a:spcAft>
                <a:buNone/>
              </a:pPr>
              <a:r>
                <a:rPr lang="en-US" sz="2400" kern="1200" dirty="0"/>
                <a:t>Traffic</a:t>
              </a:r>
            </a:p>
          </p:txBody>
        </p:sp>
        <p:sp>
          <p:nvSpPr>
            <p:cNvPr id="9" name="Freeform: Shape 8"/>
            <p:cNvSpPr/>
            <p:nvPr/>
          </p:nvSpPr>
          <p:spPr>
            <a:xfrm>
              <a:off x="3645544" y="5003295"/>
              <a:ext cx="1852910" cy="1852910"/>
            </a:xfrm>
            <a:custGeom>
              <a:avLst/>
              <a:gdLst>
                <a:gd name="connsiteX0" fmla="*/ 0 w 1852910"/>
                <a:gd name="connsiteY0" fmla="*/ 926455 h 1852910"/>
                <a:gd name="connsiteX1" fmla="*/ 926455 w 1852910"/>
                <a:gd name="connsiteY1" fmla="*/ 0 h 1852910"/>
                <a:gd name="connsiteX2" fmla="*/ 1852910 w 1852910"/>
                <a:gd name="connsiteY2" fmla="*/ 926455 h 1852910"/>
                <a:gd name="connsiteX3" fmla="*/ 926455 w 1852910"/>
                <a:gd name="connsiteY3" fmla="*/ 1852910 h 1852910"/>
                <a:gd name="connsiteX4" fmla="*/ 0 w 1852910"/>
                <a:gd name="connsiteY4" fmla="*/ 926455 h 1852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910" h="1852910">
                  <a:moveTo>
                    <a:pt x="0" y="926455"/>
                  </a:moveTo>
                  <a:cubicBezTo>
                    <a:pt x="0" y="414788"/>
                    <a:pt x="414788" y="0"/>
                    <a:pt x="926455" y="0"/>
                  </a:cubicBezTo>
                  <a:cubicBezTo>
                    <a:pt x="1438122" y="0"/>
                    <a:pt x="1852910" y="414788"/>
                    <a:pt x="1852910" y="926455"/>
                  </a:cubicBezTo>
                  <a:cubicBezTo>
                    <a:pt x="1852910" y="1438122"/>
                    <a:pt x="1438122" y="1852910"/>
                    <a:pt x="926455" y="1852910"/>
                  </a:cubicBezTo>
                  <a:cubicBezTo>
                    <a:pt x="414788" y="1852910"/>
                    <a:pt x="0" y="1438122"/>
                    <a:pt x="0" y="926455"/>
                  </a:cubicBezTo>
                  <a:close/>
                </a:path>
              </a:pathLst>
            </a:custGeom>
            <a:solidFill>
              <a:schemeClr val="tx2">
                <a:lumMod val="5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6752" tIns="296752" rIns="296752" bIns="296752" numCol="1" spcCol="1270" anchor="ctr" anchorCtr="0">
              <a:noAutofit/>
            </a:bodyPr>
            <a:lstStyle/>
            <a:p>
              <a:pPr marL="0" lvl="0" indent="0" algn="ctr" defTabSz="889000">
                <a:lnSpc>
                  <a:spcPct val="90000"/>
                </a:lnSpc>
                <a:spcBef>
                  <a:spcPct val="0"/>
                </a:spcBef>
                <a:spcAft>
                  <a:spcPct val="35000"/>
                </a:spcAft>
                <a:buNone/>
              </a:pPr>
              <a:r>
                <a:rPr lang="en-US" sz="2400" kern="1200" dirty="0"/>
                <a:t>Competition</a:t>
              </a:r>
            </a:p>
          </p:txBody>
        </p:sp>
        <p:sp>
          <p:nvSpPr>
            <p:cNvPr id="11" name="Freeform: Shape 10"/>
            <p:cNvSpPr/>
            <p:nvPr/>
          </p:nvSpPr>
          <p:spPr>
            <a:xfrm>
              <a:off x="1678194" y="3035944"/>
              <a:ext cx="1852910" cy="1852910"/>
            </a:xfrm>
            <a:custGeom>
              <a:avLst/>
              <a:gdLst>
                <a:gd name="connsiteX0" fmla="*/ 0 w 1852910"/>
                <a:gd name="connsiteY0" fmla="*/ 926455 h 1852910"/>
                <a:gd name="connsiteX1" fmla="*/ 926455 w 1852910"/>
                <a:gd name="connsiteY1" fmla="*/ 0 h 1852910"/>
                <a:gd name="connsiteX2" fmla="*/ 1852910 w 1852910"/>
                <a:gd name="connsiteY2" fmla="*/ 926455 h 1852910"/>
                <a:gd name="connsiteX3" fmla="*/ 926455 w 1852910"/>
                <a:gd name="connsiteY3" fmla="*/ 1852910 h 1852910"/>
                <a:gd name="connsiteX4" fmla="*/ 0 w 1852910"/>
                <a:gd name="connsiteY4" fmla="*/ 926455 h 18529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2910" h="1852910">
                  <a:moveTo>
                    <a:pt x="0" y="926455"/>
                  </a:moveTo>
                  <a:cubicBezTo>
                    <a:pt x="0" y="414788"/>
                    <a:pt x="414788" y="0"/>
                    <a:pt x="926455" y="0"/>
                  </a:cubicBezTo>
                  <a:cubicBezTo>
                    <a:pt x="1438122" y="0"/>
                    <a:pt x="1852910" y="414788"/>
                    <a:pt x="1852910" y="926455"/>
                  </a:cubicBezTo>
                  <a:cubicBezTo>
                    <a:pt x="1852910" y="1438122"/>
                    <a:pt x="1438122" y="1852910"/>
                    <a:pt x="926455" y="1852910"/>
                  </a:cubicBezTo>
                  <a:cubicBezTo>
                    <a:pt x="414788" y="1852910"/>
                    <a:pt x="0" y="1438122"/>
                    <a:pt x="0" y="926455"/>
                  </a:cubicBezTo>
                  <a:close/>
                </a:path>
              </a:pathLst>
            </a:custGeom>
            <a:solidFill>
              <a:srgbClr val="C00000"/>
            </a:solidFill>
            <a:ln>
              <a:solidFill>
                <a:schemeClr val="lt1">
                  <a:hueOff val="0"/>
                  <a:satOff val="0"/>
                  <a:lumOff val="0"/>
                </a:schemeClr>
              </a:solidFill>
              <a:prstDash val="dash"/>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96752" tIns="296752" rIns="296752" bIns="296752" numCol="1" spcCol="1270" anchor="ctr" anchorCtr="0">
              <a:noAutofit/>
            </a:bodyPr>
            <a:lstStyle/>
            <a:p>
              <a:pPr marL="0" lvl="0" indent="0" algn="ctr" defTabSz="889000">
                <a:lnSpc>
                  <a:spcPct val="90000"/>
                </a:lnSpc>
                <a:spcBef>
                  <a:spcPct val="0"/>
                </a:spcBef>
                <a:spcAft>
                  <a:spcPct val="35000"/>
                </a:spcAft>
                <a:buNone/>
              </a:pPr>
              <a:r>
                <a:rPr lang="en-US" sz="2400" kern="1200" dirty="0"/>
                <a:t>Current Ranking</a:t>
              </a:r>
            </a:p>
          </p:txBody>
        </p:sp>
      </p:grpSp>
    </p:spTree>
    <p:extLst>
      <p:ext uri="{BB962C8B-B14F-4D97-AF65-F5344CB8AC3E}">
        <p14:creationId xmlns:p14="http://schemas.microsoft.com/office/powerpoint/2010/main" val="2334784909"/>
      </p:ext>
    </p:extLst>
  </p:cSld>
  <p:clrMapOvr>
    <a:masterClrMapping/>
  </p:clrMapOvr>
  <p:transition>
    <p:zoom/>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srcRect r="9000"/>
          <a:stretch/>
        </p:blipFill>
        <p:spPr>
          <a:xfrm>
            <a:off x="0" y="15223"/>
            <a:ext cx="9144000" cy="6858000"/>
          </a:xfrm>
          <a:prstGeom prst="rect">
            <a:avLst/>
          </a:prstGeom>
        </p:spPr>
      </p:pic>
      <p:sp>
        <p:nvSpPr>
          <p:cNvPr id="6" name="Rectangle 5"/>
          <p:cNvSpPr/>
          <p:nvPr/>
        </p:nvSpPr>
        <p:spPr>
          <a:xfrm>
            <a:off x="0" y="304800"/>
            <a:ext cx="9144000" cy="1371600"/>
          </a:xfrm>
          <a:prstGeom prst="rect">
            <a:avLst/>
          </a:prstGeom>
          <a:noFill/>
          <a:ln>
            <a:noFill/>
          </a:ln>
          <a:effectLst/>
        </p:spPr>
        <p:txBody>
          <a:bodyPr wrap="none" lIns="91440" tIns="45720" rIns="91440" bIns="45720">
            <a:prstTxWarp prst="textChevron">
              <a:avLst/>
            </a:prstTxWarp>
            <a:spAutoFit/>
          </a:bodyPr>
          <a:lstStyle/>
          <a:p>
            <a:pPr algn="ct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glow rad="228600">
                    <a:schemeClr val="accent2">
                      <a:satMod val="175000"/>
                      <a:alpha val="40000"/>
                    </a:schemeClr>
                  </a:glow>
                </a:effectLst>
              </a:rPr>
              <a:t>  </a:t>
            </a:r>
            <a:r>
              <a:rPr lang="en-US" sz="5400" b="1" cap="none" spc="0" dirty="0">
                <a:ln w="12700">
                  <a:solidFill>
                    <a:schemeClr val="accent5"/>
                  </a:solidFill>
                  <a:prstDash val="solid"/>
                </a:ln>
                <a:solidFill>
                  <a:srgbClr val="68CDFF"/>
                </a:solidFill>
                <a:effectLst>
                  <a:glow rad="228600">
                    <a:schemeClr val="accent2">
                      <a:satMod val="175000"/>
                      <a:alpha val="40000"/>
                    </a:schemeClr>
                  </a:glow>
                </a:effectLst>
              </a:rPr>
              <a:t>How is </a:t>
            </a:r>
            <a:r>
              <a:rPr lang="en-US" sz="5400" b="1" cap="none" spc="0" dirty="0">
                <a:ln w="12700">
                  <a:solidFill>
                    <a:schemeClr val="accent5"/>
                  </a:solidFill>
                  <a:prstDash val="solid"/>
                </a:ln>
                <a:solidFill>
                  <a:srgbClr val="FFFF00"/>
                </a:solidFill>
                <a:effectLst>
                  <a:glow rad="228600">
                    <a:schemeClr val="accent2">
                      <a:satMod val="175000"/>
                      <a:alpha val="40000"/>
                    </a:schemeClr>
                  </a:glow>
                </a:effectLst>
              </a:rPr>
              <a:t>Relevance</a:t>
            </a: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glow rad="228600">
                    <a:schemeClr val="accent2">
                      <a:satMod val="175000"/>
                      <a:alpha val="40000"/>
                    </a:schemeClr>
                  </a:glow>
                </a:effectLst>
              </a:rPr>
              <a:t> </a:t>
            </a:r>
            <a:r>
              <a:rPr lang="en-US" sz="5400" b="1" cap="none" spc="0" dirty="0">
                <a:ln w="12700">
                  <a:solidFill>
                    <a:schemeClr val="accent5"/>
                  </a:solidFill>
                  <a:prstDash val="solid"/>
                </a:ln>
                <a:solidFill>
                  <a:srgbClr val="68CDFF"/>
                </a:solidFill>
                <a:effectLst>
                  <a:glow rad="228600">
                    <a:schemeClr val="accent2">
                      <a:satMod val="175000"/>
                      <a:alpha val="40000"/>
                    </a:schemeClr>
                  </a:glow>
                </a:effectLst>
              </a:rPr>
              <a:t>Relevant?</a:t>
            </a:r>
            <a:r>
              <a:rPr lang="en-US" sz="5400" b="1" cap="none" spc="0" dirty="0">
                <a:ln w="12700">
                  <a:solidFill>
                    <a:schemeClr val="accent5"/>
                  </a:solidFill>
                  <a:prstDash val="solid"/>
                </a:ln>
                <a:pattFill prst="ltDnDiag">
                  <a:fgClr>
                    <a:schemeClr val="accent5">
                      <a:lumMod val="60000"/>
                      <a:lumOff val="40000"/>
                    </a:schemeClr>
                  </a:fgClr>
                  <a:bgClr>
                    <a:schemeClr val="bg1"/>
                  </a:bgClr>
                </a:pattFill>
                <a:effectLst>
                  <a:glow rad="228600">
                    <a:schemeClr val="accent2">
                      <a:satMod val="175000"/>
                      <a:alpha val="40000"/>
                    </a:schemeClr>
                  </a:glow>
                </a:effectLst>
              </a:rPr>
              <a:t>  </a:t>
            </a:r>
          </a:p>
        </p:txBody>
      </p:sp>
      <p:pic>
        <p:nvPicPr>
          <p:cNvPr id="9" name="Picture 8"/>
          <p:cNvPicPr>
            <a:picLocks noChangeAspect="1"/>
          </p:cNvPicPr>
          <p:nvPr/>
        </p:nvPicPr>
        <p:blipFill rotWithShape="1">
          <a:blip r:embed="rId4"/>
          <a:srcRect l="830" t="1238" r="3488" b="4286"/>
          <a:stretch/>
        </p:blipFill>
        <p:spPr>
          <a:xfrm>
            <a:off x="1828800" y="2026911"/>
            <a:ext cx="5486400" cy="2834623"/>
          </a:xfrm>
          <a:prstGeom prst="rect">
            <a:avLst/>
          </a:prstGeom>
          <a:ln w="76200">
            <a:solidFill>
              <a:srgbClr val="008EFF"/>
            </a:solidFill>
          </a:ln>
        </p:spPr>
      </p:pic>
    </p:spTree>
    <p:extLst>
      <p:ext uri="{BB962C8B-B14F-4D97-AF65-F5344CB8AC3E}">
        <p14:creationId xmlns:p14="http://schemas.microsoft.com/office/powerpoint/2010/main" val="877571431"/>
      </p:ext>
    </p:extLst>
  </p:cSld>
  <p:clrMapOvr>
    <a:masterClrMapping/>
  </p:clrMapOvr>
  <p:transition>
    <p:zoom/>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Long-Tail Keywords</a:t>
            </a:r>
          </a:p>
        </p:txBody>
      </p:sp>
      <p:pic>
        <p:nvPicPr>
          <p:cNvPr id="5" name="Picture 4"/>
          <p:cNvPicPr>
            <a:picLocks noChangeAspect="1"/>
          </p:cNvPicPr>
          <p:nvPr/>
        </p:nvPicPr>
        <p:blipFill rotWithShape="1">
          <a:blip r:embed="rId3"/>
          <a:srcRect l="1667" r="2500"/>
          <a:stretch/>
        </p:blipFill>
        <p:spPr>
          <a:xfrm>
            <a:off x="176784" y="1414272"/>
            <a:ext cx="8763000" cy="4785360"/>
          </a:xfrm>
          <a:prstGeom prst="rect">
            <a:avLst/>
          </a:prstGeom>
        </p:spPr>
      </p:pic>
      <p:sp>
        <p:nvSpPr>
          <p:cNvPr id="3" name="TextBox 2">
            <a:extLst>
              <a:ext uri="{FF2B5EF4-FFF2-40B4-BE49-F238E27FC236}">
                <a16:creationId xmlns:a16="http://schemas.microsoft.com/office/drawing/2014/main" id="{E4B8FBF2-22C1-4164-8268-5F04A0C03FEC}"/>
              </a:ext>
            </a:extLst>
          </p:cNvPr>
          <p:cNvSpPr txBox="1"/>
          <p:nvPr/>
        </p:nvSpPr>
        <p:spPr>
          <a:xfrm rot="20331880">
            <a:off x="55833" y="212048"/>
            <a:ext cx="1474506" cy="584775"/>
          </a:xfrm>
          <a:prstGeom prst="rect">
            <a:avLst/>
          </a:prstGeom>
          <a:noFill/>
        </p:spPr>
        <p:txBody>
          <a:bodyPr wrap="none" rtlCol="0">
            <a:spAutoFit/>
          </a:bodyPr>
          <a:lstStyle/>
          <a:p>
            <a:r>
              <a:rPr lang="en-US" sz="3200" dirty="0">
                <a:latin typeface="Brush Script MT" panose="03060802040406070304" pitchFamily="66" charset="0"/>
              </a:rPr>
              <a:t>Relevance</a:t>
            </a:r>
          </a:p>
        </p:txBody>
      </p:sp>
    </p:spTree>
    <p:extLst>
      <p:ext uri="{BB962C8B-B14F-4D97-AF65-F5344CB8AC3E}">
        <p14:creationId xmlns:p14="http://schemas.microsoft.com/office/powerpoint/2010/main" val="2234297116"/>
      </p:ext>
    </p:extLst>
  </p:cSld>
  <p:clrMapOvr>
    <a:masterClrMapping/>
  </p:clrMapOvr>
  <p:transition>
    <p:zoom/>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Traffic &amp; Competition</a:t>
            </a:r>
          </a:p>
        </p:txBody>
      </p:sp>
      <p:pic>
        <p:nvPicPr>
          <p:cNvPr id="7" name="Picture 6">
            <a:hlinkClick r:id="rId3"/>
          </p:cNvPr>
          <p:cNvPicPr>
            <a:picLocks noChangeAspect="1"/>
          </p:cNvPicPr>
          <p:nvPr/>
        </p:nvPicPr>
        <p:blipFill>
          <a:blip r:embed="rId4"/>
          <a:stretch>
            <a:fillRect/>
          </a:stretch>
        </p:blipFill>
        <p:spPr>
          <a:xfrm rot="818742">
            <a:off x="3188459" y="1661506"/>
            <a:ext cx="2086371" cy="2086371"/>
          </a:xfrm>
          <a:prstGeom prst="rect">
            <a:avLst/>
          </a:prstGeom>
          <a:effectLst>
            <a:glow rad="127000">
              <a:schemeClr val="accent1">
                <a:alpha val="99000"/>
              </a:schemeClr>
            </a:glow>
          </a:effectLst>
        </p:spPr>
      </p:pic>
      <p:pic>
        <p:nvPicPr>
          <p:cNvPr id="3" name="Picture 2">
            <a:hlinkClick r:id="rId5"/>
          </p:cNvPr>
          <p:cNvPicPr>
            <a:picLocks noChangeAspect="1"/>
          </p:cNvPicPr>
          <p:nvPr/>
        </p:nvPicPr>
        <p:blipFill>
          <a:blip r:embed="rId6"/>
          <a:stretch>
            <a:fillRect/>
          </a:stretch>
        </p:blipFill>
        <p:spPr>
          <a:xfrm>
            <a:off x="3626252" y="4486083"/>
            <a:ext cx="2007134" cy="2007134"/>
          </a:xfrm>
          <a:prstGeom prst="rect">
            <a:avLst/>
          </a:prstGeom>
          <a:effectLst>
            <a:glow rad="12700">
              <a:schemeClr val="accent1">
                <a:alpha val="40000"/>
              </a:schemeClr>
            </a:glow>
          </a:effectLst>
        </p:spPr>
      </p:pic>
      <p:sp>
        <p:nvSpPr>
          <p:cNvPr id="4" name="TextBox 3"/>
          <p:cNvSpPr txBox="1"/>
          <p:nvPr/>
        </p:nvSpPr>
        <p:spPr>
          <a:xfrm>
            <a:off x="3626252" y="5806595"/>
            <a:ext cx="2007134" cy="430887"/>
          </a:xfrm>
          <a:prstGeom prst="rect">
            <a:avLst/>
          </a:prstGeom>
          <a:noFill/>
        </p:spPr>
        <p:txBody>
          <a:bodyPr wrap="square" rtlCol="0">
            <a:spAutoFit/>
          </a:bodyPr>
          <a:lstStyle/>
          <a:p>
            <a:r>
              <a:rPr lang="en-US" b="1" dirty="0" err="1">
                <a:solidFill>
                  <a:srgbClr val="C84835"/>
                </a:solidFill>
              </a:rPr>
              <a:t>KWFinder</a:t>
            </a:r>
            <a:endParaRPr lang="en-US" b="1" dirty="0">
              <a:solidFill>
                <a:srgbClr val="C84835"/>
              </a:solidFill>
            </a:endParaRPr>
          </a:p>
        </p:txBody>
      </p:sp>
      <p:pic>
        <p:nvPicPr>
          <p:cNvPr id="5" name="Picture 4">
            <a:hlinkClick r:id="rId7"/>
            <a:extLst>
              <a:ext uri="{FF2B5EF4-FFF2-40B4-BE49-F238E27FC236}">
                <a16:creationId xmlns:a16="http://schemas.microsoft.com/office/drawing/2014/main" id="{F364FC86-1439-431B-B81F-288090489E6F}"/>
              </a:ext>
            </a:extLst>
          </p:cNvPr>
          <p:cNvPicPr>
            <a:picLocks noChangeAspect="1"/>
          </p:cNvPicPr>
          <p:nvPr/>
        </p:nvPicPr>
        <p:blipFill>
          <a:blip r:embed="rId8"/>
          <a:stretch>
            <a:fillRect/>
          </a:stretch>
        </p:blipFill>
        <p:spPr>
          <a:xfrm>
            <a:off x="6705600" y="3810000"/>
            <a:ext cx="1524000" cy="1524000"/>
          </a:xfrm>
          <a:prstGeom prst="rect">
            <a:avLst/>
          </a:prstGeom>
          <a:effectLst>
            <a:glow rad="12700">
              <a:schemeClr val="accent1">
                <a:alpha val="40000"/>
              </a:schemeClr>
            </a:glow>
          </a:effectLst>
        </p:spPr>
      </p:pic>
      <p:sp>
        <p:nvSpPr>
          <p:cNvPr id="8" name="TextBox 7">
            <a:extLst>
              <a:ext uri="{FF2B5EF4-FFF2-40B4-BE49-F238E27FC236}">
                <a16:creationId xmlns:a16="http://schemas.microsoft.com/office/drawing/2014/main" id="{61FBB625-B3B1-40A0-8ED1-1A264E3CD4FF}"/>
              </a:ext>
            </a:extLst>
          </p:cNvPr>
          <p:cNvSpPr txBox="1"/>
          <p:nvPr/>
        </p:nvSpPr>
        <p:spPr>
          <a:xfrm>
            <a:off x="6842894" y="4055196"/>
            <a:ext cx="764953" cy="430887"/>
          </a:xfrm>
          <a:prstGeom prst="rect">
            <a:avLst/>
          </a:prstGeom>
          <a:noFill/>
        </p:spPr>
        <p:txBody>
          <a:bodyPr wrap="none" rtlCol="0">
            <a:spAutoFit/>
          </a:bodyPr>
          <a:lstStyle/>
          <a:p>
            <a:r>
              <a:rPr lang="en-US" b="1" dirty="0" err="1"/>
              <a:t>Moz</a:t>
            </a:r>
            <a:endParaRPr lang="en-US" b="1" dirty="0"/>
          </a:p>
        </p:txBody>
      </p:sp>
      <p:pic>
        <p:nvPicPr>
          <p:cNvPr id="9" name="Picture 8">
            <a:hlinkClick r:id="rId9"/>
            <a:extLst>
              <a:ext uri="{FF2B5EF4-FFF2-40B4-BE49-F238E27FC236}">
                <a16:creationId xmlns:a16="http://schemas.microsoft.com/office/drawing/2014/main" id="{0787C02C-1CAC-4715-B95A-A1EC2128685D}"/>
              </a:ext>
            </a:extLst>
          </p:cNvPr>
          <p:cNvPicPr>
            <a:picLocks noChangeAspect="1"/>
          </p:cNvPicPr>
          <p:nvPr/>
        </p:nvPicPr>
        <p:blipFill rotWithShape="1">
          <a:blip r:embed="rId10"/>
          <a:srcRect t="14556" b="18301"/>
          <a:stretch/>
        </p:blipFill>
        <p:spPr>
          <a:xfrm>
            <a:off x="675117" y="2012578"/>
            <a:ext cx="1905000" cy="1279071"/>
          </a:xfrm>
          <a:prstGeom prst="rect">
            <a:avLst/>
          </a:prstGeom>
          <a:effectLst>
            <a:glow rad="12700">
              <a:schemeClr val="accent1">
                <a:alpha val="40000"/>
              </a:schemeClr>
            </a:glow>
          </a:effectLst>
        </p:spPr>
      </p:pic>
      <p:pic>
        <p:nvPicPr>
          <p:cNvPr id="1026" name="Picture 2" descr="Google Ads">
            <a:hlinkClick r:id="rId11"/>
            <a:extLst>
              <a:ext uri="{FF2B5EF4-FFF2-40B4-BE49-F238E27FC236}">
                <a16:creationId xmlns:a16="http://schemas.microsoft.com/office/drawing/2014/main" id="{66EDF76D-3999-4478-8B11-2F06ABF56D5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rot="19396648">
            <a:off x="888648" y="4246185"/>
            <a:ext cx="1069042" cy="1069042"/>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hlinkClick r:id="rId11"/>
            <a:extLst>
              <a:ext uri="{FF2B5EF4-FFF2-40B4-BE49-F238E27FC236}">
                <a16:creationId xmlns:a16="http://schemas.microsoft.com/office/drawing/2014/main" id="{6EEF3A6A-730B-457D-9B67-5F3AC32D8CE7}"/>
              </a:ext>
            </a:extLst>
          </p:cNvPr>
          <p:cNvPicPr>
            <a:picLocks noChangeAspect="1"/>
          </p:cNvPicPr>
          <p:nvPr/>
        </p:nvPicPr>
        <p:blipFill rotWithShape="1">
          <a:blip r:embed="rId13"/>
          <a:srcRect l="17250" t="67799" r="39253" b="10656"/>
          <a:stretch/>
        </p:blipFill>
        <p:spPr>
          <a:xfrm rot="19367051">
            <a:off x="1189893" y="5146218"/>
            <a:ext cx="1387929" cy="375558"/>
          </a:xfrm>
          <a:prstGeom prst="rect">
            <a:avLst/>
          </a:prstGeom>
          <a:effectLst>
            <a:glow rad="25400">
              <a:srgbClr val="FBBC04"/>
            </a:glow>
            <a:softEdge rad="25400"/>
          </a:effectLst>
        </p:spPr>
      </p:pic>
      <p:pic>
        <p:nvPicPr>
          <p:cNvPr id="6" name="Picture 2" descr="Keyword Tool logo">
            <a:hlinkClick r:id="rId14"/>
            <a:extLst>
              <a:ext uri="{FF2B5EF4-FFF2-40B4-BE49-F238E27FC236}">
                <a16:creationId xmlns:a16="http://schemas.microsoft.com/office/drawing/2014/main" id="{CCFB713D-493E-4D90-B83B-22E36C44089F}"/>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rot="21075888">
            <a:off x="5661095" y="2447829"/>
            <a:ext cx="3238497" cy="6334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6309527"/>
      </p:ext>
    </p:extLst>
  </p:cSld>
  <p:clrMapOvr>
    <a:masterClrMapping/>
  </p:clrMapOvr>
  <p:transition>
    <p:zoom/>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Keyword Mapping</a:t>
            </a:r>
          </a:p>
        </p:txBody>
      </p:sp>
      <p:pic>
        <p:nvPicPr>
          <p:cNvPr id="5" name="Picture 4"/>
          <p:cNvPicPr>
            <a:picLocks noChangeAspect="1"/>
          </p:cNvPicPr>
          <p:nvPr/>
        </p:nvPicPr>
        <p:blipFill>
          <a:blip r:embed="rId3"/>
          <a:stretch>
            <a:fillRect/>
          </a:stretch>
        </p:blipFill>
        <p:spPr>
          <a:xfrm>
            <a:off x="387929" y="1371600"/>
            <a:ext cx="8407977" cy="4900013"/>
          </a:xfrm>
          <a:prstGeom prst="rect">
            <a:avLst/>
          </a:prstGeom>
          <a:ln w="57150">
            <a:solidFill>
              <a:schemeClr val="accent1"/>
            </a:solidFill>
          </a:ln>
        </p:spPr>
      </p:pic>
    </p:spTree>
    <p:extLst>
      <p:ext uri="{BB962C8B-B14F-4D97-AF65-F5344CB8AC3E}">
        <p14:creationId xmlns:p14="http://schemas.microsoft.com/office/powerpoint/2010/main" val="4294102672"/>
      </p:ext>
    </p:extLst>
  </p:cSld>
  <p:clrMapOvr>
    <a:masterClrMapping/>
  </p:clrMapOvr>
  <p:transition>
    <p:zoom/>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latin typeface="Garamond" pitchFamily="18" charset="0"/>
              </a:rPr>
              <a:t>Keyword Usage</a:t>
            </a:r>
          </a:p>
        </p:txBody>
      </p:sp>
      <p:sp>
        <p:nvSpPr>
          <p:cNvPr id="4" name="TextBox 3"/>
          <p:cNvSpPr txBox="1"/>
          <p:nvPr/>
        </p:nvSpPr>
        <p:spPr>
          <a:xfrm>
            <a:off x="152400" y="2438400"/>
            <a:ext cx="2438400" cy="2462213"/>
          </a:xfrm>
          <a:prstGeom prst="rect">
            <a:avLst/>
          </a:prstGeom>
          <a:solidFill>
            <a:schemeClr val="accent1">
              <a:lumMod val="50000"/>
            </a:schemeClr>
          </a:solidFill>
          <a:ln>
            <a:solidFill>
              <a:srgbClr val="FFFF00"/>
            </a:solidFill>
          </a:ln>
        </p:spPr>
        <p:txBody>
          <a:bodyPr wrap="square" rtlCol="0">
            <a:spAutoFit/>
          </a:bodyPr>
          <a:lstStyle/>
          <a:p>
            <a:r>
              <a:rPr lang="en-US" dirty="0">
                <a:latin typeface="Garamond" pitchFamily="18" charset="0"/>
              </a:rPr>
              <a:t>URL</a:t>
            </a:r>
          </a:p>
          <a:p>
            <a:r>
              <a:rPr lang="en-US" dirty="0">
                <a:latin typeface="Garamond" pitchFamily="18" charset="0"/>
              </a:rPr>
              <a:t>Title Tag</a:t>
            </a:r>
          </a:p>
          <a:p>
            <a:r>
              <a:rPr lang="en-US" dirty="0">
                <a:latin typeface="Garamond" pitchFamily="18" charset="0"/>
              </a:rPr>
              <a:t>Description Metatag</a:t>
            </a:r>
          </a:p>
          <a:p>
            <a:r>
              <a:rPr lang="en-US" dirty="0">
                <a:latin typeface="Garamond" pitchFamily="18" charset="0"/>
              </a:rPr>
              <a:t>Header Tags</a:t>
            </a:r>
          </a:p>
          <a:p>
            <a:r>
              <a:rPr lang="en-US" dirty="0">
                <a:latin typeface="Garamond" pitchFamily="18" charset="0"/>
              </a:rPr>
              <a:t>Main Content</a:t>
            </a:r>
          </a:p>
          <a:p>
            <a:r>
              <a:rPr lang="en-US" dirty="0">
                <a:latin typeface="Garamond" pitchFamily="18" charset="0"/>
              </a:rPr>
              <a:t>Alt Text</a:t>
            </a:r>
          </a:p>
          <a:p>
            <a:r>
              <a:rPr lang="en-US" dirty="0">
                <a:latin typeface="Garamond" pitchFamily="18" charset="0"/>
              </a:rPr>
              <a:t>Anchor Text</a:t>
            </a:r>
          </a:p>
        </p:txBody>
      </p:sp>
      <p:pic>
        <p:nvPicPr>
          <p:cNvPr id="3" name="Picture 2">
            <a:extLst>
              <a:ext uri="{FF2B5EF4-FFF2-40B4-BE49-F238E27FC236}">
                <a16:creationId xmlns:a16="http://schemas.microsoft.com/office/drawing/2014/main" id="{7F6A6307-F03C-441C-9482-11CAD9182F40}"/>
              </a:ext>
            </a:extLst>
          </p:cNvPr>
          <p:cNvPicPr>
            <a:picLocks noChangeAspect="1"/>
          </p:cNvPicPr>
          <p:nvPr/>
        </p:nvPicPr>
        <p:blipFill rotWithShape="1">
          <a:blip r:embed="rId3"/>
          <a:srcRect l="1605" t="57730" r="2593" b="11353"/>
          <a:stretch/>
        </p:blipFill>
        <p:spPr>
          <a:xfrm>
            <a:off x="990600" y="5562600"/>
            <a:ext cx="7391400" cy="609600"/>
          </a:xfrm>
          <a:prstGeom prst="rect">
            <a:avLst/>
          </a:prstGeom>
          <a:ln w="38100">
            <a:solidFill>
              <a:srgbClr val="0235AD"/>
            </a:solidFill>
          </a:ln>
        </p:spPr>
      </p:pic>
      <p:pic>
        <p:nvPicPr>
          <p:cNvPr id="6" name="Picture 5">
            <a:extLst>
              <a:ext uri="{FF2B5EF4-FFF2-40B4-BE49-F238E27FC236}">
                <a16:creationId xmlns:a16="http://schemas.microsoft.com/office/drawing/2014/main" id="{61045EE1-76CF-40BF-8766-63083D9BA5BE}"/>
              </a:ext>
            </a:extLst>
          </p:cNvPr>
          <p:cNvPicPr>
            <a:picLocks noChangeAspect="1"/>
          </p:cNvPicPr>
          <p:nvPr/>
        </p:nvPicPr>
        <p:blipFill rotWithShape="1">
          <a:blip r:embed="rId4"/>
          <a:srcRect l="634" t="3011" r="2381" b="636"/>
          <a:stretch/>
        </p:blipFill>
        <p:spPr>
          <a:xfrm>
            <a:off x="2895600" y="1828007"/>
            <a:ext cx="6027825" cy="3403600"/>
          </a:xfrm>
          <a:prstGeom prst="rect">
            <a:avLst/>
          </a:prstGeom>
          <a:ln w="38100">
            <a:solidFill>
              <a:srgbClr val="0235AD"/>
            </a:solidFill>
          </a:ln>
        </p:spPr>
      </p:pic>
      <p:sp>
        <p:nvSpPr>
          <p:cNvPr id="7" name="TextBox 6">
            <a:extLst>
              <a:ext uri="{FF2B5EF4-FFF2-40B4-BE49-F238E27FC236}">
                <a16:creationId xmlns:a16="http://schemas.microsoft.com/office/drawing/2014/main" id="{894EC869-F023-4F31-8A9D-75345C24AE75}"/>
              </a:ext>
            </a:extLst>
          </p:cNvPr>
          <p:cNvSpPr txBox="1"/>
          <p:nvPr/>
        </p:nvSpPr>
        <p:spPr>
          <a:xfrm rot="20331880">
            <a:off x="72656" y="191074"/>
            <a:ext cx="1237839" cy="954107"/>
          </a:xfrm>
          <a:prstGeom prst="rect">
            <a:avLst/>
          </a:prstGeom>
          <a:noFill/>
        </p:spPr>
        <p:txBody>
          <a:bodyPr wrap="none" rtlCol="0">
            <a:spAutoFit/>
          </a:bodyPr>
          <a:lstStyle/>
          <a:p>
            <a:r>
              <a:rPr lang="en-US" sz="2800" dirty="0">
                <a:latin typeface="Brush Script MT" panose="03060802040406070304" pitchFamily="66" charset="0"/>
              </a:rPr>
              <a:t>On-page</a:t>
            </a:r>
            <a:br>
              <a:rPr lang="en-US" sz="2800" dirty="0">
                <a:latin typeface="Brush Script MT" panose="03060802040406070304" pitchFamily="66" charset="0"/>
              </a:rPr>
            </a:br>
            <a:r>
              <a:rPr lang="en-US" sz="2800" dirty="0">
                <a:latin typeface="Brush Script MT" panose="03060802040406070304" pitchFamily="66" charset="0"/>
              </a:rPr>
              <a:t>SEO</a:t>
            </a:r>
          </a:p>
        </p:txBody>
      </p:sp>
    </p:spTree>
    <p:extLst>
      <p:ext uri="{BB962C8B-B14F-4D97-AF65-F5344CB8AC3E}">
        <p14:creationId xmlns:p14="http://schemas.microsoft.com/office/powerpoint/2010/main" val="1374083252"/>
      </p:ext>
    </p:extLst>
  </p:cSld>
  <p:clrMapOvr>
    <a:masterClrMapping/>
  </p:clrMapOvr>
  <p:transition>
    <p:zoom/>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Search Engine Heatmap</a:t>
            </a:r>
          </a:p>
        </p:txBody>
      </p:sp>
      <p:pic>
        <p:nvPicPr>
          <p:cNvPr id="6" name="Picture 5"/>
          <p:cNvPicPr>
            <a:picLocks noChangeAspect="1"/>
          </p:cNvPicPr>
          <p:nvPr/>
        </p:nvPicPr>
        <p:blipFill>
          <a:blip r:embed="rId3"/>
          <a:stretch>
            <a:fillRect/>
          </a:stretch>
        </p:blipFill>
        <p:spPr>
          <a:xfrm>
            <a:off x="2375314" y="1371600"/>
            <a:ext cx="4240971" cy="4841776"/>
          </a:xfrm>
          <a:prstGeom prst="rect">
            <a:avLst/>
          </a:prstGeom>
          <a:ln w="76200">
            <a:solidFill>
              <a:srgbClr val="FFFF00"/>
            </a:solidFill>
          </a:ln>
        </p:spPr>
      </p:pic>
    </p:spTree>
    <p:extLst>
      <p:ext uri="{BB962C8B-B14F-4D97-AF65-F5344CB8AC3E}">
        <p14:creationId xmlns:p14="http://schemas.microsoft.com/office/powerpoint/2010/main" val="3755743203"/>
      </p:ext>
    </p:extLst>
  </p:cSld>
  <p:clrMapOvr>
    <a:masterClrMapping/>
  </p:clrMapOvr>
  <p:transition>
    <p:zoom/>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86748BAB-8F53-49F7-90AF-57014C185650}"/>
              </a:ext>
            </a:extLst>
          </p:cNvPr>
          <p:cNvSpPr/>
          <p:nvPr/>
        </p:nvSpPr>
        <p:spPr bwMode="auto">
          <a:xfrm>
            <a:off x="116114" y="1080242"/>
            <a:ext cx="8752141" cy="5683415"/>
          </a:xfrm>
          <a:custGeom>
            <a:avLst/>
            <a:gdLst>
              <a:gd name="connsiteX0" fmla="*/ 391886 w 8752141"/>
              <a:gd name="connsiteY0" fmla="*/ 226044 h 5683415"/>
              <a:gd name="connsiteX1" fmla="*/ 348343 w 8752141"/>
              <a:gd name="connsiteY1" fmla="*/ 298615 h 5683415"/>
              <a:gd name="connsiteX2" fmla="*/ 304800 w 8752141"/>
              <a:gd name="connsiteY2" fmla="*/ 342158 h 5683415"/>
              <a:gd name="connsiteX3" fmla="*/ 290286 w 8752141"/>
              <a:gd name="connsiteY3" fmla="*/ 385701 h 5683415"/>
              <a:gd name="connsiteX4" fmla="*/ 261257 w 8752141"/>
              <a:gd name="connsiteY4" fmla="*/ 429244 h 5683415"/>
              <a:gd name="connsiteX5" fmla="*/ 217715 w 8752141"/>
              <a:gd name="connsiteY5" fmla="*/ 559872 h 5683415"/>
              <a:gd name="connsiteX6" fmla="*/ 188686 w 8752141"/>
              <a:gd name="connsiteY6" fmla="*/ 646958 h 5683415"/>
              <a:gd name="connsiteX7" fmla="*/ 159657 w 8752141"/>
              <a:gd name="connsiteY7" fmla="*/ 821129 h 5683415"/>
              <a:gd name="connsiteX8" fmla="*/ 145143 w 8752141"/>
              <a:gd name="connsiteY8" fmla="*/ 2141929 h 5683415"/>
              <a:gd name="connsiteX9" fmla="*/ 116115 w 8752141"/>
              <a:gd name="connsiteY9" fmla="*/ 2853129 h 5683415"/>
              <a:gd name="connsiteX10" fmla="*/ 101600 w 8752141"/>
              <a:gd name="connsiteY10" fmla="*/ 2954729 h 5683415"/>
              <a:gd name="connsiteX11" fmla="*/ 87086 w 8752141"/>
              <a:gd name="connsiteY11" fmla="*/ 3332101 h 5683415"/>
              <a:gd name="connsiteX12" fmla="*/ 72572 w 8752141"/>
              <a:gd name="connsiteY12" fmla="*/ 3593358 h 5683415"/>
              <a:gd name="connsiteX13" fmla="*/ 58057 w 8752141"/>
              <a:gd name="connsiteY13" fmla="*/ 3941701 h 5683415"/>
              <a:gd name="connsiteX14" fmla="*/ 43543 w 8752141"/>
              <a:gd name="connsiteY14" fmla="*/ 4783529 h 5683415"/>
              <a:gd name="connsiteX15" fmla="*/ 29029 w 8752141"/>
              <a:gd name="connsiteY15" fmla="*/ 4856101 h 5683415"/>
              <a:gd name="connsiteX16" fmla="*/ 0 w 8752141"/>
              <a:gd name="connsiteY16" fmla="*/ 5175415 h 5683415"/>
              <a:gd name="connsiteX17" fmla="*/ 14515 w 8752141"/>
              <a:gd name="connsiteY17" fmla="*/ 5567301 h 5683415"/>
              <a:gd name="connsiteX18" fmla="*/ 43543 w 8752141"/>
              <a:gd name="connsiteY18" fmla="*/ 5610844 h 5683415"/>
              <a:gd name="connsiteX19" fmla="*/ 275772 w 8752141"/>
              <a:gd name="connsiteY19" fmla="*/ 5654387 h 5683415"/>
              <a:gd name="connsiteX20" fmla="*/ 1088572 w 8752141"/>
              <a:gd name="connsiteY20" fmla="*/ 5639872 h 5683415"/>
              <a:gd name="connsiteX21" fmla="*/ 1190172 w 8752141"/>
              <a:gd name="connsiteY21" fmla="*/ 5625358 h 5683415"/>
              <a:gd name="connsiteX22" fmla="*/ 1306286 w 8752141"/>
              <a:gd name="connsiteY22" fmla="*/ 5610844 h 5683415"/>
              <a:gd name="connsiteX23" fmla="*/ 1524000 w 8752141"/>
              <a:gd name="connsiteY23" fmla="*/ 5581815 h 5683415"/>
              <a:gd name="connsiteX24" fmla="*/ 2975429 w 8752141"/>
              <a:gd name="connsiteY24" fmla="*/ 5596329 h 5683415"/>
              <a:gd name="connsiteX25" fmla="*/ 3033486 w 8752141"/>
              <a:gd name="connsiteY25" fmla="*/ 5610844 h 5683415"/>
              <a:gd name="connsiteX26" fmla="*/ 3135086 w 8752141"/>
              <a:gd name="connsiteY26" fmla="*/ 5625358 h 5683415"/>
              <a:gd name="connsiteX27" fmla="*/ 4034972 w 8752141"/>
              <a:gd name="connsiteY27" fmla="*/ 5668901 h 5683415"/>
              <a:gd name="connsiteX28" fmla="*/ 5660572 w 8752141"/>
              <a:gd name="connsiteY28" fmla="*/ 5654387 h 5683415"/>
              <a:gd name="connsiteX29" fmla="*/ 5733143 w 8752141"/>
              <a:gd name="connsiteY29" fmla="*/ 5639872 h 5683415"/>
              <a:gd name="connsiteX30" fmla="*/ 6183086 w 8752141"/>
              <a:gd name="connsiteY30" fmla="*/ 5668901 h 5683415"/>
              <a:gd name="connsiteX31" fmla="*/ 6763657 w 8752141"/>
              <a:gd name="connsiteY31" fmla="*/ 5683415 h 5683415"/>
              <a:gd name="connsiteX32" fmla="*/ 7736115 w 8752141"/>
              <a:gd name="connsiteY32" fmla="*/ 5668901 h 5683415"/>
              <a:gd name="connsiteX33" fmla="*/ 7794172 w 8752141"/>
              <a:gd name="connsiteY33" fmla="*/ 5654387 h 5683415"/>
              <a:gd name="connsiteX34" fmla="*/ 7924800 w 8752141"/>
              <a:gd name="connsiteY34" fmla="*/ 5581815 h 5683415"/>
              <a:gd name="connsiteX35" fmla="*/ 7968343 w 8752141"/>
              <a:gd name="connsiteY35" fmla="*/ 5552787 h 5683415"/>
              <a:gd name="connsiteX36" fmla="*/ 7997372 w 8752141"/>
              <a:gd name="connsiteY36" fmla="*/ 5509244 h 5683415"/>
              <a:gd name="connsiteX37" fmla="*/ 7997372 w 8752141"/>
              <a:gd name="connsiteY37" fmla="*/ 5247987 h 5683415"/>
              <a:gd name="connsiteX38" fmla="*/ 8011886 w 8752141"/>
              <a:gd name="connsiteY38" fmla="*/ 4972215 h 5683415"/>
              <a:gd name="connsiteX39" fmla="*/ 8026400 w 8752141"/>
              <a:gd name="connsiteY39" fmla="*/ 4914158 h 5683415"/>
              <a:gd name="connsiteX40" fmla="*/ 8040915 w 8752141"/>
              <a:gd name="connsiteY40" fmla="*/ 4812558 h 5683415"/>
              <a:gd name="connsiteX41" fmla="*/ 8055429 w 8752141"/>
              <a:gd name="connsiteY41" fmla="*/ 4739987 h 5683415"/>
              <a:gd name="connsiteX42" fmla="*/ 8069943 w 8752141"/>
              <a:gd name="connsiteY42" fmla="*/ 4652901 h 5683415"/>
              <a:gd name="connsiteX43" fmla="*/ 8084457 w 8752141"/>
              <a:gd name="connsiteY43" fmla="*/ 4115872 h 5683415"/>
              <a:gd name="connsiteX44" fmla="*/ 8098972 w 8752141"/>
              <a:gd name="connsiteY44" fmla="*/ 3259529 h 5683415"/>
              <a:gd name="connsiteX45" fmla="*/ 8128000 w 8752141"/>
              <a:gd name="connsiteY45" fmla="*/ 3128901 h 5683415"/>
              <a:gd name="connsiteX46" fmla="*/ 8142515 w 8752141"/>
              <a:gd name="connsiteY46" fmla="*/ 3027301 h 5683415"/>
              <a:gd name="connsiteX47" fmla="*/ 8157029 w 8752141"/>
              <a:gd name="connsiteY47" fmla="*/ 2954729 h 5683415"/>
              <a:gd name="connsiteX48" fmla="*/ 8171543 w 8752141"/>
              <a:gd name="connsiteY48" fmla="*/ 2867644 h 5683415"/>
              <a:gd name="connsiteX49" fmla="*/ 8200572 w 8752141"/>
              <a:gd name="connsiteY49" fmla="*/ 2751529 h 5683415"/>
              <a:gd name="connsiteX50" fmla="*/ 8229600 w 8752141"/>
              <a:gd name="connsiteY50" fmla="*/ 2707987 h 5683415"/>
              <a:gd name="connsiteX51" fmla="*/ 8273143 w 8752141"/>
              <a:gd name="connsiteY51" fmla="*/ 2693472 h 5683415"/>
              <a:gd name="connsiteX52" fmla="*/ 8316686 w 8752141"/>
              <a:gd name="connsiteY52" fmla="*/ 2664444 h 5683415"/>
              <a:gd name="connsiteX53" fmla="*/ 8577943 w 8752141"/>
              <a:gd name="connsiteY53" fmla="*/ 2635415 h 5683415"/>
              <a:gd name="connsiteX54" fmla="*/ 8665029 w 8752141"/>
              <a:gd name="connsiteY54" fmla="*/ 2548329 h 5683415"/>
              <a:gd name="connsiteX55" fmla="*/ 8723086 w 8752141"/>
              <a:gd name="connsiteY55" fmla="*/ 2388672 h 5683415"/>
              <a:gd name="connsiteX56" fmla="*/ 8737600 w 8752141"/>
              <a:gd name="connsiteY56" fmla="*/ 2272558 h 5683415"/>
              <a:gd name="connsiteX57" fmla="*/ 8752115 w 8752141"/>
              <a:gd name="connsiteY57" fmla="*/ 2170958 h 5683415"/>
              <a:gd name="connsiteX58" fmla="*/ 8737600 w 8752141"/>
              <a:gd name="connsiteY58" fmla="*/ 1764558 h 5683415"/>
              <a:gd name="connsiteX59" fmla="*/ 8737600 w 8752141"/>
              <a:gd name="connsiteY59" fmla="*/ 327644 h 5683415"/>
              <a:gd name="connsiteX60" fmla="*/ 8708572 w 8752141"/>
              <a:gd name="connsiteY60" fmla="*/ 124444 h 5683415"/>
              <a:gd name="connsiteX61" fmla="*/ 8679543 w 8752141"/>
              <a:gd name="connsiteY61" fmla="*/ 80901 h 5683415"/>
              <a:gd name="connsiteX62" fmla="*/ 8665029 w 8752141"/>
              <a:gd name="connsiteY62" fmla="*/ 37358 h 5683415"/>
              <a:gd name="connsiteX63" fmla="*/ 8403772 w 8752141"/>
              <a:gd name="connsiteY63" fmla="*/ 22844 h 5683415"/>
              <a:gd name="connsiteX64" fmla="*/ 8171543 w 8752141"/>
              <a:gd name="connsiteY64" fmla="*/ 51872 h 5683415"/>
              <a:gd name="connsiteX65" fmla="*/ 7721600 w 8752141"/>
              <a:gd name="connsiteY65" fmla="*/ 80901 h 5683415"/>
              <a:gd name="connsiteX66" fmla="*/ 7402286 w 8752141"/>
              <a:gd name="connsiteY66" fmla="*/ 66387 h 5683415"/>
              <a:gd name="connsiteX67" fmla="*/ 7315200 w 8752141"/>
              <a:gd name="connsiteY67" fmla="*/ 51872 h 5683415"/>
              <a:gd name="connsiteX68" fmla="*/ 6952343 w 8752141"/>
              <a:gd name="connsiteY68" fmla="*/ 22844 h 5683415"/>
              <a:gd name="connsiteX69" fmla="*/ 6284686 w 8752141"/>
              <a:gd name="connsiteY69" fmla="*/ 37358 h 5683415"/>
              <a:gd name="connsiteX70" fmla="*/ 6183086 w 8752141"/>
              <a:gd name="connsiteY70" fmla="*/ 51872 h 5683415"/>
              <a:gd name="connsiteX71" fmla="*/ 5413829 w 8752141"/>
              <a:gd name="connsiteY71" fmla="*/ 66387 h 5683415"/>
              <a:gd name="connsiteX72" fmla="*/ 5167086 w 8752141"/>
              <a:gd name="connsiteY72" fmla="*/ 109929 h 5683415"/>
              <a:gd name="connsiteX73" fmla="*/ 5065486 w 8752141"/>
              <a:gd name="connsiteY73" fmla="*/ 153472 h 5683415"/>
              <a:gd name="connsiteX74" fmla="*/ 4963886 w 8752141"/>
              <a:gd name="connsiteY74" fmla="*/ 182501 h 5683415"/>
              <a:gd name="connsiteX75" fmla="*/ 4876800 w 8752141"/>
              <a:gd name="connsiteY75" fmla="*/ 211529 h 5683415"/>
              <a:gd name="connsiteX76" fmla="*/ 4833257 w 8752141"/>
              <a:gd name="connsiteY76" fmla="*/ 226044 h 5683415"/>
              <a:gd name="connsiteX77" fmla="*/ 3541486 w 8752141"/>
              <a:gd name="connsiteY77" fmla="*/ 240558 h 5683415"/>
              <a:gd name="connsiteX78" fmla="*/ 2598057 w 8752141"/>
              <a:gd name="connsiteY78" fmla="*/ 240558 h 5683415"/>
              <a:gd name="connsiteX79" fmla="*/ 2423886 w 8752141"/>
              <a:gd name="connsiteY79" fmla="*/ 226044 h 5683415"/>
              <a:gd name="connsiteX80" fmla="*/ 1001486 w 8752141"/>
              <a:gd name="connsiteY80" fmla="*/ 211529 h 5683415"/>
              <a:gd name="connsiteX81" fmla="*/ 391886 w 8752141"/>
              <a:gd name="connsiteY81" fmla="*/ 226044 h 5683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8752141" h="5683415">
                <a:moveTo>
                  <a:pt x="391886" y="226044"/>
                </a:moveTo>
                <a:cubicBezTo>
                  <a:pt x="283029" y="240558"/>
                  <a:pt x="365269" y="276047"/>
                  <a:pt x="348343" y="298615"/>
                </a:cubicBezTo>
                <a:cubicBezTo>
                  <a:pt x="336027" y="315036"/>
                  <a:pt x="316186" y="325079"/>
                  <a:pt x="304800" y="342158"/>
                </a:cubicBezTo>
                <a:cubicBezTo>
                  <a:pt x="296313" y="354888"/>
                  <a:pt x="297128" y="372017"/>
                  <a:pt x="290286" y="385701"/>
                </a:cubicBezTo>
                <a:cubicBezTo>
                  <a:pt x="282485" y="401303"/>
                  <a:pt x="270933" y="414730"/>
                  <a:pt x="261257" y="429244"/>
                </a:cubicBezTo>
                <a:lnTo>
                  <a:pt x="217715" y="559872"/>
                </a:lnTo>
                <a:cubicBezTo>
                  <a:pt x="217713" y="559879"/>
                  <a:pt x="188687" y="646950"/>
                  <a:pt x="188686" y="646958"/>
                </a:cubicBezTo>
                <a:lnTo>
                  <a:pt x="159657" y="821129"/>
                </a:lnTo>
                <a:cubicBezTo>
                  <a:pt x="154819" y="1261396"/>
                  <a:pt x="152022" y="1701689"/>
                  <a:pt x="145143" y="2141929"/>
                </a:cubicBezTo>
                <a:cubicBezTo>
                  <a:pt x="141169" y="2396271"/>
                  <a:pt x="141559" y="2611414"/>
                  <a:pt x="116115" y="2853129"/>
                </a:cubicBezTo>
                <a:cubicBezTo>
                  <a:pt x="112534" y="2887152"/>
                  <a:pt x="106438" y="2920862"/>
                  <a:pt x="101600" y="2954729"/>
                </a:cubicBezTo>
                <a:cubicBezTo>
                  <a:pt x="96762" y="3080520"/>
                  <a:pt x="92802" y="3206347"/>
                  <a:pt x="87086" y="3332101"/>
                </a:cubicBezTo>
                <a:cubicBezTo>
                  <a:pt x="83126" y="3419231"/>
                  <a:pt x="76721" y="3506237"/>
                  <a:pt x="72572" y="3593358"/>
                </a:cubicBezTo>
                <a:cubicBezTo>
                  <a:pt x="67044" y="3709442"/>
                  <a:pt x="62895" y="3825587"/>
                  <a:pt x="58057" y="3941701"/>
                </a:cubicBezTo>
                <a:cubicBezTo>
                  <a:pt x="53219" y="4222310"/>
                  <a:pt x="52448" y="4503019"/>
                  <a:pt x="43543" y="4783529"/>
                </a:cubicBezTo>
                <a:cubicBezTo>
                  <a:pt x="42760" y="4808186"/>
                  <a:pt x="31484" y="4831554"/>
                  <a:pt x="29029" y="4856101"/>
                </a:cubicBezTo>
                <a:cubicBezTo>
                  <a:pt x="-15739" y="5303786"/>
                  <a:pt x="37961" y="4909700"/>
                  <a:pt x="0" y="5175415"/>
                </a:cubicBezTo>
                <a:cubicBezTo>
                  <a:pt x="4838" y="5306044"/>
                  <a:pt x="1508" y="5437231"/>
                  <a:pt x="14515" y="5567301"/>
                </a:cubicBezTo>
                <a:cubicBezTo>
                  <a:pt x="16251" y="5584658"/>
                  <a:pt x="28751" y="5601599"/>
                  <a:pt x="43543" y="5610844"/>
                </a:cubicBezTo>
                <a:cubicBezTo>
                  <a:pt x="102747" y="5647846"/>
                  <a:pt x="217785" y="5648588"/>
                  <a:pt x="275772" y="5654387"/>
                </a:cubicBezTo>
                <a:lnTo>
                  <a:pt x="1088572" y="5639872"/>
                </a:lnTo>
                <a:cubicBezTo>
                  <a:pt x="1122765" y="5638786"/>
                  <a:pt x="1156262" y="5629879"/>
                  <a:pt x="1190172" y="5625358"/>
                </a:cubicBezTo>
                <a:lnTo>
                  <a:pt x="1306286" y="5610844"/>
                </a:lnTo>
                <a:cubicBezTo>
                  <a:pt x="1606744" y="5570782"/>
                  <a:pt x="1191234" y="5623410"/>
                  <a:pt x="1524000" y="5581815"/>
                </a:cubicBezTo>
                <a:lnTo>
                  <a:pt x="2975429" y="5596329"/>
                </a:lnTo>
                <a:cubicBezTo>
                  <a:pt x="2995373" y="5596713"/>
                  <a:pt x="3013860" y="5607276"/>
                  <a:pt x="3033486" y="5610844"/>
                </a:cubicBezTo>
                <a:cubicBezTo>
                  <a:pt x="3067145" y="5616964"/>
                  <a:pt x="3100994" y="5622517"/>
                  <a:pt x="3135086" y="5625358"/>
                </a:cubicBezTo>
                <a:cubicBezTo>
                  <a:pt x="3558148" y="5660613"/>
                  <a:pt x="3593972" y="5655538"/>
                  <a:pt x="4034972" y="5668901"/>
                </a:cubicBezTo>
                <a:lnTo>
                  <a:pt x="5660572" y="5654387"/>
                </a:lnTo>
                <a:cubicBezTo>
                  <a:pt x="5685238" y="5653965"/>
                  <a:pt x="5708474" y="5639872"/>
                  <a:pt x="5733143" y="5639872"/>
                </a:cubicBezTo>
                <a:cubicBezTo>
                  <a:pt x="5975784" y="5639872"/>
                  <a:pt x="5966454" y="5660726"/>
                  <a:pt x="6183086" y="5668901"/>
                </a:cubicBezTo>
                <a:cubicBezTo>
                  <a:pt x="6376532" y="5676201"/>
                  <a:pt x="6570133" y="5678577"/>
                  <a:pt x="6763657" y="5683415"/>
                </a:cubicBezTo>
                <a:lnTo>
                  <a:pt x="7736115" y="5668901"/>
                </a:lnTo>
                <a:cubicBezTo>
                  <a:pt x="7756055" y="5668339"/>
                  <a:pt x="7774992" y="5659867"/>
                  <a:pt x="7794172" y="5654387"/>
                </a:cubicBezTo>
                <a:cubicBezTo>
                  <a:pt x="7861231" y="5635227"/>
                  <a:pt x="7846834" y="5633792"/>
                  <a:pt x="7924800" y="5581815"/>
                </a:cubicBezTo>
                <a:lnTo>
                  <a:pt x="7968343" y="5552787"/>
                </a:lnTo>
                <a:cubicBezTo>
                  <a:pt x="7978019" y="5538273"/>
                  <a:pt x="7989571" y="5524846"/>
                  <a:pt x="7997372" y="5509244"/>
                </a:cubicBezTo>
                <a:cubicBezTo>
                  <a:pt x="8037092" y="5429803"/>
                  <a:pt x="8002413" y="5323599"/>
                  <a:pt x="7997372" y="5247987"/>
                </a:cubicBezTo>
                <a:cubicBezTo>
                  <a:pt x="8002210" y="5156063"/>
                  <a:pt x="8003912" y="5063920"/>
                  <a:pt x="8011886" y="4972215"/>
                </a:cubicBezTo>
                <a:cubicBezTo>
                  <a:pt x="8013614" y="4952342"/>
                  <a:pt x="8022832" y="4933784"/>
                  <a:pt x="8026400" y="4914158"/>
                </a:cubicBezTo>
                <a:cubicBezTo>
                  <a:pt x="8032520" y="4880499"/>
                  <a:pt x="8035291" y="4846303"/>
                  <a:pt x="8040915" y="4812558"/>
                </a:cubicBezTo>
                <a:cubicBezTo>
                  <a:pt x="8044971" y="4788224"/>
                  <a:pt x="8051016" y="4764258"/>
                  <a:pt x="8055429" y="4739987"/>
                </a:cubicBezTo>
                <a:cubicBezTo>
                  <a:pt x="8060693" y="4711033"/>
                  <a:pt x="8065105" y="4681930"/>
                  <a:pt x="8069943" y="4652901"/>
                </a:cubicBezTo>
                <a:cubicBezTo>
                  <a:pt x="8074781" y="4473891"/>
                  <a:pt x="8080727" y="4294908"/>
                  <a:pt x="8084457" y="4115872"/>
                </a:cubicBezTo>
                <a:cubicBezTo>
                  <a:pt x="8090403" y="3830445"/>
                  <a:pt x="8090055" y="3544878"/>
                  <a:pt x="8098972" y="3259529"/>
                </a:cubicBezTo>
                <a:cubicBezTo>
                  <a:pt x="8100059" y="3224741"/>
                  <a:pt x="8121523" y="3164522"/>
                  <a:pt x="8128000" y="3128901"/>
                </a:cubicBezTo>
                <a:cubicBezTo>
                  <a:pt x="8134120" y="3095242"/>
                  <a:pt x="8136891" y="3061046"/>
                  <a:pt x="8142515" y="3027301"/>
                </a:cubicBezTo>
                <a:cubicBezTo>
                  <a:pt x="8146571" y="3002967"/>
                  <a:pt x="8152616" y="2979001"/>
                  <a:pt x="8157029" y="2954729"/>
                </a:cubicBezTo>
                <a:cubicBezTo>
                  <a:pt x="8162293" y="2925775"/>
                  <a:pt x="8166279" y="2896598"/>
                  <a:pt x="8171543" y="2867644"/>
                </a:cubicBezTo>
                <a:cubicBezTo>
                  <a:pt x="8176276" y="2841612"/>
                  <a:pt x="8186182" y="2780308"/>
                  <a:pt x="8200572" y="2751529"/>
                </a:cubicBezTo>
                <a:cubicBezTo>
                  <a:pt x="8208373" y="2735927"/>
                  <a:pt x="8215979" y="2718884"/>
                  <a:pt x="8229600" y="2707987"/>
                </a:cubicBezTo>
                <a:cubicBezTo>
                  <a:pt x="8241547" y="2698429"/>
                  <a:pt x="8259459" y="2700314"/>
                  <a:pt x="8273143" y="2693472"/>
                </a:cubicBezTo>
                <a:cubicBezTo>
                  <a:pt x="8288745" y="2685671"/>
                  <a:pt x="8299978" y="2669456"/>
                  <a:pt x="8316686" y="2664444"/>
                </a:cubicBezTo>
                <a:cubicBezTo>
                  <a:pt x="8355077" y="2652927"/>
                  <a:pt x="8565585" y="2636538"/>
                  <a:pt x="8577943" y="2635415"/>
                </a:cubicBezTo>
                <a:cubicBezTo>
                  <a:pt x="8606972" y="2606386"/>
                  <a:pt x="8655072" y="2588156"/>
                  <a:pt x="8665029" y="2548329"/>
                </a:cubicBezTo>
                <a:cubicBezTo>
                  <a:pt x="8698288" y="2415292"/>
                  <a:pt x="8671927" y="2465410"/>
                  <a:pt x="8723086" y="2388672"/>
                </a:cubicBezTo>
                <a:cubicBezTo>
                  <a:pt x="8727924" y="2349967"/>
                  <a:pt x="8732445" y="2311222"/>
                  <a:pt x="8737600" y="2272558"/>
                </a:cubicBezTo>
                <a:cubicBezTo>
                  <a:pt x="8742121" y="2238648"/>
                  <a:pt x="8752115" y="2205169"/>
                  <a:pt x="8752115" y="2170958"/>
                </a:cubicBezTo>
                <a:cubicBezTo>
                  <a:pt x="8752115" y="2035405"/>
                  <a:pt x="8742438" y="1900025"/>
                  <a:pt x="8737600" y="1764558"/>
                </a:cubicBezTo>
                <a:cubicBezTo>
                  <a:pt x="8749230" y="1066801"/>
                  <a:pt x="8763478" y="948703"/>
                  <a:pt x="8737600" y="327644"/>
                </a:cubicBezTo>
                <a:cubicBezTo>
                  <a:pt x="8736971" y="312536"/>
                  <a:pt x="8722326" y="161120"/>
                  <a:pt x="8708572" y="124444"/>
                </a:cubicBezTo>
                <a:cubicBezTo>
                  <a:pt x="8702447" y="108111"/>
                  <a:pt x="8689219" y="95415"/>
                  <a:pt x="8679543" y="80901"/>
                </a:cubicBezTo>
                <a:cubicBezTo>
                  <a:pt x="8674705" y="66387"/>
                  <a:pt x="8674586" y="49305"/>
                  <a:pt x="8665029" y="37358"/>
                </a:cubicBezTo>
                <a:cubicBezTo>
                  <a:pt x="8607200" y="-34929"/>
                  <a:pt x="8446134" y="19314"/>
                  <a:pt x="8403772" y="22844"/>
                </a:cubicBezTo>
                <a:cubicBezTo>
                  <a:pt x="8129423" y="45707"/>
                  <a:pt x="8402189" y="27593"/>
                  <a:pt x="8171543" y="51872"/>
                </a:cubicBezTo>
                <a:cubicBezTo>
                  <a:pt x="8016413" y="68202"/>
                  <a:pt x="7880520" y="72537"/>
                  <a:pt x="7721600" y="80901"/>
                </a:cubicBezTo>
                <a:cubicBezTo>
                  <a:pt x="7615162" y="76063"/>
                  <a:pt x="7508563" y="73978"/>
                  <a:pt x="7402286" y="66387"/>
                </a:cubicBezTo>
                <a:cubicBezTo>
                  <a:pt x="7372932" y="64290"/>
                  <a:pt x="7344508" y="54536"/>
                  <a:pt x="7315200" y="51872"/>
                </a:cubicBezTo>
                <a:cubicBezTo>
                  <a:pt x="6651076" y="-8504"/>
                  <a:pt x="7379321" y="70285"/>
                  <a:pt x="6952343" y="22844"/>
                </a:cubicBezTo>
                <a:lnTo>
                  <a:pt x="6284686" y="37358"/>
                </a:lnTo>
                <a:cubicBezTo>
                  <a:pt x="6250500" y="38648"/>
                  <a:pt x="6217277" y="50732"/>
                  <a:pt x="6183086" y="51872"/>
                </a:cubicBezTo>
                <a:cubicBezTo>
                  <a:pt x="5926764" y="60416"/>
                  <a:pt x="5670248" y="61549"/>
                  <a:pt x="5413829" y="66387"/>
                </a:cubicBezTo>
                <a:cubicBezTo>
                  <a:pt x="5235140" y="102124"/>
                  <a:pt x="5317529" y="88438"/>
                  <a:pt x="5167086" y="109929"/>
                </a:cubicBezTo>
                <a:cubicBezTo>
                  <a:pt x="5064970" y="143969"/>
                  <a:pt x="5191034" y="99666"/>
                  <a:pt x="5065486" y="153472"/>
                </a:cubicBezTo>
                <a:cubicBezTo>
                  <a:pt x="5027540" y="169735"/>
                  <a:pt x="5004815" y="170223"/>
                  <a:pt x="4963886" y="182501"/>
                </a:cubicBezTo>
                <a:cubicBezTo>
                  <a:pt x="4934578" y="191293"/>
                  <a:pt x="4905829" y="201853"/>
                  <a:pt x="4876800" y="211529"/>
                </a:cubicBezTo>
                <a:cubicBezTo>
                  <a:pt x="4862286" y="216367"/>
                  <a:pt x="4848556" y="225872"/>
                  <a:pt x="4833257" y="226044"/>
                </a:cubicBezTo>
                <a:lnTo>
                  <a:pt x="3541486" y="240558"/>
                </a:lnTo>
                <a:cubicBezTo>
                  <a:pt x="3060467" y="259798"/>
                  <a:pt x="3179270" y="262912"/>
                  <a:pt x="2598057" y="240558"/>
                </a:cubicBezTo>
                <a:cubicBezTo>
                  <a:pt x="2539842" y="238319"/>
                  <a:pt x="2482135" y="227103"/>
                  <a:pt x="2423886" y="226044"/>
                </a:cubicBezTo>
                <a:lnTo>
                  <a:pt x="1001486" y="211529"/>
                </a:lnTo>
                <a:cubicBezTo>
                  <a:pt x="449948" y="226436"/>
                  <a:pt x="500743" y="211530"/>
                  <a:pt x="391886" y="226044"/>
                </a:cubicBezTo>
                <a:close/>
              </a:path>
            </a:pathLst>
          </a:custGeom>
          <a:solidFill>
            <a:schemeClr val="accent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2" name="Title 1">
            <a:extLst>
              <a:ext uri="{FF2B5EF4-FFF2-40B4-BE49-F238E27FC236}">
                <a16:creationId xmlns:a16="http://schemas.microsoft.com/office/drawing/2014/main" id="{C59096F1-4CE1-43B0-88EF-1796F33BA087}"/>
              </a:ext>
            </a:extLst>
          </p:cNvPr>
          <p:cNvSpPr>
            <a:spLocks noGrp="1"/>
          </p:cNvSpPr>
          <p:nvPr>
            <p:ph type="title"/>
          </p:nvPr>
        </p:nvSpPr>
        <p:spPr>
          <a:xfrm>
            <a:off x="0" y="228600"/>
            <a:ext cx="9144000" cy="814388"/>
          </a:xfrm>
        </p:spPr>
        <p:txBody>
          <a:bodyPr/>
          <a:lstStyle/>
          <a:p>
            <a:r>
              <a:rPr lang="en-US" b="1" dirty="0">
                <a:solidFill>
                  <a:srgbClr val="FFFF00"/>
                </a:solidFill>
              </a:rPr>
              <a:t>Quality from a Search Engine Perspective</a:t>
            </a:r>
          </a:p>
        </p:txBody>
      </p:sp>
      <p:pic>
        <p:nvPicPr>
          <p:cNvPr id="4" name="Picture 3">
            <a:extLst>
              <a:ext uri="{FF2B5EF4-FFF2-40B4-BE49-F238E27FC236}">
                <a16:creationId xmlns:a16="http://schemas.microsoft.com/office/drawing/2014/main" id="{01FE673B-57FF-4E4E-ABC1-1D7DF3127522}"/>
              </a:ext>
            </a:extLst>
          </p:cNvPr>
          <p:cNvPicPr>
            <a:picLocks noChangeAspect="1"/>
          </p:cNvPicPr>
          <p:nvPr/>
        </p:nvPicPr>
        <p:blipFill rotWithShape="1">
          <a:blip r:embed="rId3"/>
          <a:srcRect l="2222" t="1112" r="2222"/>
          <a:stretch/>
        </p:blipFill>
        <p:spPr>
          <a:xfrm>
            <a:off x="642258" y="1456777"/>
            <a:ext cx="4403718" cy="2278668"/>
          </a:xfrm>
          <a:prstGeom prst="rect">
            <a:avLst/>
          </a:prstGeom>
        </p:spPr>
      </p:pic>
      <p:pic>
        <p:nvPicPr>
          <p:cNvPr id="5" name="Picture 4">
            <a:extLst>
              <a:ext uri="{FF2B5EF4-FFF2-40B4-BE49-F238E27FC236}">
                <a16:creationId xmlns:a16="http://schemas.microsoft.com/office/drawing/2014/main" id="{4FCE0985-4373-4597-9792-C43DA4FBFA9B}"/>
              </a:ext>
            </a:extLst>
          </p:cNvPr>
          <p:cNvPicPr>
            <a:picLocks noChangeAspect="1"/>
          </p:cNvPicPr>
          <p:nvPr/>
        </p:nvPicPr>
        <p:blipFill rotWithShape="1">
          <a:blip r:embed="rId4"/>
          <a:srcRect l="56105" t="23502" r="5815" b="17426"/>
          <a:stretch/>
        </p:blipFill>
        <p:spPr>
          <a:xfrm>
            <a:off x="4757718" y="3890665"/>
            <a:ext cx="3083134" cy="2678287"/>
          </a:xfrm>
          <a:prstGeom prst="rect">
            <a:avLst/>
          </a:prstGeom>
        </p:spPr>
      </p:pic>
      <p:sp>
        <p:nvSpPr>
          <p:cNvPr id="6" name="TextBox 5">
            <a:extLst>
              <a:ext uri="{FF2B5EF4-FFF2-40B4-BE49-F238E27FC236}">
                <a16:creationId xmlns:a16="http://schemas.microsoft.com/office/drawing/2014/main" id="{75418636-C061-4586-990D-40337AB31FCD}"/>
              </a:ext>
            </a:extLst>
          </p:cNvPr>
          <p:cNvSpPr txBox="1"/>
          <p:nvPr/>
        </p:nvSpPr>
        <p:spPr>
          <a:xfrm>
            <a:off x="4982576" y="4015687"/>
            <a:ext cx="953723" cy="1107996"/>
          </a:xfrm>
          <a:prstGeom prst="rect">
            <a:avLst/>
          </a:prstGeom>
          <a:noFill/>
        </p:spPr>
        <p:txBody>
          <a:bodyPr wrap="none" rtlCol="0">
            <a:spAutoFit/>
          </a:bodyPr>
          <a:lstStyle/>
          <a:p>
            <a:r>
              <a:rPr lang="en-US" b="1" dirty="0">
                <a:solidFill>
                  <a:schemeClr val="bg2"/>
                </a:solidFill>
                <a:latin typeface="Segoe UI Semibold" panose="020B0702040204020203" pitchFamily="34" charset="0"/>
                <a:cs typeface="Segoe UI Semibold" panose="020B0702040204020203" pitchFamily="34" charset="0"/>
              </a:rPr>
              <a:t>SLOW</a:t>
            </a:r>
          </a:p>
          <a:p>
            <a:r>
              <a:rPr lang="en-US" b="1" dirty="0">
                <a:solidFill>
                  <a:schemeClr val="bg2"/>
                </a:solidFill>
                <a:latin typeface="Segoe UI Semibold" panose="020B0702040204020203" pitchFamily="34" charset="0"/>
                <a:cs typeface="Segoe UI Semibold" panose="020B0702040204020203" pitchFamily="34" charset="0"/>
              </a:rPr>
              <a:t>LOAD</a:t>
            </a:r>
          </a:p>
          <a:p>
            <a:r>
              <a:rPr lang="en-US" b="1" dirty="0">
                <a:solidFill>
                  <a:schemeClr val="bg2"/>
                </a:solidFill>
                <a:latin typeface="Segoe UI Semibold" panose="020B0702040204020203" pitchFamily="34" charset="0"/>
                <a:cs typeface="Segoe UI Semibold" panose="020B0702040204020203" pitchFamily="34" charset="0"/>
              </a:rPr>
              <a:t>TIME</a:t>
            </a:r>
          </a:p>
        </p:txBody>
      </p:sp>
      <p:pic>
        <p:nvPicPr>
          <p:cNvPr id="1028" name="Picture 4" descr="Image result for x images">
            <a:extLst>
              <a:ext uri="{FF2B5EF4-FFF2-40B4-BE49-F238E27FC236}">
                <a16:creationId xmlns:a16="http://schemas.microsoft.com/office/drawing/2014/main" id="{0BC00F47-6486-4C3F-A811-82376133A986}"/>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971755" y="4017557"/>
            <a:ext cx="1106126" cy="110612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A2754F5-2833-4CF6-B10B-C65F0225F1B3}"/>
              </a:ext>
            </a:extLst>
          </p:cNvPr>
          <p:cNvPicPr>
            <a:picLocks noChangeAspect="1"/>
          </p:cNvPicPr>
          <p:nvPr/>
        </p:nvPicPr>
        <p:blipFill rotWithShape="1">
          <a:blip r:embed="rId6"/>
          <a:srcRect l="1" r="2053" b="13001"/>
          <a:stretch/>
        </p:blipFill>
        <p:spPr>
          <a:xfrm>
            <a:off x="5512455" y="1341527"/>
            <a:ext cx="2936466" cy="2193645"/>
          </a:xfrm>
          <a:prstGeom prst="rect">
            <a:avLst/>
          </a:prstGeom>
        </p:spPr>
      </p:pic>
      <p:pic>
        <p:nvPicPr>
          <p:cNvPr id="9" name="Picture 8">
            <a:extLst>
              <a:ext uri="{FF2B5EF4-FFF2-40B4-BE49-F238E27FC236}">
                <a16:creationId xmlns:a16="http://schemas.microsoft.com/office/drawing/2014/main" id="{4AEC428F-1A79-421D-AC2F-0013542754B6}"/>
              </a:ext>
            </a:extLst>
          </p:cNvPr>
          <p:cNvPicPr>
            <a:picLocks noChangeAspect="1"/>
          </p:cNvPicPr>
          <p:nvPr/>
        </p:nvPicPr>
        <p:blipFill rotWithShape="1">
          <a:blip r:embed="rId7"/>
          <a:srcRect t="6775"/>
          <a:stretch/>
        </p:blipFill>
        <p:spPr>
          <a:xfrm>
            <a:off x="446620" y="3968485"/>
            <a:ext cx="4048125" cy="2504075"/>
          </a:xfrm>
          <a:prstGeom prst="rect">
            <a:avLst/>
          </a:prstGeom>
        </p:spPr>
      </p:pic>
      <p:sp>
        <p:nvSpPr>
          <p:cNvPr id="10" name="Rectangle 9">
            <a:extLst>
              <a:ext uri="{FF2B5EF4-FFF2-40B4-BE49-F238E27FC236}">
                <a16:creationId xmlns:a16="http://schemas.microsoft.com/office/drawing/2014/main" id="{BDD32F65-5AA7-48B4-BD87-C93289EA0905}"/>
              </a:ext>
            </a:extLst>
          </p:cNvPr>
          <p:cNvSpPr/>
          <p:nvPr/>
        </p:nvSpPr>
        <p:spPr>
          <a:xfrm>
            <a:off x="4219982" y="2967335"/>
            <a:ext cx="704039" cy="923330"/>
          </a:xfrm>
          <a:prstGeom prst="rect">
            <a:avLst/>
          </a:prstGeom>
          <a:noFill/>
        </p:spPr>
        <p:txBody>
          <a:bodyPr wrap="none" lIns="91440" tIns="45720" rIns="91440" bIns="45720">
            <a:spAutoFit/>
          </a:bodyPr>
          <a:lstStyle/>
          <a:p>
            <a:pPr algn="ctr"/>
            <a:r>
              <a:rPr lang="en-US" sz="5400" b="0" cap="none" spc="0" dirty="0">
                <a:ln w="0"/>
                <a:solidFill>
                  <a:srgbClr val="41413B"/>
                </a:solidFill>
                <a:effectLst>
                  <a:outerShdw blurRad="38100" dist="19050" dir="2700000" algn="tl" rotWithShape="0">
                    <a:schemeClr val="dk1">
                      <a:alpha val="40000"/>
                    </a:schemeClr>
                  </a:outerShdw>
                </a:effectLst>
              </a:rPr>
              <a:t>   </a:t>
            </a:r>
          </a:p>
        </p:txBody>
      </p:sp>
      <p:sp>
        <p:nvSpPr>
          <p:cNvPr id="11" name="TextBox 10">
            <a:extLst>
              <a:ext uri="{FF2B5EF4-FFF2-40B4-BE49-F238E27FC236}">
                <a16:creationId xmlns:a16="http://schemas.microsoft.com/office/drawing/2014/main" id="{644FCD0D-BCE4-491B-92BC-00374CC0A004}"/>
              </a:ext>
            </a:extLst>
          </p:cNvPr>
          <p:cNvSpPr txBox="1"/>
          <p:nvPr/>
        </p:nvSpPr>
        <p:spPr>
          <a:xfrm rot="18658114">
            <a:off x="451528" y="5571002"/>
            <a:ext cx="1277914" cy="461665"/>
          </a:xfrm>
          <a:prstGeom prst="rect">
            <a:avLst/>
          </a:prstGeom>
          <a:noFill/>
        </p:spPr>
        <p:txBody>
          <a:bodyPr wrap="none" rtlCol="0">
            <a:spAutoFit/>
          </a:bodyPr>
          <a:lstStyle/>
          <a:p>
            <a:r>
              <a:rPr lang="en-US" sz="2400" b="1" dirty="0">
                <a:solidFill>
                  <a:srgbClr val="41413B"/>
                </a:solidFill>
                <a:latin typeface="Britannic Bold" panose="020B0903060703020204" pitchFamily="34" charset="0"/>
              </a:rPr>
              <a:t>Original</a:t>
            </a:r>
          </a:p>
        </p:txBody>
      </p:sp>
      <p:sp>
        <p:nvSpPr>
          <p:cNvPr id="14" name="TextBox 13">
            <a:extLst>
              <a:ext uri="{FF2B5EF4-FFF2-40B4-BE49-F238E27FC236}">
                <a16:creationId xmlns:a16="http://schemas.microsoft.com/office/drawing/2014/main" id="{335951C5-0A75-4CC7-8F41-4C8797FEF19C}"/>
              </a:ext>
            </a:extLst>
          </p:cNvPr>
          <p:cNvSpPr txBox="1"/>
          <p:nvPr/>
        </p:nvSpPr>
        <p:spPr>
          <a:xfrm rot="2767832">
            <a:off x="3258730" y="5515349"/>
            <a:ext cx="1132041" cy="461665"/>
          </a:xfrm>
          <a:prstGeom prst="rect">
            <a:avLst/>
          </a:prstGeom>
          <a:noFill/>
        </p:spPr>
        <p:txBody>
          <a:bodyPr wrap="none" rtlCol="0">
            <a:spAutoFit/>
          </a:bodyPr>
          <a:lstStyle/>
          <a:p>
            <a:r>
              <a:rPr lang="en-US" sz="2400" b="1" dirty="0">
                <a:solidFill>
                  <a:srgbClr val="41413B"/>
                </a:solidFill>
                <a:latin typeface="Britannic Bold" panose="020B0903060703020204" pitchFamily="34" charset="0"/>
              </a:rPr>
              <a:t>Quality</a:t>
            </a:r>
          </a:p>
        </p:txBody>
      </p:sp>
    </p:spTree>
    <p:extLst>
      <p:ext uri="{BB962C8B-B14F-4D97-AF65-F5344CB8AC3E}">
        <p14:creationId xmlns:p14="http://schemas.microsoft.com/office/powerpoint/2010/main" val="361585024"/>
      </p:ext>
    </p:extLst>
  </p:cSld>
  <p:clrMapOvr>
    <a:masterClrMapping/>
  </p:clrMapOvr>
  <p:transition>
    <p:zoom/>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3"/>
          <a:srcRect r="3333"/>
          <a:stretch/>
        </p:blipFill>
        <p:spPr>
          <a:xfrm>
            <a:off x="0" y="0"/>
            <a:ext cx="9144000" cy="6858000"/>
          </a:xfrm>
          <a:prstGeom prst="rect">
            <a:avLst/>
          </a:prstGeom>
          <a:ln>
            <a:noFill/>
          </a:ln>
        </p:spPr>
      </p:pic>
      <p:sp>
        <p:nvSpPr>
          <p:cNvPr id="5" name="Rectangle 4"/>
          <p:cNvSpPr/>
          <p:nvPr/>
        </p:nvSpPr>
        <p:spPr>
          <a:xfrm>
            <a:off x="609600" y="228600"/>
            <a:ext cx="8077200" cy="1757065"/>
          </a:xfrm>
          <a:prstGeom prst="rect">
            <a:avLst/>
          </a:prstGeom>
          <a:noFill/>
        </p:spPr>
        <p:txBody>
          <a:bodyPr wrap="none" lIns="91440" tIns="45720" rIns="91440" bIns="45720">
            <a:prstTxWarp prst="textInflateTop">
              <a:avLst/>
            </a:prstTxWarp>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glow rad="228600">
                    <a:schemeClr val="accent2">
                      <a:satMod val="175000"/>
                      <a:alpha val="40000"/>
                    </a:schemeClr>
                  </a:glow>
                  <a:outerShdw dist="38100" dir="2640000" algn="bl" rotWithShape="0">
                    <a:schemeClr val="tx2">
                      <a:lumMod val="75000"/>
                    </a:schemeClr>
                  </a:outerShdw>
                </a:effectLst>
              </a:rPr>
              <a:t>So what’s this </a:t>
            </a:r>
            <a:r>
              <a:rPr lang="en-US" sz="5400" b="1" cap="none" spc="0" dirty="0">
                <a:ln w="12700">
                  <a:solidFill>
                    <a:schemeClr val="tx2">
                      <a:lumMod val="75000"/>
                    </a:schemeClr>
                  </a:solidFill>
                  <a:prstDash val="solid"/>
                </a:ln>
                <a:solidFill>
                  <a:srgbClr val="FFFF00"/>
                </a:solidFill>
                <a:effectLst>
                  <a:glow rad="228600">
                    <a:schemeClr val="accent2">
                      <a:satMod val="175000"/>
                      <a:alpha val="40000"/>
                    </a:schemeClr>
                  </a:glow>
                  <a:outerShdw dist="38100" dir="2640000" algn="bl" rotWithShape="0">
                    <a:schemeClr val="tx2">
                      <a:lumMod val="75000"/>
                    </a:schemeClr>
                  </a:outerShdw>
                </a:effectLst>
              </a:rPr>
              <a:t>PageRank</a:t>
            </a: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glow rad="228600">
                    <a:schemeClr val="accent2">
                      <a:satMod val="175000"/>
                      <a:alpha val="40000"/>
                    </a:schemeClr>
                  </a:glow>
                  <a:outerShdw dist="38100" dir="2640000" algn="bl" rotWithShape="0">
                    <a:schemeClr val="tx2">
                      <a:lumMod val="75000"/>
                    </a:schemeClr>
                  </a:outerShdw>
                </a:effectLst>
              </a:rPr>
              <a:t> thing??</a:t>
            </a:r>
          </a:p>
        </p:txBody>
      </p:sp>
      <p:pic>
        <p:nvPicPr>
          <p:cNvPr id="1026" name="Picture 2" descr="https://upload.wikimedia.org/wikipedia/commons/thumb/6/69/PageRank-hi-res.png/1280px-PageRank-hi-res.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52600" y="2514600"/>
            <a:ext cx="5654518" cy="40690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05795452"/>
      </p:ext>
    </p:extLst>
  </p:cSld>
  <p:clrMapOvr>
    <a:masterClrMapping/>
  </p:clrMapOvr>
  <p:transition>
    <p:zoom/>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21A544-DAEC-4CAE-A36B-956E230E5000}"/>
              </a:ext>
            </a:extLst>
          </p:cNvPr>
          <p:cNvSpPr>
            <a:spLocks noGrp="1"/>
          </p:cNvSpPr>
          <p:nvPr>
            <p:ph type="title"/>
          </p:nvPr>
        </p:nvSpPr>
        <p:spPr/>
        <p:txBody>
          <a:bodyPr/>
          <a:lstStyle/>
          <a:p>
            <a:r>
              <a:rPr lang="en-US" dirty="0">
                <a:solidFill>
                  <a:srgbClr val="FFFF00"/>
                </a:solidFill>
              </a:rPr>
              <a:t>Popularity Metrics (Links)</a:t>
            </a:r>
          </a:p>
        </p:txBody>
      </p:sp>
      <p:sp>
        <p:nvSpPr>
          <p:cNvPr id="3" name="Content Placeholder 2">
            <a:extLst>
              <a:ext uri="{FF2B5EF4-FFF2-40B4-BE49-F238E27FC236}">
                <a16:creationId xmlns:a16="http://schemas.microsoft.com/office/drawing/2014/main" id="{8DD9D623-F884-49B4-A52A-750E5385AE4B}"/>
              </a:ext>
            </a:extLst>
          </p:cNvPr>
          <p:cNvSpPr>
            <a:spLocks noGrp="1"/>
          </p:cNvSpPr>
          <p:nvPr>
            <p:ph sz="half" idx="1"/>
          </p:nvPr>
        </p:nvSpPr>
        <p:spPr>
          <a:xfrm>
            <a:off x="609600" y="1676400"/>
            <a:ext cx="7772400" cy="4643438"/>
          </a:xfrm>
        </p:spPr>
        <p:txBody>
          <a:bodyPr/>
          <a:lstStyle/>
          <a:p>
            <a:r>
              <a:rPr lang="en-US" dirty="0"/>
              <a:t>Backlinks</a:t>
            </a:r>
          </a:p>
          <a:p>
            <a:r>
              <a:rPr lang="en-US" dirty="0"/>
              <a:t>Anchor text</a:t>
            </a:r>
          </a:p>
          <a:p>
            <a:r>
              <a:rPr lang="en-US" dirty="0"/>
              <a:t>Social sharing</a:t>
            </a:r>
          </a:p>
          <a:p>
            <a:endParaRPr lang="en-US" dirty="0"/>
          </a:p>
        </p:txBody>
      </p:sp>
      <p:pic>
        <p:nvPicPr>
          <p:cNvPr id="5" name="Picture 4">
            <a:extLst>
              <a:ext uri="{FF2B5EF4-FFF2-40B4-BE49-F238E27FC236}">
                <a16:creationId xmlns:a16="http://schemas.microsoft.com/office/drawing/2014/main" id="{FC2A5D5C-96CA-45E5-A921-065DCED7F149}"/>
              </a:ext>
            </a:extLst>
          </p:cNvPr>
          <p:cNvPicPr>
            <a:picLocks noChangeAspect="1"/>
          </p:cNvPicPr>
          <p:nvPr/>
        </p:nvPicPr>
        <p:blipFill>
          <a:blip r:embed="rId3"/>
          <a:stretch>
            <a:fillRect/>
          </a:stretch>
        </p:blipFill>
        <p:spPr>
          <a:xfrm>
            <a:off x="4152910" y="1188696"/>
            <a:ext cx="2572638" cy="1783104"/>
          </a:xfrm>
          <a:prstGeom prst="rect">
            <a:avLst/>
          </a:prstGeom>
        </p:spPr>
      </p:pic>
      <p:pic>
        <p:nvPicPr>
          <p:cNvPr id="6" name="Picture 5">
            <a:extLst>
              <a:ext uri="{FF2B5EF4-FFF2-40B4-BE49-F238E27FC236}">
                <a16:creationId xmlns:a16="http://schemas.microsoft.com/office/drawing/2014/main" id="{596FBEE7-11AF-4388-B436-79A317E42402}"/>
              </a:ext>
            </a:extLst>
          </p:cNvPr>
          <p:cNvPicPr>
            <a:picLocks noChangeAspect="1"/>
          </p:cNvPicPr>
          <p:nvPr/>
        </p:nvPicPr>
        <p:blipFill rotWithShape="1">
          <a:blip r:embed="rId4"/>
          <a:srcRect l="5600" t="16770" r="71200" b="17629"/>
          <a:stretch/>
        </p:blipFill>
        <p:spPr>
          <a:xfrm>
            <a:off x="6461899" y="3313906"/>
            <a:ext cx="1920101" cy="2714626"/>
          </a:xfrm>
          <a:prstGeom prst="rect">
            <a:avLst/>
          </a:prstGeom>
        </p:spPr>
      </p:pic>
      <p:pic>
        <p:nvPicPr>
          <p:cNvPr id="7" name="Picture 6">
            <a:extLst>
              <a:ext uri="{FF2B5EF4-FFF2-40B4-BE49-F238E27FC236}">
                <a16:creationId xmlns:a16="http://schemas.microsoft.com/office/drawing/2014/main" id="{A4714B4E-EC5F-4FC0-B8A1-3AD4E049F032}"/>
              </a:ext>
            </a:extLst>
          </p:cNvPr>
          <p:cNvPicPr>
            <a:picLocks noChangeAspect="1"/>
          </p:cNvPicPr>
          <p:nvPr/>
        </p:nvPicPr>
        <p:blipFill rotWithShape="1">
          <a:blip r:embed="rId5"/>
          <a:srcRect l="2364" t="321" r="1826" b="3816"/>
          <a:stretch/>
        </p:blipFill>
        <p:spPr>
          <a:xfrm>
            <a:off x="2202543" y="3486490"/>
            <a:ext cx="3236686" cy="2369457"/>
          </a:xfrm>
          <a:prstGeom prst="rect">
            <a:avLst/>
          </a:prstGeom>
        </p:spPr>
      </p:pic>
      <p:sp>
        <p:nvSpPr>
          <p:cNvPr id="4" name="Rectangle 3">
            <a:extLst>
              <a:ext uri="{FF2B5EF4-FFF2-40B4-BE49-F238E27FC236}">
                <a16:creationId xmlns:a16="http://schemas.microsoft.com/office/drawing/2014/main" id="{961B5EE6-D056-416D-9BE3-0996A928DE7C}"/>
              </a:ext>
            </a:extLst>
          </p:cNvPr>
          <p:cNvSpPr/>
          <p:nvPr/>
        </p:nvSpPr>
        <p:spPr>
          <a:xfrm rot="19811765">
            <a:off x="-121610" y="305207"/>
            <a:ext cx="1789271" cy="461665"/>
          </a:xfrm>
          <a:prstGeom prst="rect">
            <a:avLst/>
          </a:prstGeom>
          <a:noFill/>
        </p:spPr>
        <p:txBody>
          <a:bodyPr wrap="none" lIns="91440" tIns="45720" rIns="91440" bIns="45720">
            <a:spAutoFit/>
          </a:bodyPr>
          <a:lstStyle/>
          <a:p>
            <a:pPr algn="ctr"/>
            <a:r>
              <a:rPr lang="en-US" sz="2400" b="1" cap="none" spc="0" dirty="0">
                <a:ln w="0"/>
                <a:solidFill>
                  <a:schemeClr val="tx1"/>
                </a:solidFill>
                <a:effectLst>
                  <a:outerShdw blurRad="38100" dist="19050" dir="2700000" algn="tl" rotWithShape="0">
                    <a:schemeClr val="dk1">
                      <a:alpha val="40000"/>
                    </a:schemeClr>
                  </a:outerShdw>
                </a:effectLst>
                <a:latin typeface="Bradley Hand ITC" panose="03070402050302030203" pitchFamily="66" charset="0"/>
              </a:rPr>
              <a:t>Offsite SEO</a:t>
            </a:r>
          </a:p>
        </p:txBody>
      </p:sp>
    </p:spTree>
    <p:extLst>
      <p:ext uri="{BB962C8B-B14F-4D97-AF65-F5344CB8AC3E}">
        <p14:creationId xmlns:p14="http://schemas.microsoft.com/office/powerpoint/2010/main" val="547877011"/>
      </p:ext>
    </p:extLst>
  </p:cSld>
  <p:clrMapOvr>
    <a:masterClrMapping/>
  </p:clrMapOvr>
  <p:transition>
    <p:zoom/>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DF29F4-B332-4AED-94C2-CC309E77262D}"/>
              </a:ext>
            </a:extLst>
          </p:cNvPr>
          <p:cNvSpPr>
            <a:spLocks noGrp="1"/>
          </p:cNvSpPr>
          <p:nvPr>
            <p:ph type="title"/>
          </p:nvPr>
        </p:nvSpPr>
        <p:spPr/>
        <p:txBody>
          <a:bodyPr/>
          <a:lstStyle/>
          <a:p>
            <a:r>
              <a:rPr lang="en-US" dirty="0"/>
              <a:t>For Next Week</a:t>
            </a:r>
          </a:p>
        </p:txBody>
      </p:sp>
      <p:sp>
        <p:nvSpPr>
          <p:cNvPr id="3" name="Content Placeholder 2">
            <a:extLst>
              <a:ext uri="{FF2B5EF4-FFF2-40B4-BE49-F238E27FC236}">
                <a16:creationId xmlns:a16="http://schemas.microsoft.com/office/drawing/2014/main" id="{7FFA3C6B-B2B9-4CF3-844A-20F8576B3D9F}"/>
              </a:ext>
            </a:extLst>
          </p:cNvPr>
          <p:cNvSpPr>
            <a:spLocks noGrp="1"/>
          </p:cNvSpPr>
          <p:nvPr>
            <p:ph idx="1"/>
          </p:nvPr>
        </p:nvSpPr>
        <p:spPr/>
        <p:txBody>
          <a:bodyPr/>
          <a:lstStyle/>
          <a:p>
            <a:r>
              <a:rPr lang="en-US" dirty="0"/>
              <a:t>Although we’ve covered some big ones, there are many additional factors that can impact search ranking</a:t>
            </a:r>
          </a:p>
          <a:p>
            <a:r>
              <a:rPr lang="en-US" dirty="0"/>
              <a:t>Optional Assignment: </a:t>
            </a:r>
            <a:r>
              <a:rPr lang="en-US" sz="2400" dirty="0"/>
              <a:t>go to </a:t>
            </a:r>
            <a:r>
              <a:rPr lang="en-US" sz="2400" dirty="0">
                <a:hlinkClick r:id="rId3"/>
              </a:rPr>
              <a:t>moz.com</a:t>
            </a:r>
            <a:r>
              <a:rPr lang="en-US" sz="2400" dirty="0"/>
              <a:t> (or perform an internet search) and review the latest Search Engine Ranking Factors. Pick one not discussed yet to summarize in your own words for class next week for an EXTRA participation mark!</a:t>
            </a:r>
          </a:p>
        </p:txBody>
      </p:sp>
    </p:spTree>
    <p:extLst>
      <p:ext uri="{BB962C8B-B14F-4D97-AF65-F5344CB8AC3E}">
        <p14:creationId xmlns:p14="http://schemas.microsoft.com/office/powerpoint/2010/main" val="3962555612"/>
      </p:ext>
    </p:extLst>
  </p:cSld>
  <p:clrMapOvr>
    <a:masterClrMapping/>
  </p:clrMapOvr>
  <p:transition>
    <p:zoom/>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noFill/>
          <a:ln w="9525"/>
        </p:spPr>
        <p:txBody>
          <a:bodyPr/>
          <a:lstStyle/>
          <a:p>
            <a:r>
              <a:rPr lang="en-US" dirty="0"/>
              <a:t>Assignment	</a:t>
            </a:r>
          </a:p>
        </p:txBody>
      </p:sp>
      <p:sp>
        <p:nvSpPr>
          <p:cNvPr id="61443" name="Rectangle 3"/>
          <p:cNvSpPr>
            <a:spLocks noGrp="1" noChangeArrowheads="1"/>
          </p:cNvSpPr>
          <p:nvPr>
            <p:ph type="body" idx="1"/>
          </p:nvPr>
        </p:nvSpPr>
        <p:spPr>
          <a:xfrm>
            <a:off x="457200" y="1600200"/>
            <a:ext cx="8534400" cy="4643438"/>
          </a:xfrm>
          <a:noFill/>
          <a:ln w="9525"/>
        </p:spPr>
        <p:txBody>
          <a:bodyPr/>
          <a:lstStyle/>
          <a:p>
            <a:r>
              <a:rPr lang="en-US" dirty="0"/>
              <a:t>Text: read Chapters 4,5 + posted materials</a:t>
            </a:r>
          </a:p>
          <a:p>
            <a:r>
              <a:rPr lang="en-US" dirty="0"/>
              <a:t>Keep skimming  </a:t>
            </a:r>
            <a:r>
              <a:rPr lang="en-US" sz="3600" b="1" i="1" dirty="0">
                <a:solidFill>
                  <a:srgbClr val="FF0000"/>
                </a:solidFill>
              </a:rPr>
              <a:t>news</a:t>
            </a:r>
            <a:r>
              <a:rPr lang="en-US" dirty="0"/>
              <a:t>  for relevant articles</a:t>
            </a:r>
          </a:p>
          <a:p>
            <a:r>
              <a:rPr lang="en-US" dirty="0"/>
              <a:t>Form your project team &amp; sign up for presentation</a:t>
            </a:r>
          </a:p>
          <a:p>
            <a:r>
              <a:rPr lang="en-US" dirty="0"/>
              <a:t>Lab: Google Online Marketing Fundamentals Certification (due Sep. 30)</a:t>
            </a:r>
          </a:p>
        </p:txBody>
      </p:sp>
      <p:pic>
        <p:nvPicPr>
          <p:cNvPr id="1026" name="Picture 2" descr="Image result for news imag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47975" y="4689871"/>
            <a:ext cx="3448050" cy="19395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8028622"/>
      </p:ext>
    </p:extLst>
  </p:cSld>
  <p:clrMapOvr>
    <a:masterClrMapping/>
  </p:clrMapOvr>
  <p:transition>
    <p:zoom/>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Slide - </a:t>
            </a:r>
            <a:r>
              <a:rPr lang="en-US" dirty="0" err="1"/>
              <a:t>KWfinder</a:t>
            </a:r>
            <a:r>
              <a:rPr lang="en-US" dirty="0"/>
              <a:t> Example</a:t>
            </a:r>
          </a:p>
        </p:txBody>
      </p:sp>
      <p:pic>
        <p:nvPicPr>
          <p:cNvPr id="4" name="Picture 3"/>
          <p:cNvPicPr>
            <a:picLocks noChangeAspect="1"/>
          </p:cNvPicPr>
          <p:nvPr/>
        </p:nvPicPr>
        <p:blipFill rotWithShape="1">
          <a:blip r:embed="rId3"/>
          <a:srcRect t="12168" r="51667" b="2080"/>
          <a:stretch/>
        </p:blipFill>
        <p:spPr>
          <a:xfrm>
            <a:off x="2286000" y="1219200"/>
            <a:ext cx="4419600" cy="5181600"/>
          </a:xfrm>
          <a:prstGeom prst="rect">
            <a:avLst/>
          </a:prstGeom>
        </p:spPr>
      </p:pic>
    </p:spTree>
    <p:extLst>
      <p:ext uri="{BB962C8B-B14F-4D97-AF65-F5344CB8AC3E}">
        <p14:creationId xmlns:p14="http://schemas.microsoft.com/office/powerpoint/2010/main" val="3277447905"/>
      </p:ext>
    </p:extLst>
  </p:cSld>
  <p:clrMapOvr>
    <a:masterClrMapping/>
  </p:clrMapOvr>
  <p:transition>
    <p:zoom/>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colorTemperature colorTemp="8466"/>
                    </a14:imgEffect>
                    <a14:imgEffect>
                      <a14:saturation sat="227000"/>
                    </a14:imgEffect>
                    <a14:imgEffect>
                      <a14:brightnessContrast bright="-100000" contrast="-43000"/>
                    </a14:imgEffect>
                  </a14:imgLayer>
                </a14:imgProps>
              </a:ext>
            </a:extLst>
          </a:blip>
          <a:stretch>
            <a:fillRect/>
          </a:stretch>
        </p:blipFill>
        <p:spPr>
          <a:xfrm>
            <a:off x="0" y="-29917"/>
            <a:ext cx="9144000" cy="6917834"/>
          </a:xfrm>
          <a:prstGeom prst="rect">
            <a:avLst/>
          </a:prstGeom>
          <a:ln w="76200">
            <a:solidFill>
              <a:srgbClr val="FF0000"/>
            </a:solidFill>
          </a:ln>
        </p:spPr>
      </p:pic>
      <p:sp>
        <p:nvSpPr>
          <p:cNvPr id="80898" name="Rectangle 2"/>
          <p:cNvSpPr>
            <a:spLocks noGrp="1" noChangeArrowheads="1"/>
          </p:cNvSpPr>
          <p:nvPr>
            <p:ph type="ctrTitle"/>
          </p:nvPr>
        </p:nvSpPr>
        <p:spPr>
          <a:xfrm>
            <a:off x="0" y="0"/>
            <a:ext cx="9144000" cy="6858000"/>
          </a:xfrm>
          <a:ln w="9525"/>
        </p:spPr>
        <p:txBody>
          <a:bodyPr/>
          <a:lstStyle/>
          <a:p>
            <a:pPr marL="0" indent="0"/>
            <a:r>
              <a:rPr lang="en-US" sz="9600" b="1" dirty="0">
                <a:solidFill>
                  <a:schemeClr val="accent1">
                    <a:lumMod val="20000"/>
                    <a:lumOff val="80000"/>
                  </a:schemeClr>
                </a:solidFill>
                <a:latin typeface="Bradley Hand ITC" panose="03070402050302030203" pitchFamily="66" charset="0"/>
              </a:rPr>
              <a:t>Web Design</a:t>
            </a:r>
            <a:br>
              <a:rPr lang="en-US" sz="9600" b="1" dirty="0">
                <a:solidFill>
                  <a:schemeClr val="accent1">
                    <a:lumMod val="20000"/>
                    <a:lumOff val="80000"/>
                  </a:schemeClr>
                </a:solidFill>
                <a:latin typeface="Bradley Hand ITC" panose="03070402050302030203" pitchFamily="66" charset="0"/>
              </a:rPr>
            </a:br>
            <a:r>
              <a:rPr lang="en-US" sz="9600" b="1" dirty="0">
                <a:solidFill>
                  <a:schemeClr val="accent1">
                    <a:lumMod val="20000"/>
                    <a:lumOff val="80000"/>
                  </a:schemeClr>
                </a:solidFill>
                <a:latin typeface="Bradley Hand ITC" panose="03070402050302030203" pitchFamily="66" charset="0"/>
              </a:rPr>
              <a:t>for</a:t>
            </a:r>
            <a:br>
              <a:rPr lang="en-US" sz="9600" b="1" dirty="0">
                <a:solidFill>
                  <a:schemeClr val="accent1">
                    <a:lumMod val="20000"/>
                    <a:lumOff val="80000"/>
                  </a:schemeClr>
                </a:solidFill>
                <a:latin typeface="Bradley Hand ITC" panose="03070402050302030203" pitchFamily="66" charset="0"/>
              </a:rPr>
            </a:br>
            <a:r>
              <a:rPr lang="en-US" sz="9600" b="1" dirty="0">
                <a:solidFill>
                  <a:schemeClr val="accent1">
                    <a:lumMod val="20000"/>
                    <a:lumOff val="80000"/>
                  </a:schemeClr>
                </a:solidFill>
                <a:latin typeface="Bradley Hand ITC" panose="03070402050302030203" pitchFamily="66" charset="0"/>
              </a:rPr>
              <a:t>Landing Pages</a:t>
            </a:r>
            <a:endParaRPr lang="en-US" sz="9600" b="1" dirty="0">
              <a:latin typeface="Bradley Hand ITC" panose="03070402050302030203" pitchFamily="66" charset="0"/>
            </a:endParaRPr>
          </a:p>
        </p:txBody>
      </p:sp>
    </p:spTree>
    <p:extLst>
      <p:ext uri="{BB962C8B-B14F-4D97-AF65-F5344CB8AC3E}">
        <p14:creationId xmlns:p14="http://schemas.microsoft.com/office/powerpoint/2010/main" val="2544407606"/>
      </p:ext>
    </p:extLst>
  </p:cSld>
  <p:clrMapOvr>
    <a:masterClrMapping/>
  </p:clrMapOvr>
  <p:transition>
    <p:zoom/>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WordArt 5"/>
          <p:cNvSpPr>
            <a:spLocks noChangeArrowheads="1" noChangeShapeType="1" noTextEdit="1"/>
          </p:cNvSpPr>
          <p:nvPr/>
        </p:nvSpPr>
        <p:spPr bwMode="auto">
          <a:xfrm>
            <a:off x="0" y="0"/>
            <a:ext cx="9086278" cy="6788292"/>
          </a:xfrm>
          <a:prstGeom prst="rect">
            <a:avLst/>
          </a:prstGeom>
        </p:spPr>
        <p:txBody>
          <a:bodyPr wrap="none" fromWordArt="1">
            <a:prstTxWarp prst="textSlantUp">
              <a:avLst>
                <a:gd name="adj" fmla="val 55556"/>
              </a:avLst>
            </a:prstTxWarp>
          </a:bodyPr>
          <a:lstStyle/>
          <a:p>
            <a:pPr algn="ctr"/>
            <a:r>
              <a:rPr lang="en-CA" sz="3600" kern="10" dirty="0">
                <a:ln w="9525">
                  <a:solidFill>
                    <a:srgbClr val="000000"/>
                  </a:solidFill>
                  <a:round/>
                  <a:headEnd/>
                  <a:tailEnd/>
                </a:ln>
                <a:solidFill>
                  <a:srgbClr val="000000"/>
                </a:solidFill>
                <a:latin typeface="Arial Black"/>
              </a:rPr>
              <a:t>Landing Pages</a:t>
            </a:r>
          </a:p>
        </p:txBody>
      </p:sp>
      <p:sp>
        <p:nvSpPr>
          <p:cNvPr id="81922" name="Rectangle 2"/>
          <p:cNvSpPr>
            <a:spLocks noGrp="1" noChangeArrowheads="1"/>
          </p:cNvSpPr>
          <p:nvPr>
            <p:ph type="title"/>
          </p:nvPr>
        </p:nvSpPr>
        <p:spPr>
          <a:ln w="9525"/>
        </p:spPr>
        <p:txBody>
          <a:bodyPr/>
          <a:lstStyle/>
          <a:p>
            <a:pPr>
              <a:defRPr/>
            </a:pPr>
            <a:r>
              <a:rPr lang="en-US" sz="3200" dirty="0"/>
              <a:t>Learning Objectives</a:t>
            </a:r>
          </a:p>
        </p:txBody>
      </p:sp>
      <p:sp>
        <p:nvSpPr>
          <p:cNvPr id="81923" name="Rectangle 3"/>
          <p:cNvSpPr>
            <a:spLocks noGrp="1" noChangeArrowheads="1"/>
          </p:cNvSpPr>
          <p:nvPr>
            <p:ph type="body" idx="1"/>
          </p:nvPr>
        </p:nvSpPr>
        <p:spPr>
          <a:xfrm>
            <a:off x="609600" y="1676400"/>
            <a:ext cx="7634808" cy="4643438"/>
          </a:xfrm>
          <a:ln w="9525"/>
        </p:spPr>
        <p:txBody>
          <a:bodyPr/>
          <a:lstStyle/>
          <a:p>
            <a:pPr>
              <a:spcBef>
                <a:spcPct val="60000"/>
              </a:spcBef>
            </a:pPr>
            <a:r>
              <a:rPr lang="en-US" dirty="0">
                <a:effectLst/>
              </a:rPr>
              <a:t>Understand and utilize multiple design philosophies to design webpages to maximize conversion rates</a:t>
            </a:r>
          </a:p>
          <a:p>
            <a:pPr>
              <a:spcBef>
                <a:spcPct val="60000"/>
              </a:spcBef>
            </a:pPr>
            <a:r>
              <a:rPr lang="en-US" dirty="0">
                <a:effectLst/>
              </a:rPr>
              <a:t>Identify the various types of landing pages</a:t>
            </a:r>
          </a:p>
          <a:p>
            <a:pPr>
              <a:spcBef>
                <a:spcPct val="60000"/>
              </a:spcBef>
            </a:pPr>
            <a:r>
              <a:rPr lang="en-US" dirty="0">
                <a:effectLst/>
              </a:rPr>
              <a:t>Analyze existing landing page content and identify opportunities for improvement</a:t>
            </a:r>
          </a:p>
        </p:txBody>
      </p:sp>
    </p:spTree>
    <p:extLst>
      <p:ext uri="{BB962C8B-B14F-4D97-AF65-F5344CB8AC3E}">
        <p14:creationId xmlns:p14="http://schemas.microsoft.com/office/powerpoint/2010/main" val="791368000"/>
      </p:ext>
    </p:extLst>
  </p:cSld>
  <p:clrMapOvr>
    <a:masterClrMapping/>
  </p:clrMapOvr>
  <p:transition>
    <p:zoom/>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13C8DE-3CB7-4CB5-883E-A7E6AAE156D4}"/>
              </a:ext>
            </a:extLst>
          </p:cNvPr>
          <p:cNvPicPr>
            <a:picLocks noChangeAspect="1"/>
          </p:cNvPicPr>
          <p:nvPr/>
        </p:nvPicPr>
        <p:blipFill>
          <a:blip r:embed="rId3"/>
          <a:stretch>
            <a:fillRect/>
          </a:stretch>
        </p:blipFill>
        <p:spPr>
          <a:xfrm>
            <a:off x="6016" y="0"/>
            <a:ext cx="9131968" cy="6858000"/>
          </a:xfrm>
          <a:prstGeom prst="rect">
            <a:avLst/>
          </a:prstGeom>
        </p:spPr>
      </p:pic>
      <p:sp>
        <p:nvSpPr>
          <p:cNvPr id="2" name="Title 1">
            <a:extLst>
              <a:ext uri="{FF2B5EF4-FFF2-40B4-BE49-F238E27FC236}">
                <a16:creationId xmlns:a16="http://schemas.microsoft.com/office/drawing/2014/main" id="{240FDD21-0CE7-4C00-BA12-2B461ED320D6}"/>
              </a:ext>
            </a:extLst>
          </p:cNvPr>
          <p:cNvSpPr>
            <a:spLocks noGrp="1"/>
          </p:cNvSpPr>
          <p:nvPr>
            <p:ph type="title"/>
          </p:nvPr>
        </p:nvSpPr>
        <p:spPr/>
        <p:txBody>
          <a:bodyPr/>
          <a:lstStyle/>
          <a:p>
            <a:r>
              <a:rPr lang="en-US" dirty="0">
                <a:solidFill>
                  <a:srgbClr val="FFFF00"/>
                </a:solidFill>
              </a:rPr>
              <a:t>What’s a Landing Page?</a:t>
            </a:r>
          </a:p>
        </p:txBody>
      </p:sp>
      <p:sp>
        <p:nvSpPr>
          <p:cNvPr id="4" name="Rectangle 3">
            <a:extLst>
              <a:ext uri="{FF2B5EF4-FFF2-40B4-BE49-F238E27FC236}">
                <a16:creationId xmlns:a16="http://schemas.microsoft.com/office/drawing/2014/main" id="{A0F25453-643B-4609-9722-63F4BC24A69D}"/>
              </a:ext>
            </a:extLst>
          </p:cNvPr>
          <p:cNvSpPr/>
          <p:nvPr/>
        </p:nvSpPr>
        <p:spPr>
          <a:xfrm>
            <a:off x="1259632" y="3429000"/>
            <a:ext cx="6696744" cy="3216456"/>
          </a:xfrm>
          <a:prstGeom prst="rect">
            <a:avLst/>
          </a:prstGeom>
          <a:noFill/>
        </p:spPr>
        <p:txBody>
          <a:bodyPr wrap="square" lIns="91440" tIns="45720" rIns="91440" bIns="45720">
            <a:prstTxWarp prst="textFadeUp">
              <a:avLst/>
            </a:prstTxWarp>
            <a:spAutoFit/>
          </a:bodyPr>
          <a:lstStyle/>
          <a:p>
            <a:pPr algn="ctr"/>
            <a:r>
              <a:rPr lang="en-US" sz="3200" dirty="0">
                <a:solidFill>
                  <a:schemeClr val="tx1"/>
                </a:solidFill>
                <a:latin typeface="Arial Black" panose="020B0A04020102020204" pitchFamily="34" charset="0"/>
                <a:ea typeface="Verdana" panose="020B0604030504040204" pitchFamily="34" charset="0"/>
              </a:rPr>
              <a:t>A  single web page</a:t>
            </a:r>
            <a:br>
              <a:rPr lang="en-US" sz="3200" dirty="0">
                <a:solidFill>
                  <a:schemeClr val="tx1"/>
                </a:solidFill>
                <a:latin typeface="Arial Black" panose="020B0A04020102020204" pitchFamily="34" charset="0"/>
                <a:ea typeface="Verdana" panose="020B0604030504040204" pitchFamily="34" charset="0"/>
              </a:rPr>
            </a:br>
            <a:r>
              <a:rPr lang="en-US" sz="3200" dirty="0">
                <a:solidFill>
                  <a:schemeClr val="tx1"/>
                </a:solidFill>
                <a:latin typeface="Arial Black" panose="020B0A04020102020204" pitchFamily="34" charset="0"/>
                <a:ea typeface="Verdana" panose="020B0604030504040204" pitchFamily="34" charset="0"/>
              </a:rPr>
              <a:t>that appears in response </a:t>
            </a:r>
            <a:br>
              <a:rPr lang="en-US" sz="3200" dirty="0">
                <a:solidFill>
                  <a:schemeClr val="tx1"/>
                </a:solidFill>
                <a:latin typeface="Arial Black" panose="020B0A04020102020204" pitchFamily="34" charset="0"/>
                <a:ea typeface="Verdana" panose="020B0604030504040204" pitchFamily="34" charset="0"/>
              </a:rPr>
            </a:br>
            <a:r>
              <a:rPr lang="en-US" sz="3200" dirty="0">
                <a:solidFill>
                  <a:schemeClr val="tx1"/>
                </a:solidFill>
                <a:latin typeface="Arial Black" panose="020B0A04020102020204" pitchFamily="34" charset="0"/>
                <a:ea typeface="Verdana" panose="020B0604030504040204" pitchFamily="34" charset="0"/>
              </a:rPr>
              <a:t>to clicking on an organic search result or an online ad</a:t>
            </a:r>
            <a:endParaRPr lang="en-US" sz="3200" b="1" cap="none" spc="0" dirty="0">
              <a:ln w="12700">
                <a:solidFill>
                  <a:schemeClr val="tx2">
                    <a:lumMod val="75000"/>
                  </a:schemeClr>
                </a:solidFill>
                <a:prstDash val="solid"/>
              </a:ln>
              <a:solidFill>
                <a:schemeClr val="tx1"/>
              </a:solidFill>
              <a:effectLst>
                <a:outerShdw dist="38100" dir="2640000" algn="bl" rotWithShape="0">
                  <a:schemeClr val="tx2">
                    <a:lumMod val="75000"/>
                  </a:schemeClr>
                </a:outerShdw>
              </a:effectLst>
              <a:latin typeface="Arial Black" panose="020B0A04020102020204" pitchFamily="34" charset="0"/>
              <a:ea typeface="Verdana" panose="020B0604030504040204" pitchFamily="34" charset="0"/>
            </a:endParaRPr>
          </a:p>
        </p:txBody>
      </p:sp>
      <p:pic>
        <p:nvPicPr>
          <p:cNvPr id="6" name="Picture 5">
            <a:extLst>
              <a:ext uri="{FF2B5EF4-FFF2-40B4-BE49-F238E27FC236}">
                <a16:creationId xmlns:a16="http://schemas.microsoft.com/office/drawing/2014/main" id="{D8A1544B-8DE7-4C93-969B-A3094D3AE6EF}"/>
              </a:ext>
            </a:extLst>
          </p:cNvPr>
          <p:cNvPicPr>
            <a:picLocks noChangeAspect="1"/>
          </p:cNvPicPr>
          <p:nvPr/>
        </p:nvPicPr>
        <p:blipFill rotWithShape="1">
          <a:blip r:embed="rId4"/>
          <a:srcRect b="38187"/>
          <a:stretch/>
        </p:blipFill>
        <p:spPr>
          <a:xfrm>
            <a:off x="3502044" y="1189024"/>
            <a:ext cx="2006060" cy="1447593"/>
          </a:xfrm>
          <a:prstGeom prst="rect">
            <a:avLst/>
          </a:prstGeom>
          <a:effectLst>
            <a:softEdge rad="127000"/>
          </a:effectLst>
        </p:spPr>
      </p:pic>
      <p:pic>
        <p:nvPicPr>
          <p:cNvPr id="7" name="Picture 6">
            <a:extLst>
              <a:ext uri="{FF2B5EF4-FFF2-40B4-BE49-F238E27FC236}">
                <a16:creationId xmlns:a16="http://schemas.microsoft.com/office/drawing/2014/main" id="{004A1A3B-4AE6-4592-9213-719EB3CAF0BD}"/>
              </a:ext>
            </a:extLst>
          </p:cNvPr>
          <p:cNvPicPr>
            <a:picLocks noChangeAspect="1"/>
          </p:cNvPicPr>
          <p:nvPr/>
        </p:nvPicPr>
        <p:blipFill rotWithShape="1">
          <a:blip r:embed="rId3"/>
          <a:srcRect t="18574"/>
          <a:stretch/>
        </p:blipFill>
        <p:spPr>
          <a:xfrm>
            <a:off x="12032" y="1273800"/>
            <a:ext cx="9131968" cy="5584200"/>
          </a:xfrm>
          <a:prstGeom prst="rect">
            <a:avLst/>
          </a:prstGeom>
        </p:spPr>
      </p:pic>
    </p:spTree>
    <p:extLst>
      <p:ext uri="{BB962C8B-B14F-4D97-AF65-F5344CB8AC3E}">
        <p14:creationId xmlns:p14="http://schemas.microsoft.com/office/powerpoint/2010/main" val="148406683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7"/>
                                        </p:tgtEl>
                                      </p:cBhvr>
                                    </p:animEffect>
                                    <p:set>
                                      <p:cBhvr>
                                        <p:cTn id="7"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686800" cy="814388"/>
          </a:xfrm>
        </p:spPr>
        <p:txBody>
          <a:bodyPr/>
          <a:lstStyle/>
          <a:p>
            <a:pPr>
              <a:lnSpc>
                <a:spcPts val="4000"/>
              </a:lnSpc>
            </a:pPr>
            <a:r>
              <a:rPr lang="en-US" dirty="0"/>
              <a:t>What % of Canadian Small Businesses have a Dedicated Website?</a:t>
            </a:r>
            <a:r>
              <a:rPr lang="en-US" b="1" dirty="0">
                <a:solidFill>
                  <a:srgbClr val="FFFF00"/>
                </a:solidFill>
              </a:rPr>
              <a:t>*</a:t>
            </a:r>
          </a:p>
        </p:txBody>
      </p:sp>
      <p:cxnSp>
        <p:nvCxnSpPr>
          <p:cNvPr id="10" name="Straight Connector 9">
            <a:extLst>
              <a:ext uri="{FF2B5EF4-FFF2-40B4-BE49-F238E27FC236}">
                <a16:creationId xmlns:a16="http://schemas.microsoft.com/office/drawing/2014/main" id="{9FD6AAAE-2B68-435D-98B7-3DCF177E0B20}"/>
              </a:ext>
            </a:extLst>
          </p:cNvPr>
          <p:cNvCxnSpPr/>
          <p:nvPr/>
        </p:nvCxnSpPr>
        <p:spPr bwMode="auto">
          <a:xfrm>
            <a:off x="0" y="3429000"/>
            <a:ext cx="9144000" cy="0"/>
          </a:xfrm>
          <a:prstGeom prst="line">
            <a:avLst/>
          </a:prstGeom>
          <a:solidFill>
            <a:schemeClr val="accent1"/>
          </a:solidFill>
          <a:ln w="76200" cap="flat" cmpd="sng" algn="ctr">
            <a:solidFill>
              <a:schemeClr val="tx1"/>
            </a:solidFill>
            <a:prstDash val="solid"/>
            <a:miter lim="800000"/>
            <a:headEnd type="none" w="med" len="med"/>
            <a:tailEnd type="none" w="med" len="med"/>
          </a:ln>
          <a:effectLst/>
        </p:spPr>
      </p:cxnSp>
      <p:sp>
        <p:nvSpPr>
          <p:cNvPr id="11" name="Rectangle 10">
            <a:extLst>
              <a:ext uri="{FF2B5EF4-FFF2-40B4-BE49-F238E27FC236}">
                <a16:creationId xmlns:a16="http://schemas.microsoft.com/office/drawing/2014/main" id="{C3FBF133-3911-4783-A43E-7BE868230C75}"/>
              </a:ext>
            </a:extLst>
          </p:cNvPr>
          <p:cNvSpPr/>
          <p:nvPr/>
        </p:nvSpPr>
        <p:spPr>
          <a:xfrm>
            <a:off x="3946668" y="3057491"/>
            <a:ext cx="1250663" cy="769441"/>
          </a:xfrm>
          <a:prstGeom prst="rect">
            <a:avLst/>
          </a:prstGeom>
          <a:solidFill>
            <a:srgbClr val="C84835">
              <a:alpha val="80000"/>
            </a:srgbClr>
          </a:solidFill>
        </p:spPr>
        <p:txBody>
          <a:bodyPr wrap="none" lIns="91440" tIns="45720" rIns="91440" bIns="45720">
            <a:spAutoFit/>
          </a:bodyPr>
          <a:lstStyle/>
          <a:p>
            <a:pPr algn="ctr"/>
            <a:r>
              <a:rPr lang="en-US" sz="4400" b="1" cap="none" spc="0" dirty="0">
                <a:ln/>
                <a:effectLst>
                  <a:outerShdw blurRad="38100" dist="19050" dir="2700000" algn="tl" rotWithShape="0">
                    <a:schemeClr val="dk1">
                      <a:lumMod val="50000"/>
                      <a:alpha val="40000"/>
                    </a:schemeClr>
                  </a:outerShdw>
                </a:effectLst>
              </a:rPr>
              <a:t>50%</a:t>
            </a:r>
          </a:p>
        </p:txBody>
      </p:sp>
      <p:pic>
        <p:nvPicPr>
          <p:cNvPr id="1026" name="Picture 2" descr="https://png2.kisspng.com/sh/a1bcf5bcae912ade0a29c914bb8116ad/L0KzQYm3VMA0N6VpfZH0aYP2gLBuTfxwb5CyjORqZHXwccPyTfJzaZ9pReVEbXLyfH74lfV0fJp0hp92YYLuPYbog8M0aWhqSqQBZka3Poq7UcM0OWg8Sac7Mke3Q4q6VME1OWIziNDw/kisspng-logo-trademark-brand-symbol-question-mark-5ac33a7e226f64.9413317715227439341411.png">
            <a:extLst>
              <a:ext uri="{FF2B5EF4-FFF2-40B4-BE49-F238E27FC236}">
                <a16:creationId xmlns:a16="http://schemas.microsoft.com/office/drawing/2014/main" id="{BF5AC9CA-0797-4656-BAB7-8A65F816BD8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09999" y="4054228"/>
            <a:ext cx="1524000" cy="138137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descr="https://png2.kisspng.com/sh/a1bcf5bcae912ade0a29c914bb8116ad/L0KzQYm3VMA0N6VpfZH0aYP2gLBuTfxwb5CyjORqZHXwccPyTfJzaZ9pReVEbXLyfH74lfV0fJp0hp92YYLuPYbog8M0aWhqSqQBZka3Poq7UcM0OWg8Sac7Mke3Q4q6VME1OWIziNDw/kisspng-logo-trademark-brand-symbol-question-mark-5ac33a7e226f64.9413317715227439341411.png">
            <a:extLst>
              <a:ext uri="{FF2B5EF4-FFF2-40B4-BE49-F238E27FC236}">
                <a16:creationId xmlns:a16="http://schemas.microsoft.com/office/drawing/2014/main" id="{4BB08508-713E-49DA-B552-F71B459F5DCD}"/>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91863" y="1447800"/>
            <a:ext cx="1524000" cy="1381372"/>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Image result for check mark images">
            <a:extLst>
              <a:ext uri="{FF2B5EF4-FFF2-40B4-BE49-F238E27FC236}">
                <a16:creationId xmlns:a16="http://schemas.microsoft.com/office/drawing/2014/main" id="{DA197792-638E-47C8-9A1D-433451AFE12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6174" y="4054228"/>
            <a:ext cx="1949749" cy="1813172"/>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17">
            <a:extLst>
              <a:ext uri="{FF2B5EF4-FFF2-40B4-BE49-F238E27FC236}">
                <a16:creationId xmlns:a16="http://schemas.microsoft.com/office/drawing/2014/main" id="{5EB2AD26-9B32-4925-9458-19E45E6CDD93}"/>
              </a:ext>
            </a:extLst>
          </p:cNvPr>
          <p:cNvSpPr/>
          <p:nvPr/>
        </p:nvSpPr>
        <p:spPr>
          <a:xfrm>
            <a:off x="5797848" y="4438577"/>
            <a:ext cx="1492717"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46%</a:t>
            </a:r>
          </a:p>
        </p:txBody>
      </p:sp>
    </p:spTree>
    <p:extLst>
      <p:ext uri="{BB962C8B-B14F-4D97-AF65-F5344CB8AC3E}">
        <p14:creationId xmlns:p14="http://schemas.microsoft.com/office/powerpoint/2010/main" val="359560015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26"/>
                                        </p:tgtEl>
                                      </p:cBhvr>
                                    </p:animEffect>
                                    <p:set>
                                      <p:cBhvr>
                                        <p:cTn id="7" dur="1" fill="hold">
                                          <p:stCondLst>
                                            <p:cond delay="499"/>
                                          </p:stCondLst>
                                        </p:cTn>
                                        <p:tgtEl>
                                          <p:spTgt spid="1026"/>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9"/>
                                        </p:tgtEl>
                                      </p:cBhvr>
                                    </p:animEffect>
                                    <p:set>
                                      <p:cBhvr>
                                        <p:cTn id="10" dur="1" fill="hold">
                                          <p:stCondLst>
                                            <p:cond delay="499"/>
                                          </p:stCondLst>
                                        </p:cTn>
                                        <p:tgtEl>
                                          <p:spTgt spid="19"/>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500"/>
                                        <p:tgtEl>
                                          <p:spTgt spid="1028"/>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 y="-1525"/>
            <a:ext cx="9144000" cy="6846277"/>
          </a:xfrm>
          <a:prstGeom prst="rect">
            <a:avLst/>
          </a:prstGeom>
          <a:ln>
            <a:solidFill>
              <a:schemeClr val="accent1"/>
            </a:solidFill>
          </a:ln>
        </p:spPr>
      </p:pic>
      <p:sp>
        <p:nvSpPr>
          <p:cNvPr id="2" name="Title 1"/>
          <p:cNvSpPr>
            <a:spLocks noGrp="1"/>
          </p:cNvSpPr>
          <p:nvPr>
            <p:ph type="title"/>
          </p:nvPr>
        </p:nvSpPr>
        <p:spPr>
          <a:xfrm>
            <a:off x="3131840" y="6030364"/>
            <a:ext cx="6120680" cy="814388"/>
          </a:xfrm>
        </p:spPr>
        <p:txBody>
          <a:bodyPr/>
          <a:lstStyle/>
          <a:p>
            <a:r>
              <a:rPr lang="en-US" sz="4000" b="1" dirty="0">
                <a:solidFill>
                  <a:srgbClr val="618FFD"/>
                </a:solidFill>
                <a:effectLst>
                  <a:outerShdw blurRad="38100" dist="38100" dir="2700000" algn="tl">
                    <a:srgbClr val="000000">
                      <a:alpha val="43137"/>
                    </a:srgbClr>
                  </a:outerShdw>
                </a:effectLst>
              </a:rPr>
              <a:t>User Experience Studies</a:t>
            </a:r>
          </a:p>
        </p:txBody>
      </p:sp>
      <p:sp>
        <p:nvSpPr>
          <p:cNvPr id="5" name="Rectangle 4"/>
          <p:cNvSpPr/>
          <p:nvPr/>
        </p:nvSpPr>
        <p:spPr>
          <a:xfrm rot="19406829">
            <a:off x="-411248" y="626133"/>
            <a:ext cx="3993401" cy="1997323"/>
          </a:xfrm>
          <a:prstGeom prst="rect">
            <a:avLst/>
          </a:prstGeom>
          <a:noFill/>
        </p:spPr>
        <p:txBody>
          <a:bodyPr wrap="none" lIns="91440" tIns="45720" rIns="91440" bIns="45720">
            <a:prstTxWarp prst="textArchUp">
              <a:avLst/>
            </a:prstTxWarp>
            <a:spAutoFit/>
          </a:bodyPr>
          <a:lstStyle/>
          <a:p>
            <a:pPr algn="ctr"/>
            <a:r>
              <a:rPr lang="en-US" sz="2400" b="1" cap="none" spc="0" dirty="0">
                <a:ln w="12700">
                  <a:solidFill>
                    <a:schemeClr val="accent1"/>
                  </a:solidFill>
                  <a:prstDash val="solid"/>
                </a:ln>
                <a:pattFill prst="pct50">
                  <a:fgClr>
                    <a:schemeClr val="accent1"/>
                  </a:fgClr>
                  <a:bgClr>
                    <a:schemeClr val="accent1">
                      <a:lumMod val="20000"/>
                      <a:lumOff val="80000"/>
                    </a:schemeClr>
                  </a:bgClr>
                </a:pattFill>
              </a:rPr>
              <a:t>Optimizing</a:t>
            </a:r>
            <a:br>
              <a:rPr lang="en-US" sz="2400" b="1" cap="none" spc="0" dirty="0">
                <a:ln w="12700">
                  <a:solidFill>
                    <a:schemeClr val="accent1"/>
                  </a:solidFill>
                  <a:prstDash val="solid"/>
                </a:ln>
                <a:pattFill prst="pct50">
                  <a:fgClr>
                    <a:schemeClr val="accent1"/>
                  </a:fgClr>
                  <a:bgClr>
                    <a:schemeClr val="accent1">
                      <a:lumMod val="20000"/>
                      <a:lumOff val="80000"/>
                    </a:schemeClr>
                  </a:bgClr>
                </a:pattFill>
              </a:rPr>
            </a:br>
            <a:r>
              <a:rPr lang="en-US" sz="2400" b="1" cap="none" spc="0" dirty="0">
                <a:ln w="12700">
                  <a:solidFill>
                    <a:schemeClr val="accent1"/>
                  </a:solidFill>
                  <a:prstDash val="solid"/>
                </a:ln>
                <a:pattFill prst="pct50">
                  <a:fgClr>
                    <a:schemeClr val="accent1"/>
                  </a:fgClr>
                  <a:bgClr>
                    <a:schemeClr val="accent1">
                      <a:lumMod val="20000"/>
                      <a:lumOff val="80000"/>
                    </a:schemeClr>
                  </a:bgClr>
                </a:pattFill>
              </a:rPr>
              <a:t>Conversion</a:t>
            </a:r>
          </a:p>
        </p:txBody>
      </p:sp>
    </p:spTree>
    <p:extLst>
      <p:ext uri="{BB962C8B-B14F-4D97-AF65-F5344CB8AC3E}">
        <p14:creationId xmlns:p14="http://schemas.microsoft.com/office/powerpoint/2010/main" val="3380987301"/>
      </p:ext>
    </p:extLst>
  </p:cSld>
  <p:clrMapOvr>
    <a:masterClrMapping/>
  </p:clrMapOvr>
  <p:transition>
    <p:zoom/>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Design for Usability</a:t>
            </a:r>
          </a:p>
        </p:txBody>
      </p:sp>
      <p:sp>
        <p:nvSpPr>
          <p:cNvPr id="4" name="Rectangle 3"/>
          <p:cNvSpPr/>
          <p:nvPr/>
        </p:nvSpPr>
        <p:spPr>
          <a:xfrm>
            <a:off x="891351" y="1579733"/>
            <a:ext cx="2436885" cy="584775"/>
          </a:xfrm>
          <a:prstGeom prst="rect">
            <a:avLst/>
          </a:prstGeom>
          <a:noFill/>
        </p:spPr>
        <p:txBody>
          <a:bodyPr wrap="none" lIns="91440" tIns="45720" rIns="91440" bIns="45720">
            <a:spAutoFit/>
          </a:bodyPr>
          <a:lstStyle/>
          <a:p>
            <a:pPr algn="ctr"/>
            <a:r>
              <a:rPr lang="en-US" sz="3200" b="1" cap="none" spc="0" dirty="0">
                <a:ln w="6600">
                  <a:solidFill>
                    <a:schemeClr val="accent2"/>
                  </a:solidFill>
                  <a:prstDash val="solid"/>
                </a:ln>
                <a:solidFill>
                  <a:srgbClr val="FFFFFF"/>
                </a:solidFill>
                <a:effectLst>
                  <a:outerShdw dist="38100" dir="2700000" algn="tl" rotWithShape="0">
                    <a:schemeClr val="accent2"/>
                  </a:outerShdw>
                </a:effectLst>
              </a:rPr>
              <a:t>Convention</a:t>
            </a:r>
          </a:p>
        </p:txBody>
      </p:sp>
      <p:sp>
        <p:nvSpPr>
          <p:cNvPr id="5" name="Rectangle 4"/>
          <p:cNvSpPr/>
          <p:nvPr/>
        </p:nvSpPr>
        <p:spPr>
          <a:xfrm rot="20783303">
            <a:off x="887160" y="2396095"/>
            <a:ext cx="4406143" cy="584775"/>
          </a:xfrm>
          <a:prstGeom prst="rect">
            <a:avLst/>
          </a:prstGeom>
          <a:noFill/>
        </p:spPr>
        <p:txBody>
          <a:bodyPr wrap="none" lIns="91440" tIns="45720" rIns="91440" bIns="45720">
            <a:spAutoFit/>
          </a:bodyPr>
          <a:lstStyle/>
          <a:p>
            <a:pPr algn="ctr"/>
            <a:r>
              <a:rPr lang="en-US" sz="3200" b="1" cap="none" spc="0" dirty="0">
                <a:ln w="6600">
                  <a:solidFill>
                    <a:schemeClr val="accent2"/>
                  </a:solidFill>
                  <a:prstDash val="solid"/>
                </a:ln>
                <a:solidFill>
                  <a:srgbClr val="FFFFFF"/>
                </a:solidFill>
                <a:effectLst>
                  <a:outerShdw dist="38100" dir="2700000" algn="tl" rotWithShape="0">
                    <a:schemeClr val="accent2"/>
                  </a:outerShdw>
                </a:effectLst>
              </a:rPr>
              <a:t>Clearly Defined Areas</a:t>
            </a:r>
          </a:p>
        </p:txBody>
      </p:sp>
      <p:sp>
        <p:nvSpPr>
          <p:cNvPr id="6" name="Rectangle 5"/>
          <p:cNvSpPr/>
          <p:nvPr/>
        </p:nvSpPr>
        <p:spPr>
          <a:xfrm rot="603037">
            <a:off x="3929914" y="3212724"/>
            <a:ext cx="5210657" cy="584775"/>
          </a:xfrm>
          <a:prstGeom prst="rect">
            <a:avLst/>
          </a:prstGeom>
          <a:noFill/>
        </p:spPr>
        <p:txBody>
          <a:bodyPr wrap="none" lIns="91440" tIns="45720" rIns="91440" bIns="45720">
            <a:spAutoFit/>
          </a:bodyPr>
          <a:lstStyle/>
          <a:p>
            <a:pPr algn="ctr"/>
            <a:r>
              <a:rPr lang="en-US" sz="3200" b="1" cap="none" spc="0" dirty="0">
                <a:ln w="6600">
                  <a:solidFill>
                    <a:schemeClr val="accent2"/>
                  </a:solidFill>
                  <a:prstDash val="solid"/>
                </a:ln>
                <a:solidFill>
                  <a:srgbClr val="FFFFFF"/>
                </a:solidFill>
                <a:effectLst>
                  <a:outerShdw dist="38100" dir="2700000" algn="tl" rotWithShape="0">
                    <a:schemeClr val="accent2"/>
                  </a:outerShdw>
                </a:effectLst>
              </a:rPr>
              <a:t>Effective Visual Hierarchy</a:t>
            </a:r>
          </a:p>
        </p:txBody>
      </p:sp>
      <p:sp>
        <p:nvSpPr>
          <p:cNvPr id="7" name="Rectangle 6"/>
          <p:cNvSpPr/>
          <p:nvPr/>
        </p:nvSpPr>
        <p:spPr>
          <a:xfrm rot="419115">
            <a:off x="4478454" y="1478992"/>
            <a:ext cx="4488729" cy="584775"/>
          </a:xfrm>
          <a:prstGeom prst="rect">
            <a:avLst/>
          </a:prstGeom>
          <a:noFill/>
        </p:spPr>
        <p:txBody>
          <a:bodyPr wrap="none" lIns="91440" tIns="45720" rIns="91440" bIns="45720">
            <a:spAutoFit/>
          </a:bodyPr>
          <a:lstStyle/>
          <a:p>
            <a:pPr algn="ctr"/>
            <a:r>
              <a:rPr lang="en-US" sz="3200" b="1" cap="none" spc="0" dirty="0">
                <a:ln w="6600">
                  <a:solidFill>
                    <a:schemeClr val="accent2"/>
                  </a:solidFill>
                  <a:prstDash val="solid"/>
                </a:ln>
                <a:solidFill>
                  <a:srgbClr val="FFFFFF"/>
                </a:solidFill>
                <a:effectLst>
                  <a:outerShdw dist="38100" dir="2700000" algn="tl" rotWithShape="0">
                    <a:schemeClr val="accent2"/>
                  </a:outerShdw>
                </a:effectLst>
              </a:rPr>
              <a:t>Eliminate Distractions</a:t>
            </a:r>
          </a:p>
        </p:txBody>
      </p:sp>
      <p:sp>
        <p:nvSpPr>
          <p:cNvPr id="8" name="Rectangle 7"/>
          <p:cNvSpPr/>
          <p:nvPr/>
        </p:nvSpPr>
        <p:spPr>
          <a:xfrm rot="312728">
            <a:off x="466256" y="3861112"/>
            <a:ext cx="7166322" cy="584775"/>
          </a:xfrm>
          <a:prstGeom prst="rect">
            <a:avLst/>
          </a:prstGeom>
          <a:noFill/>
        </p:spPr>
        <p:txBody>
          <a:bodyPr wrap="none" lIns="91440" tIns="45720" rIns="91440" bIns="45720">
            <a:spAutoFit/>
          </a:bodyPr>
          <a:lstStyle/>
          <a:p>
            <a:pPr algn="ctr"/>
            <a:r>
              <a:rPr lang="en-US" sz="3200" b="1" cap="none" spc="0" dirty="0">
                <a:ln w="6600">
                  <a:solidFill>
                    <a:schemeClr val="accent2"/>
                  </a:solidFill>
                  <a:prstDash val="solid"/>
                </a:ln>
                <a:solidFill>
                  <a:srgbClr val="FFFFFF"/>
                </a:solidFill>
                <a:effectLst>
                  <a:outerShdw dist="38100" dir="2700000" algn="tl" rotWithShape="0">
                    <a:schemeClr val="accent2"/>
                  </a:outerShdw>
                </a:effectLst>
              </a:rPr>
              <a:t>Format Content for </a:t>
            </a:r>
            <a:r>
              <a:rPr lang="en-US" sz="3200" b="1" dirty="0">
                <a:ln w="6600">
                  <a:solidFill>
                    <a:schemeClr val="accent2"/>
                  </a:solidFill>
                  <a:prstDash val="solid"/>
                </a:ln>
                <a:solidFill>
                  <a:srgbClr val="FFFFFF"/>
                </a:solidFill>
                <a:effectLst>
                  <a:outerShdw dist="38100" dir="2700000" algn="tl" rotWithShape="0">
                    <a:schemeClr val="accent2"/>
                  </a:outerShdw>
                </a:effectLst>
              </a:rPr>
              <a:t>Visual Scanning</a:t>
            </a:r>
            <a:endParaRPr lang="en-US" sz="3200" b="1" cap="none" spc="0" dirty="0">
              <a:ln w="6600">
                <a:solidFill>
                  <a:schemeClr val="accent2"/>
                </a:solidFill>
                <a:prstDash val="solid"/>
              </a:ln>
              <a:solidFill>
                <a:srgbClr val="FFFFFF"/>
              </a:solidFill>
              <a:effectLst>
                <a:outerShdw dist="38100" dir="2700000" algn="tl" rotWithShape="0">
                  <a:schemeClr val="accent2"/>
                </a:outerShdw>
              </a:effectLst>
            </a:endParaRPr>
          </a:p>
        </p:txBody>
      </p:sp>
      <p:pic>
        <p:nvPicPr>
          <p:cNvPr id="9" name="Picture 8">
            <a:hlinkClick r:id="rId3"/>
          </p:cNvPr>
          <p:cNvPicPr>
            <a:picLocks noChangeAspect="1"/>
          </p:cNvPicPr>
          <p:nvPr/>
        </p:nvPicPr>
        <p:blipFill>
          <a:blip r:embed="rId4"/>
          <a:stretch>
            <a:fillRect/>
          </a:stretch>
        </p:blipFill>
        <p:spPr>
          <a:xfrm>
            <a:off x="3461841" y="4761967"/>
            <a:ext cx="1905000" cy="1905000"/>
          </a:xfrm>
          <a:prstGeom prst="rect">
            <a:avLst/>
          </a:prstGeom>
        </p:spPr>
      </p:pic>
      <p:pic>
        <p:nvPicPr>
          <p:cNvPr id="10" name="Picture 9">
            <a:extLst>
              <a:ext uri="{FF2B5EF4-FFF2-40B4-BE49-F238E27FC236}">
                <a16:creationId xmlns:a16="http://schemas.microsoft.com/office/drawing/2014/main" id="{662E6B88-0239-43C1-8BC8-A0C25A9B9926}"/>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880226" y="4709847"/>
            <a:ext cx="1579733" cy="1579733"/>
          </a:xfrm>
          <a:prstGeom prst="rect">
            <a:avLst/>
          </a:prstGeom>
        </p:spPr>
      </p:pic>
    </p:spTree>
    <p:extLst>
      <p:ext uri="{BB962C8B-B14F-4D97-AF65-F5344CB8AC3E}">
        <p14:creationId xmlns:p14="http://schemas.microsoft.com/office/powerpoint/2010/main" val="2888892436"/>
      </p:ext>
    </p:extLst>
  </p:cSld>
  <p:clrMapOvr>
    <a:masterClrMapping/>
  </p:clrMapOvr>
  <p:transition>
    <p:zoom/>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mage result for conversion images"/>
          <p:cNvPicPr>
            <a:picLocks noChangeAspect="1" noChangeArrowheads="1"/>
          </p:cNvPicPr>
          <p:nvPr/>
        </p:nvPicPr>
        <p:blipFill>
          <a:blip r:embed="rId3">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rcRect/>
          <a:stretch>
            <a:fillRect/>
          </a:stretch>
        </p:blipFill>
        <p:spPr bwMode="auto">
          <a:xfrm>
            <a:off x="827584" y="228600"/>
            <a:ext cx="7272808" cy="727280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228600"/>
            <a:ext cx="9144000" cy="814388"/>
          </a:xfrm>
        </p:spPr>
        <p:txBody>
          <a:bodyPr/>
          <a:lstStyle/>
          <a:p>
            <a:r>
              <a:rPr lang="en-US" dirty="0">
                <a:solidFill>
                  <a:srgbClr val="FFFF00"/>
                </a:solidFill>
              </a:rPr>
              <a:t>Design for Conversion</a:t>
            </a:r>
          </a:p>
        </p:txBody>
      </p:sp>
      <p:sp>
        <p:nvSpPr>
          <p:cNvPr id="5" name="Rectangle 4"/>
          <p:cNvSpPr/>
          <p:nvPr/>
        </p:nvSpPr>
        <p:spPr>
          <a:xfrm rot="20070197">
            <a:off x="1237420" y="1617539"/>
            <a:ext cx="1709122" cy="584775"/>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Context</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6" name="Rectangle 5"/>
          <p:cNvSpPr/>
          <p:nvPr/>
        </p:nvSpPr>
        <p:spPr>
          <a:xfrm rot="784689">
            <a:off x="4220018" y="1463472"/>
            <a:ext cx="3964547" cy="584775"/>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Clarity/Congruence</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7" name="Rectangle 6"/>
          <p:cNvSpPr/>
          <p:nvPr/>
        </p:nvSpPr>
        <p:spPr>
          <a:xfrm rot="713984">
            <a:off x="497990" y="2644543"/>
            <a:ext cx="2188421" cy="584775"/>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Credibility</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8" name="Rectangle 7"/>
          <p:cNvSpPr/>
          <p:nvPr/>
        </p:nvSpPr>
        <p:spPr>
          <a:xfrm>
            <a:off x="1686565" y="4600854"/>
            <a:ext cx="5798383" cy="830997"/>
          </a:xfrm>
          <a:prstGeom prst="rect">
            <a:avLst/>
          </a:prstGeom>
          <a:noFill/>
        </p:spPr>
        <p:txBody>
          <a:bodyPr wrap="none" lIns="91440" tIns="45720" rIns="91440" bIns="45720">
            <a:spAutoFit/>
          </a:bodyPr>
          <a:lstStyle/>
          <a:p>
            <a:pPr algn="ctr"/>
            <a:r>
              <a:rPr lang="en-US" sz="4800" b="1"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rPr>
              <a:t>What? Why? Next?</a:t>
            </a:r>
            <a:endParaRPr lang="en-US" sz="4800" b="1" cap="none" spc="0" dirty="0">
              <a:ln w="12700">
                <a:solidFill>
                  <a:schemeClr val="tx2">
                    <a:lumMod val="75000"/>
                  </a:schemeClr>
                </a:solidFill>
                <a:prstDash val="solid"/>
              </a:ln>
              <a:solidFill>
                <a:srgbClr val="FFFF00"/>
              </a:solidFill>
              <a:effectLst>
                <a:outerShdw dist="38100" dir="2640000" algn="bl" rotWithShape="0">
                  <a:schemeClr val="tx2">
                    <a:lumMod val="75000"/>
                  </a:schemeClr>
                </a:outerShdw>
              </a:effectLst>
            </a:endParaRPr>
          </a:p>
        </p:txBody>
      </p:sp>
      <p:sp>
        <p:nvSpPr>
          <p:cNvPr id="3" name="Rectangle: Rounded Corners 2">
            <a:extLst>
              <a:ext uri="{FF2B5EF4-FFF2-40B4-BE49-F238E27FC236}">
                <a16:creationId xmlns:a16="http://schemas.microsoft.com/office/drawing/2014/main" id="{936B74F9-C48B-486A-B059-8A47BD4D5172}"/>
              </a:ext>
            </a:extLst>
          </p:cNvPr>
          <p:cNvSpPr/>
          <p:nvPr/>
        </p:nvSpPr>
        <p:spPr bwMode="auto">
          <a:xfrm>
            <a:off x="1547664" y="4478200"/>
            <a:ext cx="6048672" cy="1061786"/>
          </a:xfrm>
          <a:prstGeom prst="roundRect">
            <a:avLst/>
          </a:prstGeom>
          <a:noFill/>
          <a:ln w="9525" cap="flat" cmpd="sng" algn="ctr">
            <a:solidFill>
              <a:srgbClr val="FFFF00"/>
            </a:solidFill>
            <a:prstDash val="dash"/>
            <a:round/>
            <a:headEnd type="none" w="med" len="med"/>
            <a:tailEnd type="none" w="med" len="med"/>
          </a:ln>
          <a:effectLst>
            <a:glow rad="228600">
              <a:srgbClr val="FFFF00">
                <a:alpha val="40000"/>
              </a:srgbClr>
            </a:glo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12" name="Rectangle 11">
            <a:extLst>
              <a:ext uri="{FF2B5EF4-FFF2-40B4-BE49-F238E27FC236}">
                <a16:creationId xmlns:a16="http://schemas.microsoft.com/office/drawing/2014/main" id="{85929173-E2CE-4824-B4DC-A7703DCF3126}"/>
              </a:ext>
            </a:extLst>
          </p:cNvPr>
          <p:cNvSpPr/>
          <p:nvPr/>
        </p:nvSpPr>
        <p:spPr>
          <a:xfrm rot="345151">
            <a:off x="6053373" y="2652980"/>
            <a:ext cx="1686680" cy="584775"/>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Closing</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3" name="Rectangle 12">
            <a:extLst>
              <a:ext uri="{FF2B5EF4-FFF2-40B4-BE49-F238E27FC236}">
                <a16:creationId xmlns:a16="http://schemas.microsoft.com/office/drawing/2014/main" id="{BEEF00FF-9460-4F97-8D09-902A02DF7A7B}"/>
              </a:ext>
            </a:extLst>
          </p:cNvPr>
          <p:cNvSpPr/>
          <p:nvPr/>
        </p:nvSpPr>
        <p:spPr>
          <a:xfrm rot="21276510">
            <a:off x="2873016" y="3155628"/>
            <a:ext cx="2664512" cy="584775"/>
          </a:xfrm>
          <a:prstGeom prst="rect">
            <a:avLst/>
          </a:prstGeom>
          <a:noFill/>
        </p:spPr>
        <p:txBody>
          <a:bodyPr wrap="none" lIns="91440" tIns="45720" rIns="91440" bIns="45720">
            <a:spAutoFit/>
          </a:bodyPr>
          <a:lstStyle/>
          <a:p>
            <a:pPr algn="ctr"/>
            <a:r>
              <a:rPr lang="en-US" sz="32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Continuance</a:t>
            </a:r>
            <a:endParaRPr lang="en-US" sz="32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
        <p:nvSpPr>
          <p:cNvPr id="14" name="Rectangle 13">
            <a:extLst>
              <a:ext uri="{FF2B5EF4-FFF2-40B4-BE49-F238E27FC236}">
                <a16:creationId xmlns:a16="http://schemas.microsoft.com/office/drawing/2014/main" id="{B38B5EC1-8A4A-400B-A164-F79B3CF5A4C4}"/>
              </a:ext>
            </a:extLst>
          </p:cNvPr>
          <p:cNvSpPr/>
          <p:nvPr/>
        </p:nvSpPr>
        <p:spPr>
          <a:xfrm>
            <a:off x="2504546" y="2078641"/>
            <a:ext cx="3424848" cy="646331"/>
          </a:xfrm>
          <a:prstGeom prst="rect">
            <a:avLst/>
          </a:prstGeom>
          <a:noFill/>
        </p:spPr>
        <p:txBody>
          <a:bodyPr wrap="none" lIns="91440" tIns="45720" rIns="91440" bIns="45720">
            <a:spAutoFit/>
          </a:bodyPr>
          <a:lstStyle/>
          <a:p>
            <a:pPr algn="ctr"/>
            <a:r>
              <a:rPr lang="en-US" sz="3600" b="1"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Desired Action</a:t>
            </a:r>
            <a:endParaRPr lang="en-US" sz="36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endParaRPr>
          </a:p>
        </p:txBody>
      </p:sp>
    </p:spTree>
    <p:extLst>
      <p:ext uri="{BB962C8B-B14F-4D97-AF65-F5344CB8AC3E}">
        <p14:creationId xmlns:p14="http://schemas.microsoft.com/office/powerpoint/2010/main" val="392864479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805EF40A-5BD6-498D-87B1-2A175FE600D4}"/>
              </a:ext>
            </a:extLst>
          </p:cNvPr>
          <p:cNvSpPr/>
          <p:nvPr/>
        </p:nvSpPr>
        <p:spPr bwMode="auto">
          <a:xfrm>
            <a:off x="2771800" y="1772816"/>
            <a:ext cx="1512168" cy="432048"/>
          </a:xfrm>
          <a:prstGeom prst="round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a:xfrm>
            <a:off x="0" y="228600"/>
            <a:ext cx="9144000" cy="814388"/>
          </a:xfrm>
        </p:spPr>
        <p:txBody>
          <a:bodyPr/>
          <a:lstStyle/>
          <a:p>
            <a:r>
              <a:rPr lang="en-US" dirty="0"/>
              <a:t>Important Elements in a Website</a:t>
            </a:r>
          </a:p>
        </p:txBody>
      </p:sp>
      <p:sp>
        <p:nvSpPr>
          <p:cNvPr id="4" name="Rectangle: Rounded Corners 3"/>
          <p:cNvSpPr/>
          <p:nvPr/>
        </p:nvSpPr>
        <p:spPr bwMode="auto">
          <a:xfrm>
            <a:off x="1106229" y="2302027"/>
            <a:ext cx="1368152" cy="432048"/>
          </a:xfrm>
          <a:prstGeom prst="roundRect">
            <a:avLst/>
          </a:prstGeom>
          <a:solidFill>
            <a:schemeClr val="bg1">
              <a:lumMod val="75000"/>
              <a:lumOff val="25000"/>
            </a:schemeClr>
          </a:solidFill>
          <a:ln w="9525" cap="flat" cmpd="sng" algn="ctr">
            <a:noFill/>
            <a:prstDash val="solid"/>
            <a:round/>
            <a:headEnd type="none" w="med" len="med"/>
            <a:tailEnd type="none" w="med" len="me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3" name="Content Placeholder 2"/>
          <p:cNvSpPr>
            <a:spLocks noGrp="1"/>
          </p:cNvSpPr>
          <p:nvPr>
            <p:ph idx="1"/>
          </p:nvPr>
        </p:nvSpPr>
        <p:spPr>
          <a:xfrm>
            <a:off x="744229" y="1269507"/>
            <a:ext cx="3674368" cy="2184648"/>
          </a:xfrm>
          <a:noFill/>
        </p:spPr>
        <p:txBody>
          <a:bodyPr/>
          <a:lstStyle/>
          <a:p>
            <a:r>
              <a:rPr lang="en-US" dirty="0"/>
              <a:t>Navigation</a:t>
            </a:r>
          </a:p>
          <a:p>
            <a:r>
              <a:rPr lang="en-US" dirty="0">
                <a:solidFill>
                  <a:srgbClr val="00B0F0"/>
                </a:solidFill>
              </a:rPr>
              <a:t>C</a:t>
            </a:r>
            <a:r>
              <a:rPr lang="en-US" dirty="0"/>
              <a:t>o</a:t>
            </a:r>
            <a:r>
              <a:rPr lang="en-US" dirty="0">
                <a:solidFill>
                  <a:schemeClr val="tx2">
                    <a:lumMod val="40000"/>
                    <a:lumOff val="60000"/>
                  </a:schemeClr>
                </a:solidFill>
              </a:rPr>
              <a:t>l</a:t>
            </a:r>
            <a:r>
              <a:rPr lang="en-US" dirty="0">
                <a:solidFill>
                  <a:schemeClr val="accent6">
                    <a:lumMod val="20000"/>
                    <a:lumOff val="80000"/>
                  </a:schemeClr>
                </a:solidFill>
              </a:rPr>
              <a:t>o</a:t>
            </a:r>
            <a:r>
              <a:rPr lang="en-US" dirty="0">
                <a:solidFill>
                  <a:schemeClr val="accent3">
                    <a:lumMod val="60000"/>
                    <a:lumOff val="40000"/>
                  </a:schemeClr>
                </a:solidFill>
              </a:rPr>
              <a:t>r</a:t>
            </a:r>
            <a:r>
              <a:rPr lang="en-US" dirty="0">
                <a:solidFill>
                  <a:srgbClr val="00CC66"/>
                </a:solidFill>
              </a:rPr>
              <a:t>s </a:t>
            </a:r>
            <a:r>
              <a:rPr lang="en-US" dirty="0"/>
              <a:t>vs. Contrast</a:t>
            </a:r>
            <a:endParaRPr lang="en-US" dirty="0">
              <a:highlight>
                <a:srgbClr val="00CC66"/>
              </a:highlight>
            </a:endParaRPr>
          </a:p>
          <a:p>
            <a:r>
              <a:rPr lang="en-US" dirty="0">
                <a:latin typeface="Berlin Sans FB Demi" panose="020E0802020502020306" pitchFamily="34" charset="0"/>
              </a:rPr>
              <a:t>Buttons</a:t>
            </a:r>
          </a:p>
          <a:p>
            <a:r>
              <a:rPr lang="en-US" dirty="0"/>
              <a:t>Images &amp; Video</a:t>
            </a:r>
          </a:p>
        </p:txBody>
      </p:sp>
      <p:sp>
        <p:nvSpPr>
          <p:cNvPr id="10" name="Content Placeholder 2"/>
          <p:cNvSpPr txBox="1">
            <a:spLocks/>
          </p:cNvSpPr>
          <p:nvPr/>
        </p:nvSpPr>
        <p:spPr bwMode="auto">
          <a:xfrm>
            <a:off x="5049579" y="1281036"/>
            <a:ext cx="3921641" cy="2029103"/>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r>
              <a:rPr lang="en-US" b="1" kern="0" dirty="0">
                <a:solidFill>
                  <a:srgbClr val="FFFF00"/>
                </a:solidFill>
              </a:rPr>
              <a:t>Trust Symbols</a:t>
            </a:r>
          </a:p>
          <a:p>
            <a:r>
              <a:rPr lang="en-US" kern="0" dirty="0"/>
              <a:t>Forms</a:t>
            </a:r>
          </a:p>
          <a:p>
            <a:r>
              <a:rPr lang="en-US" kern="0" dirty="0"/>
              <a:t>Phone Numbers</a:t>
            </a:r>
          </a:p>
          <a:p>
            <a:r>
              <a:rPr lang="en-US" kern="0" dirty="0"/>
              <a:t>Relevant Content</a:t>
            </a:r>
          </a:p>
        </p:txBody>
      </p:sp>
      <p:pic>
        <p:nvPicPr>
          <p:cNvPr id="6" name="Picture 5">
            <a:extLst>
              <a:ext uri="{FF2B5EF4-FFF2-40B4-BE49-F238E27FC236}">
                <a16:creationId xmlns:a16="http://schemas.microsoft.com/office/drawing/2014/main" id="{AFAF6E4B-E4CD-4095-BC13-EA5EA10C9FD1}"/>
              </a:ext>
            </a:extLst>
          </p:cNvPr>
          <p:cNvPicPr>
            <a:picLocks noChangeAspect="1"/>
          </p:cNvPicPr>
          <p:nvPr/>
        </p:nvPicPr>
        <p:blipFill rotWithShape="1">
          <a:blip r:embed="rId3"/>
          <a:srcRect l="580" r="1304" b="14803"/>
          <a:stretch/>
        </p:blipFill>
        <p:spPr>
          <a:xfrm>
            <a:off x="708890" y="3286640"/>
            <a:ext cx="7726220" cy="3404758"/>
          </a:xfrm>
          <a:prstGeom prst="rect">
            <a:avLst/>
          </a:prstGeom>
          <a:ln w="28575">
            <a:solidFill>
              <a:srgbClr val="FFFF00"/>
            </a:solidFill>
          </a:ln>
        </p:spPr>
      </p:pic>
    </p:spTree>
    <p:extLst>
      <p:ext uri="{BB962C8B-B14F-4D97-AF65-F5344CB8AC3E}">
        <p14:creationId xmlns:p14="http://schemas.microsoft.com/office/powerpoint/2010/main" val="1929359800"/>
      </p:ext>
    </p:extLst>
  </p:cSld>
  <p:clrMapOvr>
    <a:masterClrMapping/>
  </p:clrMapOvr>
  <p:transition>
    <p:zoom/>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137" name="Rectangle 201"/>
          <p:cNvSpPr>
            <a:spLocks noGrp="1" noChangeArrowheads="1"/>
          </p:cNvSpPr>
          <p:nvPr>
            <p:ph type="title"/>
          </p:nvPr>
        </p:nvSpPr>
        <p:spPr>
          <a:ln w="9525"/>
        </p:spPr>
        <p:txBody>
          <a:bodyPr/>
          <a:lstStyle/>
          <a:p>
            <a:r>
              <a:rPr lang="en-US" sz="3200" b="1" dirty="0">
                <a:solidFill>
                  <a:srgbClr val="FFFF00"/>
                </a:solidFill>
              </a:rPr>
              <a:t>Landing Page Types</a:t>
            </a:r>
          </a:p>
        </p:txBody>
      </p:sp>
      <p:sp>
        <p:nvSpPr>
          <p:cNvPr id="168138" name="Rectangle 202"/>
          <p:cNvSpPr>
            <a:spLocks noGrp="1" noChangeArrowheads="1"/>
          </p:cNvSpPr>
          <p:nvPr>
            <p:ph type="body" idx="1"/>
          </p:nvPr>
        </p:nvSpPr>
        <p:spPr>
          <a:xfrm>
            <a:off x="609599" y="1676400"/>
            <a:ext cx="8438989" cy="4643438"/>
          </a:xfrm>
          <a:ln w="9525"/>
        </p:spPr>
        <p:txBody>
          <a:bodyPr/>
          <a:lstStyle/>
          <a:p>
            <a:r>
              <a:rPr lang="en-US" sz="3200" dirty="0">
                <a:solidFill>
                  <a:srgbClr val="FFFF00"/>
                </a:solidFill>
              </a:rPr>
              <a:t>Reference landing pages </a:t>
            </a:r>
            <a:r>
              <a:rPr lang="en-US" sz="3200" dirty="0"/>
              <a:t>present relevant information</a:t>
            </a:r>
          </a:p>
          <a:p>
            <a:r>
              <a:rPr lang="en-US" sz="3200" dirty="0">
                <a:solidFill>
                  <a:srgbClr val="FFFF00"/>
                </a:solidFill>
              </a:rPr>
              <a:t>Transactional landing pages </a:t>
            </a:r>
            <a:r>
              <a:rPr lang="en-US" sz="3200" dirty="0"/>
              <a:t>attempt to convert visitors into customers</a:t>
            </a:r>
            <a:endParaRPr lang="en-CA" sz="3200" dirty="0"/>
          </a:p>
        </p:txBody>
      </p:sp>
      <p:cxnSp>
        <p:nvCxnSpPr>
          <p:cNvPr id="3" name="Connector: Elbow 2"/>
          <p:cNvCxnSpPr/>
          <p:nvPr/>
        </p:nvCxnSpPr>
        <p:spPr bwMode="auto">
          <a:xfrm>
            <a:off x="6732240" y="3404203"/>
            <a:ext cx="2316348" cy="1627081"/>
          </a:xfrm>
          <a:prstGeom prst="bentConnector3">
            <a:avLst>
              <a:gd name="adj1" fmla="val 50000"/>
            </a:avLst>
          </a:prstGeom>
          <a:solidFill>
            <a:schemeClr val="accent1"/>
          </a:solidFill>
          <a:ln w="76200" cap="flat" cmpd="sng" algn="ctr">
            <a:solidFill>
              <a:schemeClr val="tx1"/>
            </a:solidFill>
            <a:prstDash val="solid"/>
            <a:round/>
            <a:headEnd type="none" w="med" len="med"/>
            <a:tailEnd type="triangle"/>
          </a:ln>
          <a:effectLst/>
        </p:spPr>
      </p:cxnSp>
      <p:sp>
        <p:nvSpPr>
          <p:cNvPr id="4" name="Rectangle: Rounded Corners 3"/>
          <p:cNvSpPr/>
          <p:nvPr/>
        </p:nvSpPr>
        <p:spPr bwMode="auto">
          <a:xfrm>
            <a:off x="982648" y="2722880"/>
            <a:ext cx="5194632" cy="487680"/>
          </a:xfrm>
          <a:prstGeom prst="roundRect">
            <a:avLst/>
          </a:prstGeom>
          <a:noFill/>
          <a:ln w="28575"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pic>
        <p:nvPicPr>
          <p:cNvPr id="2" name="Picture 1"/>
          <p:cNvPicPr>
            <a:picLocks noChangeAspect="1"/>
          </p:cNvPicPr>
          <p:nvPr/>
        </p:nvPicPr>
        <p:blipFill>
          <a:blip r:embed="rId3"/>
          <a:stretch>
            <a:fillRect/>
          </a:stretch>
        </p:blipFill>
        <p:spPr>
          <a:xfrm>
            <a:off x="19497" y="0"/>
            <a:ext cx="9175101" cy="6873840"/>
          </a:xfrm>
          <a:prstGeom prst="rect">
            <a:avLst/>
          </a:prstGeom>
        </p:spPr>
      </p:pic>
      <p:sp>
        <p:nvSpPr>
          <p:cNvPr id="5" name="Rectangle 4"/>
          <p:cNvSpPr/>
          <p:nvPr/>
        </p:nvSpPr>
        <p:spPr>
          <a:xfrm>
            <a:off x="1658289" y="2656562"/>
            <a:ext cx="6341608" cy="1107996"/>
          </a:xfrm>
          <a:prstGeom prst="rect">
            <a:avLst/>
          </a:prstGeom>
          <a:noFill/>
        </p:spPr>
        <p:txBody>
          <a:bodyPr wrap="none" lIns="91440" tIns="45720" rIns="91440" bIns="45720">
            <a:spAutoFit/>
          </a:bodyPr>
          <a:lstStyle/>
          <a:p>
            <a:pPr algn="ctr"/>
            <a:r>
              <a:rPr lang="en-US" sz="6600" b="1" dirty="0">
                <a:ln w="22225">
                  <a:solidFill>
                    <a:schemeClr val="accent2"/>
                  </a:solidFill>
                  <a:prstDash val="solid"/>
                </a:ln>
                <a:solidFill>
                  <a:schemeClr val="accent2">
                    <a:lumMod val="40000"/>
                    <a:lumOff val="60000"/>
                  </a:schemeClr>
                </a:solidFill>
                <a:effectLst>
                  <a:glow rad="101600">
                    <a:schemeClr val="accent5">
                      <a:satMod val="175000"/>
                      <a:alpha val="40000"/>
                    </a:schemeClr>
                  </a:glow>
                  <a:outerShdw blurRad="60007" dir="2000400" sy="-30000" kx="-800400" algn="bl" rotWithShape="0">
                    <a:prstClr val="black">
                      <a:alpha val="20000"/>
                    </a:prstClr>
                  </a:outerShdw>
                  <a:reflection blurRad="6350" stA="50000" endA="300" endPos="50000" dist="60007" dir="5400000" sy="-100000" algn="bl" rotWithShape="0"/>
                </a:effectLst>
              </a:rPr>
              <a:t>NSAMCWADLP</a:t>
            </a:r>
          </a:p>
        </p:txBody>
      </p:sp>
      <p:sp>
        <p:nvSpPr>
          <p:cNvPr id="6" name="TextBox 5">
            <a:extLst>
              <a:ext uri="{FF2B5EF4-FFF2-40B4-BE49-F238E27FC236}">
                <a16:creationId xmlns:a16="http://schemas.microsoft.com/office/drawing/2014/main" id="{6B31210B-2B05-47B1-A597-0DC11548CD51}"/>
              </a:ext>
            </a:extLst>
          </p:cNvPr>
          <p:cNvSpPr txBox="1"/>
          <p:nvPr/>
        </p:nvSpPr>
        <p:spPr>
          <a:xfrm rot="20325977">
            <a:off x="2512659" y="5211073"/>
            <a:ext cx="4304383" cy="338554"/>
          </a:xfrm>
          <a:prstGeom prst="rect">
            <a:avLst/>
          </a:prstGeom>
          <a:noFill/>
        </p:spPr>
        <p:txBody>
          <a:bodyPr wrap="none" rtlCol="0">
            <a:spAutoFit/>
          </a:bodyPr>
          <a:lstStyle/>
          <a:p>
            <a:r>
              <a:rPr lang="en-US" dirty="0">
                <a:latin typeface="Comic Sans MS" panose="030F0702030302020204" pitchFamily="66" charset="0"/>
              </a:rPr>
              <a:t>Hint: Landing Pages need segmentation too!</a:t>
            </a:r>
          </a:p>
        </p:txBody>
      </p:sp>
    </p:spTree>
    <p:extLst>
      <p:ext uri="{BB962C8B-B14F-4D97-AF65-F5344CB8AC3E}">
        <p14:creationId xmlns:p14="http://schemas.microsoft.com/office/powerpoint/2010/main" val="289176803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par>
                                <p:cTn id="8" presetID="16" presetClass="exit" presetSubtype="21" fill="hold" grpId="0" nodeType="withEffect">
                                  <p:stCondLst>
                                    <p:cond delay="0"/>
                                  </p:stCondLst>
                                  <p:childTnLst>
                                    <p:animEffect transition="out" filter="barn(inVertical)">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1" presetClass="entr" presetSubtype="1"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heel(1)">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Single Product Landing Pages</a:t>
            </a:r>
            <a:r>
              <a:rPr lang="en-US" dirty="0">
                <a:solidFill>
                  <a:srgbClr val="FFFF00"/>
                </a:solidFill>
              </a:rPr>
              <a:t>*</a:t>
            </a:r>
            <a:endParaRPr lang="en-US" dirty="0"/>
          </a:p>
        </p:txBody>
      </p:sp>
      <p:pic>
        <p:nvPicPr>
          <p:cNvPr id="3" name="Picture 2">
            <a:extLst>
              <a:ext uri="{FF2B5EF4-FFF2-40B4-BE49-F238E27FC236}">
                <a16:creationId xmlns:a16="http://schemas.microsoft.com/office/drawing/2014/main" id="{EE013CA6-F410-47B0-82A1-72F8EFA68E73}"/>
              </a:ext>
            </a:extLst>
          </p:cNvPr>
          <p:cNvPicPr>
            <a:picLocks noChangeAspect="1"/>
          </p:cNvPicPr>
          <p:nvPr/>
        </p:nvPicPr>
        <p:blipFill rotWithShape="1">
          <a:blip r:embed="rId3"/>
          <a:srcRect l="2701" t="10048" r="4007" b="7440"/>
          <a:stretch/>
        </p:blipFill>
        <p:spPr>
          <a:xfrm>
            <a:off x="311426" y="970721"/>
            <a:ext cx="8521148" cy="5658679"/>
          </a:xfrm>
          <a:prstGeom prst="rect">
            <a:avLst/>
          </a:prstGeom>
          <a:ln w="19050">
            <a:solidFill>
              <a:srgbClr val="618FFD"/>
            </a:solidFill>
          </a:ln>
        </p:spPr>
      </p:pic>
    </p:spTree>
    <p:extLst>
      <p:ext uri="{BB962C8B-B14F-4D97-AF65-F5344CB8AC3E}">
        <p14:creationId xmlns:p14="http://schemas.microsoft.com/office/powerpoint/2010/main" val="439561548"/>
      </p:ext>
    </p:extLst>
  </p:cSld>
  <p:clrMapOvr>
    <a:masterClrMapping/>
  </p:clrMapOvr>
  <p:transition>
    <p:zoom/>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Multi-product Landing Pages</a:t>
            </a:r>
            <a:r>
              <a:rPr lang="en-US" dirty="0">
                <a:solidFill>
                  <a:srgbClr val="FFFF00"/>
                </a:solidFill>
              </a:rPr>
              <a:t>*</a:t>
            </a:r>
          </a:p>
        </p:txBody>
      </p:sp>
      <p:pic>
        <p:nvPicPr>
          <p:cNvPr id="3" name="Picture 2">
            <a:hlinkClick r:id="rId3"/>
            <a:extLst>
              <a:ext uri="{FF2B5EF4-FFF2-40B4-BE49-F238E27FC236}">
                <a16:creationId xmlns:a16="http://schemas.microsoft.com/office/drawing/2014/main" id="{07C7A3FD-42E6-4FFC-8206-ED5283EBC0DC}"/>
              </a:ext>
            </a:extLst>
          </p:cNvPr>
          <p:cNvPicPr>
            <a:picLocks noChangeAspect="1"/>
          </p:cNvPicPr>
          <p:nvPr/>
        </p:nvPicPr>
        <p:blipFill rotWithShape="1">
          <a:blip r:embed="rId4"/>
          <a:srcRect l="60" t="9678" r="1801"/>
          <a:stretch/>
        </p:blipFill>
        <p:spPr>
          <a:xfrm>
            <a:off x="1187624" y="1209109"/>
            <a:ext cx="6552727" cy="5428250"/>
          </a:xfrm>
          <a:prstGeom prst="rect">
            <a:avLst/>
          </a:prstGeom>
          <a:ln w="38100">
            <a:solidFill>
              <a:schemeClr val="accent1"/>
            </a:solidFill>
          </a:ln>
        </p:spPr>
      </p:pic>
    </p:spTree>
    <p:extLst>
      <p:ext uri="{BB962C8B-B14F-4D97-AF65-F5344CB8AC3E}">
        <p14:creationId xmlns:p14="http://schemas.microsoft.com/office/powerpoint/2010/main" val="3322342481"/>
      </p:ext>
    </p:extLst>
  </p:cSld>
  <p:clrMapOvr>
    <a:masterClrMapping/>
  </p:clrMapOvr>
  <p:transition>
    <p:zoom/>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Lead Generation Landing Pages</a:t>
            </a:r>
            <a:r>
              <a:rPr lang="en-US" b="1" dirty="0">
                <a:solidFill>
                  <a:srgbClr val="FFFF00"/>
                </a:solidFill>
              </a:rPr>
              <a:t>*</a:t>
            </a:r>
            <a:endParaRPr lang="en-US" dirty="0"/>
          </a:p>
        </p:txBody>
      </p:sp>
      <p:pic>
        <p:nvPicPr>
          <p:cNvPr id="5" name="Picture 4"/>
          <p:cNvPicPr>
            <a:picLocks noChangeAspect="1"/>
          </p:cNvPicPr>
          <p:nvPr/>
        </p:nvPicPr>
        <p:blipFill rotWithShape="1">
          <a:blip r:embed="rId3"/>
          <a:srcRect t="12321" r="2296"/>
          <a:stretch/>
        </p:blipFill>
        <p:spPr>
          <a:xfrm>
            <a:off x="1068720" y="1073612"/>
            <a:ext cx="6854160" cy="5581465"/>
          </a:xfrm>
          <a:prstGeom prst="rect">
            <a:avLst/>
          </a:prstGeom>
          <a:ln w="38100">
            <a:solidFill>
              <a:schemeClr val="accent1"/>
            </a:solidFill>
          </a:ln>
        </p:spPr>
      </p:pic>
    </p:spTree>
    <p:extLst>
      <p:ext uri="{BB962C8B-B14F-4D97-AF65-F5344CB8AC3E}">
        <p14:creationId xmlns:p14="http://schemas.microsoft.com/office/powerpoint/2010/main" val="3602359625"/>
      </p:ext>
    </p:extLst>
  </p:cSld>
  <p:clrMapOvr>
    <a:masterClrMapping/>
  </p:clrMapOvr>
  <p:transition>
    <p:zoom/>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Subscription Sites</a:t>
            </a:r>
            <a:r>
              <a:rPr lang="en-US" b="1" dirty="0">
                <a:solidFill>
                  <a:srgbClr val="FFFF00"/>
                </a:solidFill>
              </a:rPr>
              <a:t>*</a:t>
            </a:r>
            <a:endParaRPr lang="en-US" dirty="0"/>
          </a:p>
        </p:txBody>
      </p:sp>
      <p:pic>
        <p:nvPicPr>
          <p:cNvPr id="3" name="Picture 2">
            <a:extLst>
              <a:ext uri="{FF2B5EF4-FFF2-40B4-BE49-F238E27FC236}">
                <a16:creationId xmlns:a16="http://schemas.microsoft.com/office/drawing/2014/main" id="{5F30D09D-153E-478F-9BD6-7EA5E94B5971}"/>
              </a:ext>
            </a:extLst>
          </p:cNvPr>
          <p:cNvPicPr>
            <a:picLocks noChangeAspect="1"/>
          </p:cNvPicPr>
          <p:nvPr/>
        </p:nvPicPr>
        <p:blipFill rotWithShape="1">
          <a:blip r:embed="rId3"/>
          <a:srcRect l="1963" t="11341" r="1176" b="1136"/>
          <a:stretch/>
        </p:blipFill>
        <p:spPr>
          <a:xfrm>
            <a:off x="637525" y="1042988"/>
            <a:ext cx="7987622" cy="5292824"/>
          </a:xfrm>
          <a:prstGeom prst="rect">
            <a:avLst/>
          </a:prstGeom>
          <a:ln w="28575">
            <a:solidFill>
              <a:srgbClr val="618FFD"/>
            </a:solidFill>
          </a:ln>
        </p:spPr>
      </p:pic>
    </p:spTree>
    <p:extLst>
      <p:ext uri="{BB962C8B-B14F-4D97-AF65-F5344CB8AC3E}">
        <p14:creationId xmlns:p14="http://schemas.microsoft.com/office/powerpoint/2010/main" val="1809469046"/>
      </p:ext>
    </p:extLst>
  </p:cSld>
  <p:clrMapOvr>
    <a:masterClrMapping/>
  </p:clrMapOvr>
  <p:transition>
    <p:zoom/>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9144000" cy="814388"/>
          </a:xfrm>
        </p:spPr>
        <p:txBody>
          <a:bodyPr/>
          <a:lstStyle/>
          <a:p>
            <a:r>
              <a:rPr lang="en-US" dirty="0"/>
              <a:t>                                Copy Landing Pages</a:t>
            </a:r>
            <a:r>
              <a:rPr lang="en-US" b="1" dirty="0">
                <a:solidFill>
                  <a:srgbClr val="FFFF00"/>
                </a:solidFill>
              </a:rPr>
              <a:t>*</a:t>
            </a:r>
            <a:endParaRPr lang="en-US" dirty="0"/>
          </a:p>
        </p:txBody>
      </p:sp>
      <p:sp>
        <p:nvSpPr>
          <p:cNvPr id="4" name="Rectangle 3"/>
          <p:cNvSpPr/>
          <p:nvPr/>
        </p:nvSpPr>
        <p:spPr>
          <a:xfrm>
            <a:off x="599660" y="332655"/>
            <a:ext cx="3468283" cy="541477"/>
          </a:xfrm>
          <a:prstGeom prst="rect">
            <a:avLst/>
          </a:prstGeom>
          <a:noFill/>
        </p:spPr>
        <p:txBody>
          <a:bodyPr wrap="none" lIns="91440" tIns="45720" rIns="91440" bIns="45720">
            <a:prstTxWarp prst="textInflateTop">
              <a:avLst/>
            </a:prstTxWarp>
            <a:spAutoFit/>
          </a:bodyPr>
          <a:lstStyle/>
          <a:p>
            <a:pPr algn="ctr"/>
            <a:r>
              <a:rPr lang="en-US" sz="5400" dirty="0">
                <a:solidFill>
                  <a:srgbClr val="00B0F0"/>
                </a:solidFill>
              </a:rPr>
              <a:t>Long</a:t>
            </a:r>
            <a:endParaRPr lang="en-US" sz="5400" b="0" cap="none" spc="0" dirty="0">
              <a:ln w="0"/>
              <a:solidFill>
                <a:srgbClr val="00B0F0"/>
              </a:solidFill>
              <a:effectLst>
                <a:outerShdw blurRad="38100" dist="19050" dir="2700000" algn="tl" rotWithShape="0">
                  <a:schemeClr val="dk1">
                    <a:alpha val="40000"/>
                  </a:schemeClr>
                </a:outerShdw>
              </a:effectLst>
            </a:endParaRPr>
          </a:p>
        </p:txBody>
      </p:sp>
      <p:grpSp>
        <p:nvGrpSpPr>
          <p:cNvPr id="3" name="Group 2">
            <a:extLst>
              <a:ext uri="{FF2B5EF4-FFF2-40B4-BE49-F238E27FC236}">
                <a16:creationId xmlns:a16="http://schemas.microsoft.com/office/drawing/2014/main" id="{B4B02469-3356-41CB-9B50-77F1E60A920D}"/>
              </a:ext>
            </a:extLst>
          </p:cNvPr>
          <p:cNvGrpSpPr/>
          <p:nvPr/>
        </p:nvGrpSpPr>
        <p:grpSpPr>
          <a:xfrm>
            <a:off x="1921268" y="1294544"/>
            <a:ext cx="5054886" cy="5085708"/>
            <a:chOff x="1921268" y="1294544"/>
            <a:chExt cx="5054886" cy="5085708"/>
          </a:xfrm>
        </p:grpSpPr>
        <p:sp>
          <p:nvSpPr>
            <p:cNvPr id="9" name="Rectangle 8"/>
            <p:cNvSpPr/>
            <p:nvPr/>
          </p:nvSpPr>
          <p:spPr bwMode="auto">
            <a:xfrm>
              <a:off x="1921268" y="1294544"/>
              <a:ext cx="5054886" cy="5085708"/>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grpSp>
          <p:nvGrpSpPr>
            <p:cNvPr id="8" name="Group 7"/>
            <p:cNvGrpSpPr/>
            <p:nvPr/>
          </p:nvGrpSpPr>
          <p:grpSpPr>
            <a:xfrm>
              <a:off x="1979712" y="1340768"/>
              <a:ext cx="4955878" cy="5000304"/>
              <a:chOff x="1547664" y="1412776"/>
              <a:chExt cx="4955878" cy="5000304"/>
            </a:xfrm>
          </p:grpSpPr>
          <p:pic>
            <p:nvPicPr>
              <p:cNvPr id="5" name="Picture 4"/>
              <p:cNvPicPr>
                <a:picLocks noChangeAspect="1"/>
              </p:cNvPicPr>
              <p:nvPr/>
            </p:nvPicPr>
            <p:blipFill rotWithShape="1">
              <a:blip r:embed="rId3"/>
              <a:srcRect l="37948" t="11801" r="22438"/>
              <a:stretch/>
            </p:blipFill>
            <p:spPr>
              <a:xfrm>
                <a:off x="1547664" y="1412776"/>
                <a:ext cx="3070458" cy="5000304"/>
              </a:xfrm>
              <a:prstGeom prst="rect">
                <a:avLst/>
              </a:prstGeom>
            </p:spPr>
          </p:pic>
          <p:pic>
            <p:nvPicPr>
              <p:cNvPr id="6" name="Picture 5"/>
              <p:cNvPicPr>
                <a:picLocks noChangeAspect="1"/>
              </p:cNvPicPr>
              <p:nvPr/>
            </p:nvPicPr>
            <p:blipFill rotWithShape="1">
              <a:blip r:embed="rId4"/>
              <a:srcRect l="38976" t="8011" r="39762"/>
              <a:stretch/>
            </p:blipFill>
            <p:spPr>
              <a:xfrm>
                <a:off x="3275856" y="1412776"/>
                <a:ext cx="1580135" cy="5000304"/>
              </a:xfrm>
              <a:prstGeom prst="rect">
                <a:avLst/>
              </a:prstGeom>
            </p:spPr>
          </p:pic>
          <p:pic>
            <p:nvPicPr>
              <p:cNvPr id="7" name="Picture 6"/>
              <p:cNvPicPr>
                <a:picLocks noChangeAspect="1"/>
              </p:cNvPicPr>
              <p:nvPr/>
            </p:nvPicPr>
            <p:blipFill rotWithShape="1">
              <a:blip r:embed="rId5"/>
              <a:srcRect l="38975" t="8011" r="38855"/>
              <a:stretch/>
            </p:blipFill>
            <p:spPr>
              <a:xfrm>
                <a:off x="4855991" y="1412776"/>
                <a:ext cx="1647551" cy="5000304"/>
              </a:xfrm>
              <a:prstGeom prst="rect">
                <a:avLst/>
              </a:prstGeom>
            </p:spPr>
          </p:pic>
        </p:grpSp>
        <p:sp>
          <p:nvSpPr>
            <p:cNvPr id="10" name="Rectangle 9"/>
            <p:cNvSpPr/>
            <p:nvPr/>
          </p:nvSpPr>
          <p:spPr>
            <a:xfrm>
              <a:off x="2333801" y="2564904"/>
              <a:ext cx="4147289" cy="584775"/>
            </a:xfrm>
            <a:prstGeom prst="rect">
              <a:avLst/>
            </a:prstGeom>
            <a:noFill/>
          </p:spPr>
          <p:txBody>
            <a:bodyPr wrap="none" lIns="91440" tIns="45720" rIns="91440" bIns="45720">
              <a:spAutoFit/>
            </a:bodyPr>
            <a:lstStyle/>
            <a:p>
              <a:pPr algn="ctr"/>
              <a:r>
                <a:rPr lang="en-US" sz="3200" b="1" cap="none" spc="50" dirty="0">
                  <a:ln w="0"/>
                  <a:solidFill>
                    <a:schemeClr val="bg2"/>
                  </a:solidFill>
                  <a:effectLst>
                    <a:innerShdw blurRad="63500" dist="50800" dir="13500000">
                      <a:srgbClr val="000000">
                        <a:alpha val="50000"/>
                      </a:srgbClr>
                    </a:innerShdw>
                  </a:effectLst>
                </a:rPr>
                <a:t>Streetauthority.com</a:t>
              </a:r>
            </a:p>
          </p:txBody>
        </p:sp>
      </p:grpSp>
    </p:spTree>
    <p:extLst>
      <p:ext uri="{BB962C8B-B14F-4D97-AF65-F5344CB8AC3E}">
        <p14:creationId xmlns:p14="http://schemas.microsoft.com/office/powerpoint/2010/main" val="3652941151"/>
      </p:ext>
    </p:extLst>
  </p:cSld>
  <p:clrMapOvr>
    <a:masterClrMapping/>
  </p:clrMapOvr>
  <p:transition>
    <p:zoom/>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saturation sat="400000"/>
                    </a14:imgEffect>
                    <a14:imgEffect>
                      <a14:brightnessContrast bright="-47000" contrast="-2000"/>
                    </a14:imgEffect>
                  </a14:imgLayer>
                </a14:imgProps>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t>Optimizing Conversion Rates</a:t>
            </a:r>
            <a:r>
              <a:rPr lang="en-US" b="1" dirty="0">
                <a:solidFill>
                  <a:srgbClr val="FFFF00"/>
                </a:solidFill>
              </a:rPr>
              <a:t>*</a:t>
            </a:r>
          </a:p>
        </p:txBody>
      </p:sp>
      <p:pic>
        <p:nvPicPr>
          <p:cNvPr id="4" name="Picture 3"/>
          <p:cNvPicPr>
            <a:picLocks noChangeAspect="1"/>
          </p:cNvPicPr>
          <p:nvPr/>
        </p:nvPicPr>
        <p:blipFill>
          <a:blip r:embed="rId5"/>
          <a:stretch>
            <a:fillRect/>
          </a:stretch>
        </p:blipFill>
        <p:spPr>
          <a:xfrm>
            <a:off x="2097156" y="1988840"/>
            <a:ext cx="4831837" cy="2952328"/>
          </a:xfrm>
          <a:prstGeom prst="rect">
            <a:avLst/>
          </a:prstGeom>
        </p:spPr>
      </p:pic>
      <p:sp>
        <p:nvSpPr>
          <p:cNvPr id="5" name="Arrow: Right 4"/>
          <p:cNvSpPr/>
          <p:nvPr/>
        </p:nvSpPr>
        <p:spPr bwMode="auto">
          <a:xfrm>
            <a:off x="6876256" y="2924944"/>
            <a:ext cx="1800200" cy="792088"/>
          </a:xfrm>
          <a:prstGeom prst="rightArrow">
            <a:avLst/>
          </a:prstGeom>
          <a:solidFill>
            <a:srgbClr val="7D07D6"/>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pic>
        <p:nvPicPr>
          <p:cNvPr id="8" name="Picture 7"/>
          <p:cNvPicPr>
            <a:picLocks noChangeAspect="1"/>
          </p:cNvPicPr>
          <p:nvPr/>
        </p:nvPicPr>
        <p:blipFill rotWithShape="1">
          <a:blip r:embed="rId6"/>
          <a:srcRect l="9680" t="4640" r="9680" b="7161"/>
          <a:stretch/>
        </p:blipFill>
        <p:spPr>
          <a:xfrm>
            <a:off x="3593846" y="4650904"/>
            <a:ext cx="1956308" cy="2098716"/>
          </a:xfrm>
          <a:prstGeom prst="rect">
            <a:avLst/>
          </a:prstGeom>
          <a:ln w="38100">
            <a:solidFill>
              <a:schemeClr val="accent1">
                <a:lumMod val="75000"/>
              </a:schemeClr>
            </a:solidFill>
          </a:ln>
        </p:spPr>
      </p:pic>
    </p:spTree>
    <p:extLst>
      <p:ext uri="{BB962C8B-B14F-4D97-AF65-F5344CB8AC3E}">
        <p14:creationId xmlns:p14="http://schemas.microsoft.com/office/powerpoint/2010/main" val="3170550637"/>
      </p:ext>
    </p:extLst>
  </p:cSld>
  <p:clrMapOvr>
    <a:masterClrMapping/>
  </p:clrMapOvr>
  <p:transition>
    <p:zoom/>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or B?</a:t>
            </a:r>
          </a:p>
        </p:txBody>
      </p:sp>
      <p:pic>
        <p:nvPicPr>
          <p:cNvPr id="5" name="Picture 4"/>
          <p:cNvPicPr>
            <a:picLocks noChangeAspect="1"/>
          </p:cNvPicPr>
          <p:nvPr/>
        </p:nvPicPr>
        <p:blipFill>
          <a:blip r:embed="rId3"/>
          <a:stretch>
            <a:fillRect/>
          </a:stretch>
        </p:blipFill>
        <p:spPr>
          <a:xfrm>
            <a:off x="395077" y="1693240"/>
            <a:ext cx="4070671" cy="4285916"/>
          </a:xfrm>
          <a:prstGeom prst="rect">
            <a:avLst/>
          </a:prstGeom>
        </p:spPr>
      </p:pic>
      <p:pic>
        <p:nvPicPr>
          <p:cNvPr id="6" name="Picture 5"/>
          <p:cNvPicPr>
            <a:picLocks noChangeAspect="1"/>
          </p:cNvPicPr>
          <p:nvPr/>
        </p:nvPicPr>
        <p:blipFill>
          <a:blip r:embed="rId4"/>
          <a:stretch>
            <a:fillRect/>
          </a:stretch>
        </p:blipFill>
        <p:spPr>
          <a:xfrm>
            <a:off x="4716016" y="1702441"/>
            <a:ext cx="4078837" cy="4285916"/>
          </a:xfrm>
          <a:prstGeom prst="rect">
            <a:avLst/>
          </a:prstGeom>
        </p:spPr>
      </p:pic>
      <p:sp>
        <p:nvSpPr>
          <p:cNvPr id="7" name="Rectangle 6"/>
          <p:cNvSpPr/>
          <p:nvPr/>
        </p:nvSpPr>
        <p:spPr>
          <a:xfrm>
            <a:off x="2088010" y="5934670"/>
            <a:ext cx="684803" cy="923330"/>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A</a:t>
            </a:r>
          </a:p>
        </p:txBody>
      </p:sp>
      <p:sp>
        <p:nvSpPr>
          <p:cNvPr id="8" name="Rectangle 7"/>
          <p:cNvSpPr/>
          <p:nvPr/>
        </p:nvSpPr>
        <p:spPr>
          <a:xfrm>
            <a:off x="6413032" y="5934670"/>
            <a:ext cx="684803" cy="923330"/>
          </a:xfrm>
          <a:prstGeom prst="rect">
            <a:avLst/>
          </a:prstGeom>
          <a:noFill/>
        </p:spPr>
        <p:txBody>
          <a:bodyPr wrap="none" lIns="91440" tIns="45720" rIns="91440" bIns="45720">
            <a:spAutoFit/>
          </a:bodyPr>
          <a:lstStyle/>
          <a:p>
            <a:pPr algn="ctr"/>
            <a:r>
              <a:rPr lang="en-US" sz="54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B</a:t>
            </a:r>
          </a:p>
        </p:txBody>
      </p:sp>
    </p:spTree>
    <p:extLst>
      <p:ext uri="{BB962C8B-B14F-4D97-AF65-F5344CB8AC3E}">
        <p14:creationId xmlns:p14="http://schemas.microsoft.com/office/powerpoint/2010/main" val="238587528"/>
      </p:ext>
    </p:extLst>
  </p:cSld>
  <p:clrMapOvr>
    <a:masterClrMapping/>
  </p:clrMapOvr>
  <p:transition>
    <p:zoom/>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Variation is Best?</a:t>
            </a:r>
          </a:p>
        </p:txBody>
      </p:sp>
      <p:pic>
        <p:nvPicPr>
          <p:cNvPr id="4" name="Picture 3"/>
          <p:cNvPicPr>
            <a:picLocks noChangeAspect="1"/>
          </p:cNvPicPr>
          <p:nvPr/>
        </p:nvPicPr>
        <p:blipFill>
          <a:blip r:embed="rId3"/>
          <a:stretch>
            <a:fillRect/>
          </a:stretch>
        </p:blipFill>
        <p:spPr>
          <a:xfrm>
            <a:off x="179512" y="1124744"/>
            <a:ext cx="2691988" cy="3199829"/>
          </a:xfrm>
          <a:prstGeom prst="rect">
            <a:avLst/>
          </a:prstGeom>
          <a:ln>
            <a:solidFill>
              <a:schemeClr val="accent1"/>
            </a:solidFill>
          </a:ln>
        </p:spPr>
      </p:pic>
      <p:pic>
        <p:nvPicPr>
          <p:cNvPr id="1028" name="Picture 4" descr="comscore-variaitons"/>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83768" y="2132856"/>
            <a:ext cx="6191250" cy="3838575"/>
          </a:xfrm>
          <a:prstGeom prst="rect">
            <a:avLst/>
          </a:prstGeom>
          <a:solidFill>
            <a:schemeClr val="tx1"/>
          </a:solidFill>
          <a:ln>
            <a:solidFill>
              <a:schemeClr val="accent1"/>
            </a:solidFill>
          </a:ln>
        </p:spPr>
      </p:pic>
    </p:spTree>
    <p:extLst>
      <p:ext uri="{BB962C8B-B14F-4D97-AF65-F5344CB8AC3E}">
        <p14:creationId xmlns:p14="http://schemas.microsoft.com/office/powerpoint/2010/main" val="2283092895"/>
      </p:ext>
    </p:extLst>
  </p:cSld>
  <p:clrMapOvr>
    <a:masterClrMapping/>
  </p:clrMapOvr>
  <p:transition>
    <p:zoom/>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or B?</a:t>
            </a:r>
          </a:p>
        </p:txBody>
      </p:sp>
      <p:pic>
        <p:nvPicPr>
          <p:cNvPr id="4" name="Picture 3"/>
          <p:cNvPicPr>
            <a:picLocks noChangeAspect="1"/>
          </p:cNvPicPr>
          <p:nvPr/>
        </p:nvPicPr>
        <p:blipFill rotWithShape="1">
          <a:blip r:embed="rId3"/>
          <a:srcRect t="13608" b="4745"/>
          <a:stretch/>
        </p:blipFill>
        <p:spPr>
          <a:xfrm>
            <a:off x="315057" y="1474694"/>
            <a:ext cx="8572500" cy="3888432"/>
          </a:xfrm>
          <a:prstGeom prst="rect">
            <a:avLst/>
          </a:prstGeom>
          <a:ln w="19050">
            <a:solidFill>
              <a:schemeClr val="accent1"/>
            </a:solidFill>
          </a:ln>
        </p:spPr>
      </p:pic>
    </p:spTree>
    <p:extLst>
      <p:ext uri="{BB962C8B-B14F-4D97-AF65-F5344CB8AC3E}">
        <p14:creationId xmlns:p14="http://schemas.microsoft.com/office/powerpoint/2010/main" val="2385091577"/>
      </p:ext>
    </p:extLst>
  </p:cSld>
  <p:clrMapOvr>
    <a:masterClrMapping/>
  </p:clrMapOvr>
  <p:transition>
    <p:zoom/>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5"/>
          <p:cNvSpPr>
            <a:spLocks noChangeArrowheads="1"/>
          </p:cNvSpPr>
          <p:nvPr/>
        </p:nvSpPr>
        <p:spPr bwMode="auto">
          <a:xfrm>
            <a:off x="2565400" y="1498600"/>
            <a:ext cx="3898900" cy="5118100"/>
          </a:xfrm>
          <a:prstGeom prst="rect">
            <a:avLst/>
          </a:prstGeom>
          <a:solidFill>
            <a:srgbClr val="FFFF00"/>
          </a:solidFill>
          <a:ln w="9525">
            <a:noFill/>
            <a:miter lim="800000"/>
            <a:headEnd/>
            <a:tailEnd/>
          </a:ln>
        </p:spPr>
        <p:txBody>
          <a:bodyPr wrap="none" anchor="ctr"/>
          <a:lstStyle/>
          <a:p>
            <a:endParaRPr lang="en-CA"/>
          </a:p>
        </p:txBody>
      </p:sp>
      <p:sp>
        <p:nvSpPr>
          <p:cNvPr id="31747" name="Rectangle 2"/>
          <p:cNvSpPr>
            <a:spLocks noGrp="1" noChangeArrowheads="1"/>
          </p:cNvSpPr>
          <p:nvPr>
            <p:ph type="title"/>
          </p:nvPr>
        </p:nvSpPr>
        <p:spPr>
          <a:xfrm>
            <a:off x="0" y="228600"/>
            <a:ext cx="9144000" cy="814388"/>
          </a:xfrm>
          <a:noFill/>
        </p:spPr>
        <p:txBody>
          <a:bodyPr/>
          <a:lstStyle/>
          <a:p>
            <a:r>
              <a:rPr lang="en-US" dirty="0">
                <a:solidFill>
                  <a:srgbClr val="FFFF00"/>
                </a:solidFill>
                <a:effectLst/>
              </a:rPr>
              <a:t>Ad Publishing Heatmap</a:t>
            </a:r>
            <a:br>
              <a:rPr lang="en-US" dirty="0">
                <a:solidFill>
                  <a:srgbClr val="FFFF00"/>
                </a:solidFill>
                <a:effectLst/>
              </a:rPr>
            </a:br>
            <a:r>
              <a:rPr lang="en-US" dirty="0">
                <a:solidFill>
                  <a:srgbClr val="FFFF00"/>
                </a:solidFill>
                <a:effectLst/>
              </a:rPr>
              <a:t>for Landing Pages</a:t>
            </a:r>
          </a:p>
        </p:txBody>
      </p:sp>
      <p:pic>
        <p:nvPicPr>
          <p:cNvPr id="31748" name="Picture 5" descr="general_en"/>
          <p:cNvPicPr>
            <a:picLocks noChangeAspect="1" noChangeArrowheads="1"/>
          </p:cNvPicPr>
          <p:nvPr/>
        </p:nvPicPr>
        <p:blipFill>
          <a:blip r:embed="rId3" cstate="print"/>
          <a:srcRect/>
          <a:stretch>
            <a:fillRect/>
          </a:stretch>
        </p:blipFill>
        <p:spPr bwMode="auto">
          <a:xfrm>
            <a:off x="2667000" y="1600200"/>
            <a:ext cx="3716338" cy="4948238"/>
          </a:xfrm>
          <a:prstGeom prst="rect">
            <a:avLst/>
          </a:prstGeom>
          <a:noFill/>
          <a:ln w="9525">
            <a:noFill/>
            <a:miter lim="800000"/>
            <a:headEnd/>
            <a:tailEnd/>
          </a:ln>
        </p:spPr>
      </p:pic>
    </p:spTree>
    <p:extLst>
      <p:ext uri="{BB962C8B-B14F-4D97-AF65-F5344CB8AC3E}">
        <p14:creationId xmlns:p14="http://schemas.microsoft.com/office/powerpoint/2010/main" val="538972874"/>
      </p:ext>
    </p:extLst>
  </p:cSld>
  <p:clrMapOvr>
    <a:masterClrMapping/>
  </p:clrMapOvr>
  <p:transition>
    <p:zoom/>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Conversion Sabotaging Words*</a:t>
            </a:r>
          </a:p>
        </p:txBody>
      </p:sp>
      <p:pic>
        <p:nvPicPr>
          <p:cNvPr id="4" name="Picture 3"/>
          <p:cNvPicPr>
            <a:picLocks noChangeAspect="1"/>
          </p:cNvPicPr>
          <p:nvPr/>
        </p:nvPicPr>
        <p:blipFill>
          <a:blip r:embed="rId3"/>
          <a:stretch>
            <a:fillRect/>
          </a:stretch>
        </p:blipFill>
        <p:spPr>
          <a:xfrm>
            <a:off x="1993590" y="1628800"/>
            <a:ext cx="5004419" cy="3862800"/>
          </a:xfrm>
          <a:prstGeom prst="rect">
            <a:avLst/>
          </a:prstGeom>
          <a:ln w="57150">
            <a:solidFill>
              <a:srgbClr val="FFFF00"/>
            </a:solidFill>
          </a:ln>
        </p:spPr>
      </p:pic>
    </p:spTree>
    <p:extLst>
      <p:ext uri="{BB962C8B-B14F-4D97-AF65-F5344CB8AC3E}">
        <p14:creationId xmlns:p14="http://schemas.microsoft.com/office/powerpoint/2010/main" val="3605562890"/>
      </p:ext>
    </p:extLst>
  </p:cSld>
  <p:clrMapOvr>
    <a:masterClrMapping/>
  </p:clrMapOvr>
  <p:transition>
    <p:zoom/>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494D5-CB11-4199-BBC6-E36BEE7E2906}"/>
              </a:ext>
            </a:extLst>
          </p:cNvPr>
          <p:cNvSpPr>
            <a:spLocks noGrp="1"/>
          </p:cNvSpPr>
          <p:nvPr>
            <p:ph type="title"/>
          </p:nvPr>
        </p:nvSpPr>
        <p:spPr/>
        <p:txBody>
          <a:bodyPr/>
          <a:lstStyle/>
          <a:p>
            <a:r>
              <a:rPr lang="en-US" dirty="0">
                <a:solidFill>
                  <a:srgbClr val="FFFF00"/>
                </a:solidFill>
              </a:rPr>
              <a:t>Markup Data</a:t>
            </a:r>
          </a:p>
        </p:txBody>
      </p:sp>
      <p:pic>
        <p:nvPicPr>
          <p:cNvPr id="7" name="Picture 6">
            <a:hlinkClick r:id="rId3"/>
            <a:extLst>
              <a:ext uri="{FF2B5EF4-FFF2-40B4-BE49-F238E27FC236}">
                <a16:creationId xmlns:a16="http://schemas.microsoft.com/office/drawing/2014/main" id="{F6B30FB6-6DB6-4197-8008-D6246A432B53}"/>
              </a:ext>
            </a:extLst>
          </p:cNvPr>
          <p:cNvPicPr>
            <a:picLocks noChangeAspect="1"/>
          </p:cNvPicPr>
          <p:nvPr/>
        </p:nvPicPr>
        <p:blipFill>
          <a:blip r:embed="rId4"/>
          <a:stretch>
            <a:fillRect/>
          </a:stretch>
        </p:blipFill>
        <p:spPr>
          <a:xfrm>
            <a:off x="952500" y="1524000"/>
            <a:ext cx="7239000" cy="3810000"/>
          </a:xfrm>
          <a:prstGeom prst="rect">
            <a:avLst/>
          </a:prstGeom>
          <a:ln w="12700">
            <a:solidFill>
              <a:schemeClr val="accent1"/>
            </a:solidFill>
          </a:ln>
        </p:spPr>
      </p:pic>
    </p:spTree>
    <p:extLst>
      <p:ext uri="{BB962C8B-B14F-4D97-AF65-F5344CB8AC3E}">
        <p14:creationId xmlns:p14="http://schemas.microsoft.com/office/powerpoint/2010/main" val="2946642306"/>
      </p:ext>
    </p:extLst>
  </p:cSld>
  <p:clrMapOvr>
    <a:masterClrMapping/>
  </p:clrMapOvr>
  <p:transition>
    <p:zoom/>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AA65D44-921D-4FB5-88B3-72E71ADEF9DA}"/>
              </a:ext>
            </a:extLst>
          </p:cNvPr>
          <p:cNvPicPr>
            <a:picLocks noChangeAspect="1"/>
          </p:cNvPicPr>
          <p:nvPr/>
        </p:nvPicPr>
        <p:blipFill rotWithShape="1">
          <a:blip r:embed="rId3"/>
          <a:srcRect l="580" t="11775" r="1304" b="2021"/>
          <a:stretch/>
        </p:blipFill>
        <p:spPr>
          <a:xfrm>
            <a:off x="53008" y="1124744"/>
            <a:ext cx="8971721" cy="5196543"/>
          </a:xfrm>
          <a:prstGeom prst="rect">
            <a:avLst/>
          </a:prstGeom>
          <a:ln w="28575">
            <a:solidFill>
              <a:srgbClr val="618FFD"/>
            </a:solidFill>
          </a:ln>
        </p:spPr>
      </p:pic>
      <p:sp>
        <p:nvSpPr>
          <p:cNvPr id="2" name="Title 1"/>
          <p:cNvSpPr>
            <a:spLocks noGrp="1"/>
          </p:cNvSpPr>
          <p:nvPr>
            <p:ph type="title"/>
          </p:nvPr>
        </p:nvSpPr>
        <p:spPr/>
        <p:txBody>
          <a:bodyPr/>
          <a:lstStyle/>
          <a:p>
            <a:r>
              <a:rPr lang="en-US" dirty="0"/>
              <a:t>Tool Assistance</a:t>
            </a:r>
          </a:p>
        </p:txBody>
      </p:sp>
      <p:pic>
        <p:nvPicPr>
          <p:cNvPr id="5" name="Picture 4">
            <a:hlinkClick r:id="rId4"/>
          </p:cNvPr>
          <p:cNvPicPr>
            <a:picLocks noChangeAspect="1"/>
          </p:cNvPicPr>
          <p:nvPr/>
        </p:nvPicPr>
        <p:blipFill>
          <a:blip r:embed="rId5"/>
          <a:stretch>
            <a:fillRect/>
          </a:stretch>
        </p:blipFill>
        <p:spPr>
          <a:xfrm>
            <a:off x="5796136" y="3933056"/>
            <a:ext cx="3112187" cy="2244215"/>
          </a:xfrm>
          <a:prstGeom prst="rect">
            <a:avLst/>
          </a:prstGeom>
          <a:ln w="38100">
            <a:solidFill>
              <a:schemeClr val="accent1"/>
            </a:solidFill>
          </a:ln>
        </p:spPr>
      </p:pic>
    </p:spTree>
    <p:extLst>
      <p:ext uri="{BB962C8B-B14F-4D97-AF65-F5344CB8AC3E}">
        <p14:creationId xmlns:p14="http://schemas.microsoft.com/office/powerpoint/2010/main" val="2406318957"/>
      </p:ext>
    </p:extLst>
  </p:cSld>
  <p:clrMapOvr>
    <a:masterClrMapping/>
  </p:clrMapOvr>
  <p:transition>
    <p:zoom/>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BEBA8EAE-BF5A-486C-A8C5-ECC9F3942E4B}">
                <a14:imgProps xmlns:a14="http://schemas.microsoft.com/office/drawing/2010/main">
                  <a14:imgLayer r:embed="rId4">
                    <a14:imgEffect>
                      <a14:brightnessContrast bright="-40000"/>
                    </a14:imgEffect>
                  </a14:imgLayer>
                </a14:imgProps>
              </a:ext>
            </a:extLst>
          </a:blip>
          <a:stretch>
            <a:fillRect/>
          </a:stretch>
        </p:blipFill>
        <p:spPr>
          <a:xfrm>
            <a:off x="1982765" y="4051043"/>
            <a:ext cx="5566742" cy="2738664"/>
          </a:xfrm>
          <a:prstGeom prst="rect">
            <a:avLst/>
          </a:prstGeom>
          <a:ln w="76200">
            <a:solidFill>
              <a:srgbClr val="C00000"/>
            </a:solidFill>
          </a:ln>
        </p:spPr>
      </p:pic>
      <p:sp>
        <p:nvSpPr>
          <p:cNvPr id="238594" name="Rectangle 2"/>
          <p:cNvSpPr>
            <a:spLocks noGrp="1" noChangeArrowheads="1"/>
          </p:cNvSpPr>
          <p:nvPr>
            <p:ph type="title"/>
          </p:nvPr>
        </p:nvSpPr>
        <p:spPr>
          <a:ln w="9525"/>
        </p:spPr>
        <p:txBody>
          <a:bodyPr/>
          <a:lstStyle/>
          <a:p>
            <a:pPr>
              <a:defRPr/>
            </a:pPr>
            <a:r>
              <a:rPr lang="en-US"/>
              <a:t>Assignment</a:t>
            </a:r>
          </a:p>
        </p:txBody>
      </p:sp>
      <p:sp>
        <p:nvSpPr>
          <p:cNvPr id="238595" name="Rectangle 3"/>
          <p:cNvSpPr>
            <a:spLocks noGrp="1" noChangeArrowheads="1"/>
          </p:cNvSpPr>
          <p:nvPr>
            <p:ph type="body" idx="1"/>
          </p:nvPr>
        </p:nvSpPr>
        <p:spPr>
          <a:xfrm>
            <a:off x="609600" y="1389492"/>
            <a:ext cx="7922840" cy="4643438"/>
          </a:xfrm>
          <a:ln w="9525"/>
        </p:spPr>
        <p:txBody>
          <a:bodyPr/>
          <a:lstStyle/>
          <a:p>
            <a:pPr>
              <a:spcBef>
                <a:spcPct val="50000"/>
              </a:spcBef>
            </a:pPr>
            <a:r>
              <a:rPr lang="en-US" dirty="0"/>
              <a:t>Book: Read Chapter 2</a:t>
            </a:r>
          </a:p>
          <a:p>
            <a:pPr>
              <a:spcBef>
                <a:spcPct val="50000"/>
              </a:spcBef>
            </a:pPr>
            <a:r>
              <a:rPr lang="en-US" dirty="0"/>
              <a:t>Lab: Landing page assignment (</a:t>
            </a:r>
            <a:r>
              <a:rPr lang="en-US" b="1" dirty="0">
                <a:solidFill>
                  <a:srgbClr val="FF0000"/>
                </a:solidFill>
                <a:effectLst/>
              </a:rPr>
              <a:t>in-class!*</a:t>
            </a:r>
            <a:r>
              <a:rPr lang="en-US" dirty="0"/>
              <a:t>) &amp; finish Google Digital Garage certification</a:t>
            </a:r>
          </a:p>
          <a:p>
            <a:pPr>
              <a:spcBef>
                <a:spcPct val="50000"/>
              </a:spcBef>
            </a:pPr>
            <a:r>
              <a:rPr lang="en-US" dirty="0"/>
              <a:t>Have you formed a project team and signed up for a presentation slot?</a:t>
            </a:r>
          </a:p>
        </p:txBody>
      </p:sp>
      <p:sp>
        <p:nvSpPr>
          <p:cNvPr id="2" name="Rectangle 1"/>
          <p:cNvSpPr/>
          <p:nvPr/>
        </p:nvSpPr>
        <p:spPr>
          <a:xfrm>
            <a:off x="2048721" y="4176796"/>
            <a:ext cx="5318992" cy="533211"/>
          </a:xfrm>
          <a:prstGeom prst="rect">
            <a:avLst/>
          </a:prstGeom>
          <a:noFill/>
        </p:spPr>
        <p:txBody>
          <a:bodyPr wrap="none" lIns="91440" tIns="45720" rIns="91440" bIns="45720">
            <a:prstTxWarp prst="textWave4">
              <a:avLst/>
            </a:prstTxWarp>
            <a:spAutoFit/>
          </a:bodyPr>
          <a:lstStyle/>
          <a:p>
            <a:pPr algn="ctr"/>
            <a:r>
              <a:rPr lang="en-US" sz="5400" b="0" cap="none" spc="0" dirty="0">
                <a:ln w="18415" cmpd="sng">
                  <a:solidFill>
                    <a:srgbClr val="FFFFFF"/>
                  </a:solidFill>
                  <a:prstDash val="solid"/>
                </a:ln>
                <a:solidFill>
                  <a:srgbClr val="FFFF00"/>
                </a:solidFill>
                <a:effectLst>
                  <a:glow rad="228600">
                    <a:schemeClr val="accent2">
                      <a:satMod val="175000"/>
                      <a:alpha val="40000"/>
                    </a:schemeClr>
                  </a:glow>
                  <a:outerShdw blurRad="63500" dir="3600000" algn="tl" rotWithShape="0">
                    <a:srgbClr val="000000">
                      <a:alpha val="70000"/>
                    </a:srgbClr>
                  </a:outerShdw>
                </a:effectLst>
              </a:rPr>
              <a:t> No News Ideas Yet?</a:t>
            </a:r>
          </a:p>
        </p:txBody>
      </p:sp>
      <p:pic>
        <p:nvPicPr>
          <p:cNvPr id="5123" name="Picture 3" descr="C:\Users\rwright42\AppData\Local\Microsoft\Windows\Temporary Internet Files\Content.IE5\HNBTIX23\MC900437789[1].wm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4673" b="73200"/>
          <a:stretch/>
        </p:blipFill>
        <p:spPr bwMode="auto">
          <a:xfrm>
            <a:off x="2348007" y="4888481"/>
            <a:ext cx="1743357" cy="50117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 descr="C:\Users\rwright42\AppData\Local\Microsoft\Windows\Temporary Internet Files\Content.IE5\HNBTIX23\MC900437789[1].wmf"/>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22949" r="28297"/>
          <a:stretch/>
        </p:blipFill>
        <p:spPr bwMode="auto">
          <a:xfrm>
            <a:off x="2564030" y="5302610"/>
            <a:ext cx="1311309" cy="14409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DF59318D-6BE6-49B7-AB90-7D41BDE534A6}"/>
              </a:ext>
            </a:extLst>
          </p:cNvPr>
          <p:cNvSpPr txBox="1"/>
          <p:nvPr/>
        </p:nvSpPr>
        <p:spPr>
          <a:xfrm>
            <a:off x="4382579" y="5535373"/>
            <a:ext cx="2884947" cy="923330"/>
          </a:xfrm>
          <a:prstGeom prst="rect">
            <a:avLst/>
          </a:prstGeom>
          <a:noFill/>
        </p:spPr>
        <p:txBody>
          <a:bodyPr wrap="square" rtlCol="0">
            <a:spAutoFit/>
          </a:bodyPr>
          <a:lstStyle/>
          <a:p>
            <a:r>
              <a:rPr lang="en-US" sz="1800" b="1" dirty="0">
                <a:solidFill>
                  <a:srgbClr val="00FF99"/>
                </a:solidFill>
              </a:rPr>
              <a:t>Check the provided news links in Moodle! It’s easy to find a story…</a:t>
            </a:r>
          </a:p>
        </p:txBody>
      </p:sp>
    </p:spTree>
    <p:extLst>
      <p:ext uri="{BB962C8B-B14F-4D97-AF65-F5344CB8AC3E}">
        <p14:creationId xmlns:p14="http://schemas.microsoft.com/office/powerpoint/2010/main" val="3905358480"/>
      </p:ext>
    </p:extLst>
  </p:cSld>
  <p:clrMapOvr>
    <a:masterClrMapping/>
  </p:clrMapOvr>
  <p:transition>
    <p:zoom/>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srcRect t="1547" b="477"/>
          <a:stretch/>
        </p:blipFill>
        <p:spPr>
          <a:xfrm>
            <a:off x="-1" y="-2622"/>
            <a:ext cx="9107055" cy="6860622"/>
          </a:xfrm>
          <a:prstGeom prst="rect">
            <a:avLst/>
          </a:prstGeom>
        </p:spPr>
      </p:pic>
      <p:sp>
        <p:nvSpPr>
          <p:cNvPr id="4" name="Rectangle 3"/>
          <p:cNvSpPr/>
          <p:nvPr/>
        </p:nvSpPr>
        <p:spPr bwMode="auto">
          <a:xfrm>
            <a:off x="0" y="0"/>
            <a:ext cx="9144000" cy="6858000"/>
          </a:xfrm>
          <a:prstGeom prst="rect">
            <a:avLst/>
          </a:prstGeom>
          <a:noFill/>
          <a:ln w="76200" cap="flat" cmpd="sng" algn="ctr">
            <a:solidFill>
              <a:srgbClr val="5AAEFA"/>
            </a:solidFill>
            <a:prstDash val="solid"/>
            <a:miter lim="800000"/>
            <a:headEnd type="none" w="med" len="med"/>
            <a:tailEnd type="none" w="med" len="med"/>
          </a:ln>
          <a:effectLst>
            <a:glow rad="101600">
              <a:schemeClr val="accent6">
                <a:satMod val="175000"/>
                <a:alpha val="40000"/>
              </a:schemeClr>
            </a:glow>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8" name="Title 7"/>
          <p:cNvSpPr>
            <a:spLocks noGrp="1"/>
          </p:cNvSpPr>
          <p:nvPr>
            <p:ph type="ctrTitle"/>
          </p:nvPr>
        </p:nvSpPr>
        <p:spPr>
          <a:xfrm>
            <a:off x="76200" y="4953000"/>
            <a:ext cx="8782050" cy="1905000"/>
          </a:xfrm>
        </p:spPr>
        <p:txBody>
          <a:bodyPr/>
          <a:lstStyle/>
          <a:p>
            <a:r>
              <a:rPr lang="en-US" sz="5400" b="1" dirty="0">
                <a:solidFill>
                  <a:srgbClr val="FFC000"/>
                </a:solidFill>
              </a:rPr>
              <a:t>Analytics</a:t>
            </a:r>
          </a:p>
        </p:txBody>
      </p:sp>
    </p:spTree>
    <p:extLst>
      <p:ext uri="{BB962C8B-B14F-4D97-AF65-F5344CB8AC3E}">
        <p14:creationId xmlns:p14="http://schemas.microsoft.com/office/powerpoint/2010/main" val="793942063"/>
      </p:ext>
    </p:extLst>
  </p:cSld>
  <p:clrMapOvr>
    <a:masterClrMapping/>
  </p:clrMapOvr>
  <p:transition>
    <p:zoom/>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0E1B907-74D1-458D-92FA-BC0C5EC5EC27}"/>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57000" contrast="2000"/>
                    </a14:imgEffect>
                  </a14:imgLayer>
                </a14:imgProps>
              </a:ext>
            </a:extLst>
          </a:blip>
          <a:stretch>
            <a:fillRect/>
          </a:stretch>
        </p:blipFill>
        <p:spPr>
          <a:xfrm>
            <a:off x="0" y="0"/>
            <a:ext cx="9144000" cy="6858000"/>
          </a:xfrm>
          <a:prstGeom prst="rect">
            <a:avLst/>
          </a:prstGeom>
        </p:spPr>
      </p:pic>
      <p:sp>
        <p:nvSpPr>
          <p:cNvPr id="89090" name="Title 89089"/>
          <p:cNvSpPr>
            <a:spLocks noGrp="1" noChangeArrowheads="1"/>
          </p:cNvSpPr>
          <p:nvPr>
            <p:ph type="title"/>
          </p:nvPr>
        </p:nvSpPr>
        <p:spPr/>
        <p:txBody>
          <a:bodyPr/>
          <a:lstStyle/>
          <a:p>
            <a:pPr marL="0" indent="0" defTabSz="914400"/>
            <a:r>
              <a:rPr lang="en-US" sz="3200" dirty="0"/>
              <a:t>Learning Objectives</a:t>
            </a:r>
            <a:endParaRPr lang="en-US" dirty="0"/>
          </a:p>
        </p:txBody>
      </p:sp>
      <p:sp>
        <p:nvSpPr>
          <p:cNvPr id="89091" name="Text Placeholder 89090"/>
          <p:cNvSpPr>
            <a:spLocks noGrp="1" noChangeArrowheads="1"/>
          </p:cNvSpPr>
          <p:nvPr>
            <p:ph type="body" idx="1"/>
          </p:nvPr>
        </p:nvSpPr>
        <p:spPr>
          <a:xfrm>
            <a:off x="609600" y="1676400"/>
            <a:ext cx="8305800" cy="4643438"/>
          </a:xfrm>
        </p:spPr>
        <p:txBody>
          <a:bodyPr/>
          <a:lstStyle/>
          <a:p>
            <a:pPr defTabSz="914400">
              <a:buFont typeface="Wingdings" pitchFamily="2" charset="2"/>
              <a:buChar char="Ø"/>
            </a:pPr>
            <a:r>
              <a:rPr lang="en-US" dirty="0"/>
              <a:t>Explain how analytics work</a:t>
            </a:r>
          </a:p>
          <a:p>
            <a:pPr defTabSz="914400">
              <a:buFont typeface="Wingdings" pitchFamily="2" charset="2"/>
              <a:buChar char="Ø"/>
            </a:pPr>
            <a:r>
              <a:rPr lang="en-US" dirty="0"/>
              <a:t>Select the best </a:t>
            </a:r>
            <a:r>
              <a:rPr lang="en-US" b="1" u="sng" dirty="0">
                <a:solidFill>
                  <a:srgbClr val="FFFF00"/>
                </a:solidFill>
              </a:rPr>
              <a:t>KPI</a:t>
            </a:r>
            <a:r>
              <a:rPr lang="en-US" u="sng" dirty="0"/>
              <a:t>s</a:t>
            </a:r>
            <a:r>
              <a:rPr lang="en-US" dirty="0"/>
              <a:t> for a website of any variety</a:t>
            </a:r>
          </a:p>
          <a:p>
            <a:pPr defTabSz="914400">
              <a:buFont typeface="Wingdings" pitchFamily="2" charset="2"/>
              <a:buChar char="Ø"/>
            </a:pPr>
            <a:r>
              <a:rPr lang="en-US" dirty="0"/>
              <a:t>Determine the most needed improvements for an eCommerce website based on an analysis of its </a:t>
            </a:r>
            <a:r>
              <a:rPr lang="en-US" u="sng" dirty="0"/>
              <a:t>conversion funnel</a:t>
            </a:r>
          </a:p>
          <a:p>
            <a:pPr defTabSz="914400">
              <a:buFont typeface="Wingdings" pitchFamily="2" charset="2"/>
              <a:buChar char="Ø"/>
            </a:pPr>
            <a:r>
              <a:rPr lang="en-US" dirty="0"/>
              <a:t>Describe the strengths and weaknesses of the various </a:t>
            </a:r>
            <a:r>
              <a:rPr lang="en-US" u="sng" dirty="0"/>
              <a:t>attribution methods</a:t>
            </a:r>
          </a:p>
        </p:txBody>
      </p:sp>
      <p:sp>
        <p:nvSpPr>
          <p:cNvPr id="4099" name="TextBox 4098"/>
          <p:cNvSpPr txBox="1">
            <a:spLocks noChangeArrowheads="1"/>
          </p:cNvSpPr>
          <p:nvPr/>
        </p:nvSpPr>
        <p:spPr bwMode="auto">
          <a:xfrm>
            <a:off x="-1752600" y="1219200"/>
            <a:ext cx="76200" cy="369888"/>
          </a:xfrm>
          <a:prstGeom prst="rect">
            <a:avLst/>
          </a:prstGeom>
          <a:noFill/>
          <a:ln w="9525">
            <a:noFill/>
            <a:miter lim="800000"/>
            <a:headEnd/>
            <a:tailEnd/>
          </a:ln>
        </p:spPr>
        <p:txBody>
          <a:bodyPr>
            <a:spAutoFit/>
          </a:bodyPr>
          <a:lstStyle/>
          <a:p>
            <a:pPr algn="l" eaLnBrk="1" hangingPunct="1"/>
            <a:endParaRPr lang="en-US" sz="1800">
              <a:solidFill>
                <a:srgbClr val="000000"/>
              </a:solidFill>
              <a:effectLst/>
              <a:latin typeface="Arial" charset="0"/>
            </a:endParaRPr>
          </a:p>
        </p:txBody>
      </p:sp>
    </p:spTree>
    <p:extLst>
      <p:ext uri="{BB962C8B-B14F-4D97-AF65-F5344CB8AC3E}">
        <p14:creationId xmlns:p14="http://schemas.microsoft.com/office/powerpoint/2010/main" val="2105955574"/>
      </p:ext>
    </p:extLst>
  </p:cSld>
  <p:clrMapOvr>
    <a:masterClrMapping/>
  </p:clrMapOvr>
  <p:transition>
    <p:zoom/>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4C045-E8EC-4796-926B-B99008CB3744}"/>
              </a:ext>
            </a:extLst>
          </p:cNvPr>
          <p:cNvSpPr>
            <a:spLocks noGrp="1"/>
          </p:cNvSpPr>
          <p:nvPr>
            <p:ph type="title"/>
          </p:nvPr>
        </p:nvSpPr>
        <p:spPr/>
        <p:txBody>
          <a:bodyPr/>
          <a:lstStyle/>
          <a:p>
            <a:r>
              <a:rPr lang="en-US" dirty="0"/>
              <a:t>How Does Google Analytics Work?</a:t>
            </a:r>
            <a:r>
              <a:rPr lang="en-US" sz="4000" b="1" dirty="0">
                <a:solidFill>
                  <a:srgbClr val="FEFE9A"/>
                </a:solidFill>
              </a:rPr>
              <a:t>*</a:t>
            </a:r>
          </a:p>
        </p:txBody>
      </p:sp>
      <p:pic>
        <p:nvPicPr>
          <p:cNvPr id="1030" name="Picture 6" descr="Female Computer User (#3) by oksmith">
            <a:hlinkClick r:id="rId3"/>
            <a:extLst>
              <a:ext uri="{FF2B5EF4-FFF2-40B4-BE49-F238E27FC236}">
                <a16:creationId xmlns:a16="http://schemas.microsoft.com/office/drawing/2014/main" id="{4965D2EB-062E-4E0C-9A0F-1EC7552096B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00635" y="1503632"/>
            <a:ext cx="1913965" cy="2306368"/>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Related image">
            <a:extLst>
              <a:ext uri="{FF2B5EF4-FFF2-40B4-BE49-F238E27FC236}">
                <a16:creationId xmlns:a16="http://schemas.microsoft.com/office/drawing/2014/main" id="{EA60ED3A-1FAF-44C5-942A-7C18B4772D4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594258" y="4267200"/>
            <a:ext cx="1803083" cy="1828800"/>
          </a:xfrm>
          <a:prstGeom prst="rect">
            <a:avLst/>
          </a:prstGeom>
          <a:noFill/>
          <a:extLst>
            <a:ext uri="{909E8E84-426E-40DD-AFC4-6F175D3DCCD1}">
              <a14:hiddenFill xmlns:a14="http://schemas.microsoft.com/office/drawing/2010/main">
                <a:solidFill>
                  <a:srgbClr val="FFFFFF"/>
                </a:solidFill>
              </a14:hiddenFill>
            </a:ext>
          </a:extLst>
        </p:spPr>
      </p:pic>
      <p:sp>
        <p:nvSpPr>
          <p:cNvPr id="6" name="Freeform: Shape 5">
            <a:extLst>
              <a:ext uri="{FF2B5EF4-FFF2-40B4-BE49-F238E27FC236}">
                <a16:creationId xmlns:a16="http://schemas.microsoft.com/office/drawing/2014/main" id="{A71E2D6B-0F97-4010-A32D-DD8801A6EAF3}"/>
              </a:ext>
            </a:extLst>
          </p:cNvPr>
          <p:cNvSpPr/>
          <p:nvPr/>
        </p:nvSpPr>
        <p:spPr bwMode="auto">
          <a:xfrm>
            <a:off x="2084294" y="3335906"/>
            <a:ext cx="1707777" cy="1841212"/>
          </a:xfrm>
          <a:custGeom>
            <a:avLst/>
            <a:gdLst>
              <a:gd name="connsiteX0" fmla="*/ 0 w 1707777"/>
              <a:gd name="connsiteY0" fmla="*/ 294800 h 1841212"/>
              <a:gd name="connsiteX1" fmla="*/ 336177 w 1707777"/>
              <a:gd name="connsiteY1" fmla="*/ 12412 h 1841212"/>
              <a:gd name="connsiteX2" fmla="*/ 13447 w 1707777"/>
              <a:gd name="connsiteY2" fmla="*/ 657870 h 1841212"/>
              <a:gd name="connsiteX3" fmla="*/ 497541 w 1707777"/>
              <a:gd name="connsiteY3" fmla="*/ 227565 h 1841212"/>
              <a:gd name="connsiteX4" fmla="*/ 188259 w 1707777"/>
              <a:gd name="connsiteY4" fmla="*/ 738553 h 1841212"/>
              <a:gd name="connsiteX5" fmla="*/ 618565 w 1707777"/>
              <a:gd name="connsiteY5" fmla="*/ 442718 h 1841212"/>
              <a:gd name="connsiteX6" fmla="*/ 336177 w 1707777"/>
              <a:gd name="connsiteY6" fmla="*/ 846129 h 1841212"/>
              <a:gd name="connsiteX7" fmla="*/ 766482 w 1707777"/>
              <a:gd name="connsiteY7" fmla="*/ 590635 h 1841212"/>
              <a:gd name="connsiteX8" fmla="*/ 524435 w 1707777"/>
              <a:gd name="connsiteY8" fmla="*/ 980600 h 1841212"/>
              <a:gd name="connsiteX9" fmla="*/ 914400 w 1707777"/>
              <a:gd name="connsiteY9" fmla="*/ 805788 h 1841212"/>
              <a:gd name="connsiteX10" fmla="*/ 712694 w 1707777"/>
              <a:gd name="connsiteY10" fmla="*/ 1168859 h 1841212"/>
              <a:gd name="connsiteX11" fmla="*/ 1116106 w 1707777"/>
              <a:gd name="connsiteY11" fmla="*/ 1088176 h 1841212"/>
              <a:gd name="connsiteX12" fmla="*/ 981635 w 1707777"/>
              <a:gd name="connsiteY12" fmla="*/ 1424353 h 1841212"/>
              <a:gd name="connsiteX13" fmla="*/ 1358153 w 1707777"/>
              <a:gd name="connsiteY13" fmla="*/ 1384012 h 1841212"/>
              <a:gd name="connsiteX14" fmla="*/ 1304365 w 1707777"/>
              <a:gd name="connsiteY14" fmla="*/ 1733635 h 1841212"/>
              <a:gd name="connsiteX15" fmla="*/ 1707777 w 1707777"/>
              <a:gd name="connsiteY15" fmla="*/ 1841212 h 1841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707777" h="1841212">
                <a:moveTo>
                  <a:pt x="0" y="294800"/>
                </a:moveTo>
                <a:cubicBezTo>
                  <a:pt x="166968" y="123350"/>
                  <a:pt x="333936" y="-48100"/>
                  <a:pt x="336177" y="12412"/>
                </a:cubicBezTo>
                <a:cubicBezTo>
                  <a:pt x="338418" y="72924"/>
                  <a:pt x="-13447" y="622011"/>
                  <a:pt x="13447" y="657870"/>
                </a:cubicBezTo>
                <a:cubicBezTo>
                  <a:pt x="40341" y="693729"/>
                  <a:pt x="468406" y="214118"/>
                  <a:pt x="497541" y="227565"/>
                </a:cubicBezTo>
                <a:cubicBezTo>
                  <a:pt x="526676" y="241012"/>
                  <a:pt x="168088" y="702694"/>
                  <a:pt x="188259" y="738553"/>
                </a:cubicBezTo>
                <a:cubicBezTo>
                  <a:pt x="208430" y="774412"/>
                  <a:pt x="593912" y="424789"/>
                  <a:pt x="618565" y="442718"/>
                </a:cubicBezTo>
                <a:cubicBezTo>
                  <a:pt x="643218" y="460647"/>
                  <a:pt x="311524" y="821476"/>
                  <a:pt x="336177" y="846129"/>
                </a:cubicBezTo>
                <a:cubicBezTo>
                  <a:pt x="360830" y="870782"/>
                  <a:pt x="735106" y="568223"/>
                  <a:pt x="766482" y="590635"/>
                </a:cubicBezTo>
                <a:cubicBezTo>
                  <a:pt x="797858" y="613047"/>
                  <a:pt x="499782" y="944741"/>
                  <a:pt x="524435" y="980600"/>
                </a:cubicBezTo>
                <a:cubicBezTo>
                  <a:pt x="549088" y="1016459"/>
                  <a:pt x="883024" y="774412"/>
                  <a:pt x="914400" y="805788"/>
                </a:cubicBezTo>
                <a:cubicBezTo>
                  <a:pt x="945776" y="837164"/>
                  <a:pt x="679076" y="1121794"/>
                  <a:pt x="712694" y="1168859"/>
                </a:cubicBezTo>
                <a:cubicBezTo>
                  <a:pt x="746312" y="1215924"/>
                  <a:pt x="1071283" y="1045594"/>
                  <a:pt x="1116106" y="1088176"/>
                </a:cubicBezTo>
                <a:cubicBezTo>
                  <a:pt x="1160929" y="1130758"/>
                  <a:pt x="941294" y="1375047"/>
                  <a:pt x="981635" y="1424353"/>
                </a:cubicBezTo>
                <a:cubicBezTo>
                  <a:pt x="1021976" y="1473659"/>
                  <a:pt x="1304365" y="1332465"/>
                  <a:pt x="1358153" y="1384012"/>
                </a:cubicBezTo>
                <a:cubicBezTo>
                  <a:pt x="1411941" y="1435559"/>
                  <a:pt x="1246094" y="1657435"/>
                  <a:pt x="1304365" y="1733635"/>
                </a:cubicBezTo>
                <a:cubicBezTo>
                  <a:pt x="1362636" y="1809835"/>
                  <a:pt x="1535206" y="1825523"/>
                  <a:pt x="1707777" y="1841212"/>
                </a:cubicBezTo>
              </a:path>
            </a:pathLst>
          </a:custGeom>
          <a:noFill/>
          <a:ln w="12700" cap="flat" cmpd="sng" algn="ctr">
            <a:solidFill>
              <a:schemeClr val="tx1"/>
            </a:solidFill>
            <a:prstDash val="solid"/>
            <a:miter lim="800000"/>
            <a:headEnd type="none" w="med" len="med"/>
            <a:tailEnd type="triangl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7" name="TextBox 6">
            <a:extLst>
              <a:ext uri="{FF2B5EF4-FFF2-40B4-BE49-F238E27FC236}">
                <a16:creationId xmlns:a16="http://schemas.microsoft.com/office/drawing/2014/main" id="{BE6F163C-5CF2-43A6-AF60-857C1F3DA653}"/>
              </a:ext>
            </a:extLst>
          </p:cNvPr>
          <p:cNvSpPr txBox="1"/>
          <p:nvPr/>
        </p:nvSpPr>
        <p:spPr>
          <a:xfrm>
            <a:off x="408465" y="3787587"/>
            <a:ext cx="1939717" cy="1446550"/>
          </a:xfrm>
          <a:prstGeom prst="rect">
            <a:avLst/>
          </a:prstGeom>
          <a:noFill/>
        </p:spPr>
        <p:txBody>
          <a:bodyPr wrap="square" rtlCol="0">
            <a:spAutoFit/>
          </a:bodyPr>
          <a:lstStyle/>
          <a:p>
            <a:r>
              <a:rPr lang="en-US" dirty="0"/>
              <a:t>Javascript</a:t>
            </a:r>
          </a:p>
          <a:p>
            <a:r>
              <a:rPr lang="en-US" dirty="0"/>
              <a:t>Or</a:t>
            </a:r>
          </a:p>
          <a:p>
            <a:r>
              <a:rPr lang="en-US" dirty="0">
                <a:hlinkClick r:id="rId6"/>
              </a:rPr>
              <a:t>Google Tag Manager</a:t>
            </a:r>
            <a:endParaRPr lang="en-US" dirty="0"/>
          </a:p>
        </p:txBody>
      </p:sp>
      <p:pic>
        <p:nvPicPr>
          <p:cNvPr id="1034" name="Picture 10" descr="Male Computer User (#4) by oksmith">
            <a:extLst>
              <a:ext uri="{FF2B5EF4-FFF2-40B4-BE49-F238E27FC236}">
                <a16:creationId xmlns:a16="http://schemas.microsoft.com/office/drawing/2014/main" id="{482A12DD-AE68-443D-B225-F58D4166919C}"/>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87400" y="1444156"/>
            <a:ext cx="2985946" cy="2558875"/>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0687FAF6-6D04-44E2-9F13-45E601D97EC9}"/>
              </a:ext>
            </a:extLst>
          </p:cNvPr>
          <p:cNvSpPr/>
          <p:nvPr/>
        </p:nvSpPr>
        <p:spPr bwMode="auto">
          <a:xfrm>
            <a:off x="5204012" y="3738282"/>
            <a:ext cx="1486932" cy="1479177"/>
          </a:xfrm>
          <a:custGeom>
            <a:avLst/>
            <a:gdLst>
              <a:gd name="connsiteX0" fmla="*/ 0 w 1486932"/>
              <a:gd name="connsiteY0" fmla="*/ 1479177 h 1479177"/>
              <a:gd name="connsiteX1" fmla="*/ 295835 w 1486932"/>
              <a:gd name="connsiteY1" fmla="*/ 1331259 h 1479177"/>
              <a:gd name="connsiteX2" fmla="*/ 174812 w 1486932"/>
              <a:gd name="connsiteY2" fmla="*/ 1008530 h 1479177"/>
              <a:gd name="connsiteX3" fmla="*/ 591670 w 1486932"/>
              <a:gd name="connsiteY3" fmla="*/ 1223683 h 1479177"/>
              <a:gd name="connsiteX4" fmla="*/ 336176 w 1486932"/>
              <a:gd name="connsiteY4" fmla="*/ 779930 h 1479177"/>
              <a:gd name="connsiteX5" fmla="*/ 820270 w 1486932"/>
              <a:gd name="connsiteY5" fmla="*/ 981636 h 1479177"/>
              <a:gd name="connsiteX6" fmla="*/ 578223 w 1486932"/>
              <a:gd name="connsiteY6" fmla="*/ 551330 h 1479177"/>
              <a:gd name="connsiteX7" fmla="*/ 1089212 w 1486932"/>
              <a:gd name="connsiteY7" fmla="*/ 726142 h 1479177"/>
              <a:gd name="connsiteX8" fmla="*/ 860612 w 1486932"/>
              <a:gd name="connsiteY8" fmla="*/ 376518 h 1479177"/>
              <a:gd name="connsiteX9" fmla="*/ 1465729 w 1486932"/>
              <a:gd name="connsiteY9" fmla="*/ 524436 h 1479177"/>
              <a:gd name="connsiteX10" fmla="*/ 1290917 w 1486932"/>
              <a:gd name="connsiteY10" fmla="*/ 0 h 1479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86932" h="1479177">
                <a:moveTo>
                  <a:pt x="0" y="1479177"/>
                </a:moveTo>
                <a:cubicBezTo>
                  <a:pt x="133350" y="1444438"/>
                  <a:pt x="266700" y="1409700"/>
                  <a:pt x="295835" y="1331259"/>
                </a:cubicBezTo>
                <a:cubicBezTo>
                  <a:pt x="324970" y="1252818"/>
                  <a:pt x="125506" y="1026459"/>
                  <a:pt x="174812" y="1008530"/>
                </a:cubicBezTo>
                <a:cubicBezTo>
                  <a:pt x="224118" y="990601"/>
                  <a:pt x="564776" y="1261783"/>
                  <a:pt x="591670" y="1223683"/>
                </a:cubicBezTo>
                <a:cubicBezTo>
                  <a:pt x="618564" y="1185583"/>
                  <a:pt x="298076" y="820271"/>
                  <a:pt x="336176" y="779930"/>
                </a:cubicBezTo>
                <a:cubicBezTo>
                  <a:pt x="374276" y="739589"/>
                  <a:pt x="779929" y="1019736"/>
                  <a:pt x="820270" y="981636"/>
                </a:cubicBezTo>
                <a:cubicBezTo>
                  <a:pt x="860611" y="943536"/>
                  <a:pt x="533399" y="593912"/>
                  <a:pt x="578223" y="551330"/>
                </a:cubicBezTo>
                <a:cubicBezTo>
                  <a:pt x="623047" y="508748"/>
                  <a:pt x="1042147" y="755277"/>
                  <a:pt x="1089212" y="726142"/>
                </a:cubicBezTo>
                <a:cubicBezTo>
                  <a:pt x="1136277" y="697007"/>
                  <a:pt x="797859" y="410136"/>
                  <a:pt x="860612" y="376518"/>
                </a:cubicBezTo>
                <a:cubicBezTo>
                  <a:pt x="923365" y="342900"/>
                  <a:pt x="1394012" y="587189"/>
                  <a:pt x="1465729" y="524436"/>
                </a:cubicBezTo>
                <a:cubicBezTo>
                  <a:pt x="1537446" y="461683"/>
                  <a:pt x="1414181" y="230841"/>
                  <a:pt x="1290917" y="0"/>
                </a:cubicBezTo>
              </a:path>
            </a:pathLst>
          </a:custGeom>
          <a:noFill/>
          <a:ln w="12700" cap="flat" cmpd="sng" algn="ctr">
            <a:solidFill>
              <a:schemeClr val="tx1"/>
            </a:solidFill>
            <a:prstDash val="solid"/>
            <a:miter lim="800000"/>
            <a:headEnd type="none" w="med" len="med"/>
            <a:tailEnd type="triangl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13" name="TextBox 12">
            <a:extLst>
              <a:ext uri="{FF2B5EF4-FFF2-40B4-BE49-F238E27FC236}">
                <a16:creationId xmlns:a16="http://schemas.microsoft.com/office/drawing/2014/main" id="{3F240C38-850A-455A-89FA-5E09674E9866}"/>
              </a:ext>
            </a:extLst>
          </p:cNvPr>
          <p:cNvSpPr txBox="1"/>
          <p:nvPr/>
        </p:nvSpPr>
        <p:spPr>
          <a:xfrm>
            <a:off x="6089847" y="4386270"/>
            <a:ext cx="1939717" cy="769441"/>
          </a:xfrm>
          <a:prstGeom prst="rect">
            <a:avLst/>
          </a:prstGeom>
          <a:noFill/>
        </p:spPr>
        <p:txBody>
          <a:bodyPr wrap="square" rtlCol="0">
            <a:spAutoFit/>
          </a:bodyPr>
          <a:lstStyle/>
          <a:p>
            <a:r>
              <a:rPr lang="en-US" dirty="0"/>
              <a:t>Google Analytics</a:t>
            </a:r>
          </a:p>
        </p:txBody>
      </p:sp>
    </p:spTree>
    <p:extLst>
      <p:ext uri="{BB962C8B-B14F-4D97-AF65-F5344CB8AC3E}">
        <p14:creationId xmlns:p14="http://schemas.microsoft.com/office/powerpoint/2010/main" val="3769815194"/>
      </p:ext>
    </p:extLst>
  </p:cSld>
  <p:clrMapOvr>
    <a:masterClrMapping/>
  </p:clrMapOvr>
  <p:transition>
    <p:zoom/>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2550241" y="1339594"/>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3714742" y="1317406"/>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4594122" y="1317406"/>
            <a:ext cx="2019300" cy="70465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0" y="0"/>
            <a:ext cx="9144000" cy="1042988"/>
          </a:xfrm>
        </p:spPr>
        <p:txBody>
          <a:bodyPr/>
          <a:lstStyle/>
          <a:p>
            <a:r>
              <a:rPr lang="en-US" dirty="0"/>
              <a:t>Website Goals</a:t>
            </a:r>
          </a:p>
        </p:txBody>
      </p:sp>
      <p:pic>
        <p:nvPicPr>
          <p:cNvPr id="2050"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33600" y="1600200"/>
            <a:ext cx="4876800" cy="48768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214898" y="2362200"/>
            <a:ext cx="2714205" cy="430887"/>
          </a:xfrm>
          <a:prstGeom prst="rect">
            <a:avLst/>
          </a:prstGeom>
          <a:noFill/>
        </p:spPr>
        <p:txBody>
          <a:bodyPr wrap="none" rtlCol="0">
            <a:spAutoFit/>
          </a:bodyPr>
          <a:lstStyle/>
          <a:p>
            <a:r>
              <a:rPr lang="en-US" b="1" dirty="0">
                <a:solidFill>
                  <a:srgbClr val="000000"/>
                </a:solidFill>
                <a:effectLst/>
              </a:rPr>
              <a:t>View Landing Page</a:t>
            </a:r>
          </a:p>
        </p:txBody>
      </p:sp>
      <p:sp>
        <p:nvSpPr>
          <p:cNvPr id="6" name="TextBox 5"/>
          <p:cNvSpPr txBox="1"/>
          <p:nvPr/>
        </p:nvSpPr>
        <p:spPr>
          <a:xfrm>
            <a:off x="4436815" y="3429000"/>
            <a:ext cx="309700" cy="430887"/>
          </a:xfrm>
          <a:prstGeom prst="rect">
            <a:avLst/>
          </a:prstGeom>
          <a:noFill/>
        </p:spPr>
        <p:txBody>
          <a:bodyPr wrap="none" rtlCol="0">
            <a:spAutoFit/>
          </a:bodyPr>
          <a:lstStyle/>
          <a:p>
            <a:r>
              <a:rPr lang="en-US" b="1" dirty="0">
                <a:solidFill>
                  <a:srgbClr val="000000"/>
                </a:solidFill>
                <a:effectLst/>
              </a:rPr>
              <a:t>?</a:t>
            </a:r>
          </a:p>
        </p:txBody>
      </p:sp>
      <p:sp>
        <p:nvSpPr>
          <p:cNvPr id="7" name="TextBox 6"/>
          <p:cNvSpPr txBox="1"/>
          <p:nvPr/>
        </p:nvSpPr>
        <p:spPr>
          <a:xfrm>
            <a:off x="4414692" y="4280356"/>
            <a:ext cx="309700" cy="430887"/>
          </a:xfrm>
          <a:prstGeom prst="rect">
            <a:avLst/>
          </a:prstGeom>
          <a:noFill/>
        </p:spPr>
        <p:txBody>
          <a:bodyPr wrap="none" rtlCol="0">
            <a:spAutoFit/>
          </a:bodyPr>
          <a:lstStyle/>
          <a:p>
            <a:r>
              <a:rPr lang="en-US" b="1" dirty="0">
                <a:solidFill>
                  <a:srgbClr val="000000"/>
                </a:solidFill>
                <a:effectLst/>
              </a:rPr>
              <a:t>?</a:t>
            </a:r>
          </a:p>
        </p:txBody>
      </p:sp>
      <p:sp>
        <p:nvSpPr>
          <p:cNvPr id="10" name="TextBox 9"/>
          <p:cNvSpPr txBox="1"/>
          <p:nvPr/>
        </p:nvSpPr>
        <p:spPr>
          <a:xfrm>
            <a:off x="3973546" y="4966162"/>
            <a:ext cx="1236237" cy="430887"/>
          </a:xfrm>
          <a:prstGeom prst="rect">
            <a:avLst/>
          </a:prstGeom>
          <a:noFill/>
        </p:spPr>
        <p:txBody>
          <a:bodyPr wrap="none" rtlCol="0">
            <a:spAutoFit/>
          </a:bodyPr>
          <a:lstStyle/>
          <a:p>
            <a:r>
              <a:rPr lang="en-US" b="1" dirty="0">
                <a:solidFill>
                  <a:srgbClr val="000000"/>
                </a:solidFill>
                <a:effectLst/>
              </a:rPr>
              <a:t>Thanks!</a:t>
            </a:r>
          </a:p>
        </p:txBody>
      </p:sp>
      <p:pic>
        <p:nvPicPr>
          <p:cNvPr id="15"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2689177" y="1080092"/>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2796941" y="1272857"/>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4422649" y="1011027"/>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rot="486254">
            <a:off x="5005396" y="1143536"/>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rot="21194743">
            <a:off x="2219350" y="1159289"/>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4414692" y="1261626"/>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3152656" y="1317406"/>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4" descr="Image result for crowd images"/>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33107"/>
          <a:stretch/>
        </p:blipFill>
        <p:spPr bwMode="auto">
          <a:xfrm>
            <a:off x="4591665" y="1277091"/>
            <a:ext cx="2019300" cy="7046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2" descr="Image result for smile images">
            <a:extLst>
              <a:ext uri="{FF2B5EF4-FFF2-40B4-BE49-F238E27FC236}">
                <a16:creationId xmlns:a16="http://schemas.microsoft.com/office/drawing/2014/main" id="{E2E006B3-C096-4118-9262-F7C0165CE31E}"/>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74379" y="5536380"/>
            <a:ext cx="990323" cy="990323"/>
          </a:xfrm>
          <a:prstGeom prst="rect">
            <a:avLst/>
          </a:prstGeom>
          <a:noFill/>
          <a:effectLst>
            <a:glow rad="63500">
              <a:schemeClr val="accent2">
                <a:satMod val="175000"/>
                <a:alpha val="40000"/>
              </a:schemeClr>
            </a:glow>
            <a:softEdge rad="127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7374118"/>
      </p:ext>
    </p:extLst>
  </p:cSld>
  <p:clrMapOvr>
    <a:masterClrMapping/>
  </p:clrMapOvr>
  <p:transition>
    <p:zoom/>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Website Goals</a:t>
            </a:r>
          </a:p>
        </p:txBody>
      </p:sp>
      <p:graphicFrame>
        <p:nvGraphicFramePr>
          <p:cNvPr id="4" name="Table 3"/>
          <p:cNvGraphicFramePr>
            <a:graphicFrameLocks noGrp="1"/>
          </p:cNvGraphicFramePr>
          <p:nvPr/>
        </p:nvGraphicFramePr>
        <p:xfrm>
          <a:off x="457199" y="1447800"/>
          <a:ext cx="8305800" cy="3505200"/>
        </p:xfrm>
        <a:graphic>
          <a:graphicData uri="http://schemas.openxmlformats.org/drawingml/2006/table">
            <a:tbl>
              <a:tblPr/>
              <a:tblGrid>
                <a:gridCol w="2514601">
                  <a:extLst>
                    <a:ext uri="{9D8B030D-6E8A-4147-A177-3AD203B41FA5}">
                      <a16:colId xmlns:a16="http://schemas.microsoft.com/office/drawing/2014/main" val="3706238475"/>
                    </a:ext>
                  </a:extLst>
                </a:gridCol>
                <a:gridCol w="3124200">
                  <a:extLst>
                    <a:ext uri="{9D8B030D-6E8A-4147-A177-3AD203B41FA5}">
                      <a16:colId xmlns:a16="http://schemas.microsoft.com/office/drawing/2014/main" val="2979496296"/>
                    </a:ext>
                  </a:extLst>
                </a:gridCol>
                <a:gridCol w="2666999">
                  <a:extLst>
                    <a:ext uri="{9D8B030D-6E8A-4147-A177-3AD203B41FA5}">
                      <a16:colId xmlns:a16="http://schemas.microsoft.com/office/drawing/2014/main" val="752022052"/>
                    </a:ext>
                  </a:extLst>
                </a:gridCol>
              </a:tblGrid>
              <a:tr h="701040">
                <a:tc>
                  <a:txBody>
                    <a:bodyPr/>
                    <a:lstStyle/>
                    <a:p>
                      <a:pPr algn="ctr" fontAlgn="t"/>
                      <a:r>
                        <a:rPr lang="en-US" b="1" dirty="0">
                          <a:solidFill>
                            <a:schemeClr val="accent1">
                              <a:lumMod val="20000"/>
                              <a:lumOff val="80000"/>
                            </a:schemeClr>
                          </a:solidFill>
                          <a:effectLst/>
                        </a:rPr>
                        <a:t>Type</a:t>
                      </a:r>
                      <a:br>
                        <a:rPr lang="en-US" b="1" dirty="0">
                          <a:solidFill>
                            <a:schemeClr val="accent1">
                              <a:lumMod val="20000"/>
                              <a:lumOff val="80000"/>
                            </a:schemeClr>
                          </a:solidFill>
                          <a:effectLst/>
                        </a:rPr>
                      </a:br>
                      <a:endParaRPr lang="en-US" dirty="0">
                        <a:solidFill>
                          <a:schemeClr val="accent1">
                            <a:lumMod val="20000"/>
                            <a:lumOff val="80000"/>
                          </a:schemeClr>
                        </a:solidFill>
                        <a:effectLst/>
                      </a:endParaRP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algn="ctr" fontAlgn="t"/>
                      <a:r>
                        <a:rPr lang="en-US" b="1" dirty="0">
                          <a:solidFill>
                            <a:schemeClr val="accent1">
                              <a:lumMod val="20000"/>
                              <a:lumOff val="80000"/>
                            </a:schemeClr>
                          </a:solidFill>
                          <a:effectLst/>
                        </a:rPr>
                        <a:t>Description</a:t>
                      </a:r>
                      <a:endParaRPr lang="en-US" dirty="0">
                        <a:solidFill>
                          <a:schemeClr val="accent1">
                            <a:lumMod val="20000"/>
                            <a:lumOff val="80000"/>
                          </a:schemeClr>
                        </a:solidFill>
                        <a:effectLst/>
                      </a:endParaRP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algn="ctr" fontAlgn="t"/>
                      <a:r>
                        <a:rPr lang="en-US" b="1" dirty="0">
                          <a:solidFill>
                            <a:schemeClr val="accent1">
                              <a:lumMod val="20000"/>
                              <a:lumOff val="80000"/>
                            </a:schemeClr>
                          </a:solidFill>
                          <a:effectLst/>
                        </a:rPr>
                        <a:t>Example</a:t>
                      </a:r>
                      <a:endParaRPr lang="en-US" dirty="0">
                        <a:solidFill>
                          <a:schemeClr val="accent1">
                            <a:lumMod val="20000"/>
                            <a:lumOff val="80000"/>
                          </a:schemeClr>
                        </a:solidFill>
                        <a:effectLst/>
                      </a:endParaRP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extLst>
                  <a:ext uri="{0D108BD9-81ED-4DB2-BD59-A6C34878D82A}">
                    <a16:rowId xmlns:a16="http://schemas.microsoft.com/office/drawing/2014/main" val="1046310648"/>
                  </a:ext>
                </a:extLst>
              </a:tr>
              <a:tr h="0">
                <a:tc>
                  <a:txBody>
                    <a:bodyPr/>
                    <a:lstStyle/>
                    <a:p>
                      <a:pPr fontAlgn="t"/>
                      <a:r>
                        <a:rPr lang="en-US" dirty="0">
                          <a:effectLst/>
                        </a:rPr>
                        <a:t>Destination</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fontAlgn="t"/>
                      <a:r>
                        <a:rPr lang="en-US" dirty="0">
                          <a:effectLst/>
                        </a:rPr>
                        <a:t>A specific location loads</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fontAlgn="t"/>
                      <a:r>
                        <a:rPr lang="en-US" i="1" dirty="0">
                          <a:effectLst/>
                        </a:rPr>
                        <a:t>Thank you for</a:t>
                      </a:r>
                      <a:r>
                        <a:rPr lang="en-US" i="1" baseline="0" dirty="0">
                          <a:effectLst/>
                        </a:rPr>
                        <a:t> </a:t>
                      </a:r>
                      <a:r>
                        <a:rPr lang="en-US" i="1" dirty="0">
                          <a:effectLst/>
                        </a:rPr>
                        <a:t>registering!</a:t>
                      </a:r>
                      <a:r>
                        <a:rPr lang="en-US" i="0" baseline="0" dirty="0">
                          <a:effectLst/>
                        </a:rPr>
                        <a:t> </a:t>
                      </a:r>
                      <a:r>
                        <a:rPr lang="en-US" dirty="0">
                          <a:effectLst/>
                        </a:rPr>
                        <a:t>web page or app screen</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extLst>
                  <a:ext uri="{0D108BD9-81ED-4DB2-BD59-A6C34878D82A}">
                    <a16:rowId xmlns:a16="http://schemas.microsoft.com/office/drawing/2014/main" val="1118105409"/>
                  </a:ext>
                </a:extLst>
              </a:tr>
              <a:tr h="0">
                <a:tc>
                  <a:txBody>
                    <a:bodyPr/>
                    <a:lstStyle/>
                    <a:p>
                      <a:pPr fontAlgn="t"/>
                      <a:r>
                        <a:rPr lang="en-US">
                          <a:effectLst/>
                        </a:rPr>
                        <a:t>Duration</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fontAlgn="t"/>
                      <a:r>
                        <a:rPr lang="en-US" dirty="0">
                          <a:effectLst/>
                        </a:rPr>
                        <a:t>Sessions that last a specific amount of time or longer</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fontAlgn="t"/>
                      <a:r>
                        <a:rPr lang="en-US" dirty="0">
                          <a:effectLst/>
                        </a:rPr>
                        <a:t>10 minutes or longer spent on a support site</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extLst>
                  <a:ext uri="{0D108BD9-81ED-4DB2-BD59-A6C34878D82A}">
                    <a16:rowId xmlns:a16="http://schemas.microsoft.com/office/drawing/2014/main" val="2497985362"/>
                  </a:ext>
                </a:extLst>
              </a:tr>
              <a:tr h="0">
                <a:tc>
                  <a:txBody>
                    <a:bodyPr/>
                    <a:lstStyle/>
                    <a:p>
                      <a:pPr fontAlgn="t"/>
                      <a:r>
                        <a:rPr lang="en-US" dirty="0">
                          <a:effectLst/>
                        </a:rPr>
                        <a:t>Pages/Screens</a:t>
                      </a:r>
                      <a:br>
                        <a:rPr lang="en-US" dirty="0">
                          <a:effectLst/>
                        </a:rPr>
                      </a:br>
                      <a:r>
                        <a:rPr lang="en-US" dirty="0">
                          <a:effectLst/>
                        </a:rPr>
                        <a:t>per session</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fontAlgn="t"/>
                      <a:r>
                        <a:rPr lang="en-US" dirty="0">
                          <a:effectLst/>
                        </a:rPr>
                        <a:t>A user views a specific number of pages or</a:t>
                      </a:r>
                      <a:r>
                        <a:rPr lang="en-US" baseline="0" dirty="0">
                          <a:effectLst/>
                        </a:rPr>
                        <a:t> </a:t>
                      </a:r>
                      <a:r>
                        <a:rPr lang="en-US" dirty="0">
                          <a:effectLst/>
                        </a:rPr>
                        <a:t>screens</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tc>
                  <a:txBody>
                    <a:bodyPr/>
                    <a:lstStyle/>
                    <a:p>
                      <a:pPr fontAlgn="t"/>
                      <a:r>
                        <a:rPr lang="en-US" dirty="0">
                          <a:effectLst/>
                        </a:rPr>
                        <a:t>5 pages or screens have been loaded</a:t>
                      </a:r>
                    </a:p>
                  </a:txBody>
                  <a:tcPr marL="76200" marR="76200" marT="76200" marB="76200">
                    <a:lnL>
                      <a:noFill/>
                    </a:lnL>
                    <a:lnR>
                      <a:noFill/>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chemeClr val="bg1"/>
                    </a:solidFill>
                  </a:tcPr>
                </a:tc>
                <a:extLst>
                  <a:ext uri="{0D108BD9-81ED-4DB2-BD59-A6C34878D82A}">
                    <a16:rowId xmlns:a16="http://schemas.microsoft.com/office/drawing/2014/main" val="1445544739"/>
                  </a:ext>
                </a:extLst>
              </a:tr>
              <a:tr h="0">
                <a:tc>
                  <a:txBody>
                    <a:bodyPr/>
                    <a:lstStyle/>
                    <a:p>
                      <a:pPr fontAlgn="t"/>
                      <a:r>
                        <a:rPr lang="en-US">
                          <a:effectLst/>
                        </a:rPr>
                        <a:t>Event</a:t>
                      </a:r>
                    </a:p>
                  </a:txBody>
                  <a:tcPr marL="76200" marR="76200" marT="76200" marB="76200">
                    <a:lnL>
                      <a:noFill/>
                    </a:lnL>
                    <a:lnR>
                      <a:noFill/>
                    </a:lnR>
                    <a:lnT w="9525" cap="flat" cmpd="sng" algn="ctr">
                      <a:solidFill>
                        <a:srgbClr val="DDDDDD"/>
                      </a:solidFill>
                      <a:prstDash val="solid"/>
                      <a:round/>
                      <a:headEnd type="none" w="med" len="med"/>
                      <a:tailEnd type="none" w="med" len="med"/>
                    </a:lnT>
                    <a:lnB>
                      <a:noFill/>
                    </a:lnB>
                    <a:solidFill>
                      <a:schemeClr val="bg1"/>
                    </a:solidFill>
                  </a:tcPr>
                </a:tc>
                <a:tc>
                  <a:txBody>
                    <a:bodyPr/>
                    <a:lstStyle/>
                    <a:p>
                      <a:pPr fontAlgn="t"/>
                      <a:r>
                        <a:rPr lang="en-US">
                          <a:effectLst/>
                        </a:rPr>
                        <a:t>An action defined as an event is triggered</a:t>
                      </a:r>
                    </a:p>
                  </a:txBody>
                  <a:tcPr marL="76200" marR="76200" marT="76200" marB="76200">
                    <a:lnL>
                      <a:noFill/>
                    </a:lnL>
                    <a:lnR>
                      <a:noFill/>
                    </a:lnR>
                    <a:lnT w="9525" cap="flat" cmpd="sng" algn="ctr">
                      <a:solidFill>
                        <a:srgbClr val="DDDDDD"/>
                      </a:solidFill>
                      <a:prstDash val="solid"/>
                      <a:round/>
                      <a:headEnd type="none" w="med" len="med"/>
                      <a:tailEnd type="none" w="med" len="med"/>
                    </a:lnT>
                    <a:lnB>
                      <a:noFill/>
                    </a:lnB>
                    <a:solidFill>
                      <a:schemeClr val="bg1"/>
                    </a:solidFill>
                  </a:tcPr>
                </a:tc>
                <a:tc>
                  <a:txBody>
                    <a:bodyPr/>
                    <a:lstStyle/>
                    <a:p>
                      <a:pPr fontAlgn="t"/>
                      <a:r>
                        <a:rPr lang="en-US" dirty="0">
                          <a:effectLst/>
                        </a:rPr>
                        <a:t>Social recommendation, video play, ad click</a:t>
                      </a:r>
                    </a:p>
                  </a:txBody>
                  <a:tcPr marL="76200" marR="76200" marT="76200" marB="76200">
                    <a:lnL>
                      <a:noFill/>
                    </a:lnL>
                    <a:lnR>
                      <a:noFill/>
                    </a:lnR>
                    <a:lnT w="9525" cap="flat" cmpd="sng" algn="ctr">
                      <a:solidFill>
                        <a:srgbClr val="DDDDDD"/>
                      </a:solidFill>
                      <a:prstDash val="solid"/>
                      <a:round/>
                      <a:headEnd type="none" w="med" len="med"/>
                      <a:tailEnd type="none" w="med" len="med"/>
                    </a:lnT>
                    <a:lnB>
                      <a:noFill/>
                    </a:lnB>
                    <a:solidFill>
                      <a:schemeClr val="bg1"/>
                    </a:solidFill>
                  </a:tcPr>
                </a:tc>
                <a:extLst>
                  <a:ext uri="{0D108BD9-81ED-4DB2-BD59-A6C34878D82A}">
                    <a16:rowId xmlns:a16="http://schemas.microsoft.com/office/drawing/2014/main" val="2250921346"/>
                  </a:ext>
                </a:extLst>
              </a:tr>
            </a:tbl>
          </a:graphicData>
        </a:graphic>
      </p:graphicFrame>
      <p:sp>
        <p:nvSpPr>
          <p:cNvPr id="3" name="Rectangle 2"/>
          <p:cNvSpPr/>
          <p:nvPr/>
        </p:nvSpPr>
        <p:spPr bwMode="auto">
          <a:xfrm>
            <a:off x="6019799" y="2150076"/>
            <a:ext cx="2743199" cy="693684"/>
          </a:xfrm>
          <a:prstGeom prst="rect">
            <a:avLst/>
          </a:prstGeom>
          <a:blipFill>
            <a:blip r:embed="rId3"/>
            <a:tile tx="0" ty="0" sx="100000" sy="100000" flip="none" algn="tl"/>
          </a:blip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5" name="Rectangle 4">
            <a:extLst>
              <a:ext uri="{FF2B5EF4-FFF2-40B4-BE49-F238E27FC236}">
                <a16:creationId xmlns:a16="http://schemas.microsoft.com/office/drawing/2014/main" id="{7E62EA02-7712-4262-B635-38FD17747B45}"/>
              </a:ext>
            </a:extLst>
          </p:cNvPr>
          <p:cNvSpPr/>
          <p:nvPr/>
        </p:nvSpPr>
        <p:spPr bwMode="auto">
          <a:xfrm>
            <a:off x="6019799" y="2852352"/>
            <a:ext cx="2743199" cy="693684"/>
          </a:xfrm>
          <a:prstGeom prst="rect">
            <a:avLst/>
          </a:prstGeom>
          <a:blipFill>
            <a:blip r:embed="rId3"/>
            <a:tile tx="0" ty="0" sx="100000" sy="100000" flip="none" algn="tl"/>
          </a:blip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6" name="Rectangle 5">
            <a:extLst>
              <a:ext uri="{FF2B5EF4-FFF2-40B4-BE49-F238E27FC236}">
                <a16:creationId xmlns:a16="http://schemas.microsoft.com/office/drawing/2014/main" id="{07064FA0-99AB-4ADE-BE79-61444C77A5F0}"/>
              </a:ext>
            </a:extLst>
          </p:cNvPr>
          <p:cNvSpPr/>
          <p:nvPr/>
        </p:nvSpPr>
        <p:spPr bwMode="auto">
          <a:xfrm>
            <a:off x="6030309" y="3546035"/>
            <a:ext cx="2743199" cy="711365"/>
          </a:xfrm>
          <a:prstGeom prst="rect">
            <a:avLst/>
          </a:prstGeom>
          <a:blipFill>
            <a:blip r:embed="rId3"/>
            <a:tile tx="0" ty="0" sx="100000" sy="100000" flip="none" algn="tl"/>
          </a:blip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7" name="Rectangle 6">
            <a:extLst>
              <a:ext uri="{FF2B5EF4-FFF2-40B4-BE49-F238E27FC236}">
                <a16:creationId xmlns:a16="http://schemas.microsoft.com/office/drawing/2014/main" id="{C2397A9E-E561-45A0-9469-3FA67804E698}"/>
              </a:ext>
            </a:extLst>
          </p:cNvPr>
          <p:cNvSpPr/>
          <p:nvPr/>
        </p:nvSpPr>
        <p:spPr bwMode="auto">
          <a:xfrm>
            <a:off x="6030309" y="4257400"/>
            <a:ext cx="2743199" cy="687008"/>
          </a:xfrm>
          <a:prstGeom prst="rect">
            <a:avLst/>
          </a:prstGeom>
          <a:blipFill>
            <a:blip r:embed="rId3"/>
            <a:tile tx="0" ty="0" sx="100000" sy="100000" flip="none" algn="tl"/>
          </a:blip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Tree>
    <p:extLst>
      <p:ext uri="{BB962C8B-B14F-4D97-AF65-F5344CB8AC3E}">
        <p14:creationId xmlns:p14="http://schemas.microsoft.com/office/powerpoint/2010/main" val="70775632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2000"/>
                                        <p:tgtEl>
                                          <p:spTgt spid="3"/>
                                        </p:tgtEl>
                                      </p:cBhvr>
                                    </p:animEffect>
                                    <p:set>
                                      <p:cBhvr>
                                        <p:cTn id="7" dur="1" fill="hold">
                                          <p:stCondLst>
                                            <p:cond delay="1999"/>
                                          </p:stCondLst>
                                        </p:cTn>
                                        <p:tgtEl>
                                          <p:spTgt spid="3"/>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22" presetClass="exit" presetSubtype="1" fill="hold" grpId="0" nodeType="clickEffect">
                                  <p:stCondLst>
                                    <p:cond delay="0"/>
                                  </p:stCondLst>
                                  <p:childTnLst>
                                    <p:animEffect transition="out" filter="wipe(up)">
                                      <p:cBhvr>
                                        <p:cTn id="11" dur="2000"/>
                                        <p:tgtEl>
                                          <p:spTgt spid="5"/>
                                        </p:tgtEl>
                                      </p:cBhvr>
                                    </p:animEffect>
                                    <p:set>
                                      <p:cBhvr>
                                        <p:cTn id="12" dur="1" fill="hold">
                                          <p:stCondLst>
                                            <p:cond delay="1999"/>
                                          </p:stCondLst>
                                        </p:cTn>
                                        <p:tgtEl>
                                          <p:spTgt spid="5"/>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22" presetClass="exit" presetSubtype="1" fill="hold" grpId="0" nodeType="clickEffect">
                                  <p:stCondLst>
                                    <p:cond delay="0"/>
                                  </p:stCondLst>
                                  <p:childTnLst>
                                    <p:animEffect transition="out" filter="wipe(up)">
                                      <p:cBhvr>
                                        <p:cTn id="16" dur="2000"/>
                                        <p:tgtEl>
                                          <p:spTgt spid="6"/>
                                        </p:tgtEl>
                                      </p:cBhvr>
                                    </p:animEffect>
                                    <p:set>
                                      <p:cBhvr>
                                        <p:cTn id="17" dur="1" fill="hold">
                                          <p:stCondLst>
                                            <p:cond delay="1999"/>
                                          </p:stCondLst>
                                        </p:cTn>
                                        <p:tgtEl>
                                          <p:spTgt spid="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22" presetClass="exit" presetSubtype="1" fill="hold" grpId="0" nodeType="clickEffect">
                                  <p:stCondLst>
                                    <p:cond delay="0"/>
                                  </p:stCondLst>
                                  <p:childTnLst>
                                    <p:animEffect transition="out" filter="wipe(up)">
                                      <p:cBhvr>
                                        <p:cTn id="21" dur="2000"/>
                                        <p:tgtEl>
                                          <p:spTgt spid="7"/>
                                        </p:tgtEl>
                                      </p:cBhvr>
                                    </p:animEffect>
                                    <p:set>
                                      <p:cBhvr>
                                        <p:cTn id="22" dur="1" fill="hold">
                                          <p:stCondLst>
                                            <p:cond delay="19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6" grpId="0" animBg="1"/>
      <p:bldP spid="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6BD82EE-E2C9-4940-9D51-A234675EED3A}"/>
              </a:ext>
            </a:extLst>
          </p:cNvPr>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6492"/>
                    </a14:imgEffect>
                    <a14:imgEffect>
                      <a14:saturation sat="195000"/>
                    </a14:imgEffect>
                    <a14:imgEffect>
                      <a14:brightnessContrast bright="-78000" contrast="27000"/>
                    </a14:imgEffect>
                  </a14:imgLayer>
                </a14:imgProps>
              </a:ext>
            </a:extLst>
          </a:blip>
          <a:srcRect l="8333" r="8333"/>
          <a:stretch/>
        </p:blipFill>
        <p:spPr>
          <a:xfrm>
            <a:off x="0" y="0"/>
            <a:ext cx="9144000" cy="6858000"/>
          </a:xfrm>
          <a:prstGeom prst="rect">
            <a:avLst/>
          </a:prstGeom>
        </p:spPr>
      </p:pic>
      <p:sp>
        <p:nvSpPr>
          <p:cNvPr id="2" name="Title 1"/>
          <p:cNvSpPr>
            <a:spLocks noGrp="1"/>
          </p:cNvSpPr>
          <p:nvPr>
            <p:ph type="title"/>
          </p:nvPr>
        </p:nvSpPr>
        <p:spPr/>
        <p:txBody>
          <a:bodyPr/>
          <a:lstStyle/>
          <a:p>
            <a:r>
              <a:rPr lang="en-US" dirty="0">
                <a:latin typeface="Garamond" pitchFamily="18" charset="0"/>
              </a:rPr>
              <a:t>Last Month’s Numbers: Retail Site </a:t>
            </a:r>
          </a:p>
        </p:txBody>
      </p:sp>
      <p:graphicFrame>
        <p:nvGraphicFramePr>
          <p:cNvPr id="4" name="Content Placeholder 3"/>
          <p:cNvGraphicFramePr>
            <a:graphicFrameLocks noGrp="1"/>
          </p:cNvGraphicFramePr>
          <p:nvPr>
            <p:ph idx="1"/>
          </p:nvPr>
        </p:nvGraphicFramePr>
        <p:xfrm>
          <a:off x="2133600" y="1600200"/>
          <a:ext cx="4572000" cy="11125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370840">
                <a:tc>
                  <a:txBody>
                    <a:bodyPr/>
                    <a:lstStyle/>
                    <a:p>
                      <a:r>
                        <a:rPr lang="en-US" b="0" dirty="0">
                          <a:solidFill>
                            <a:sysClr val="windowText" lastClr="000000"/>
                          </a:solidFill>
                          <a:latin typeface="Garamond" pitchFamily="18" charset="0"/>
                        </a:rPr>
                        <a:t>Visits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b="0" dirty="0">
                          <a:solidFill>
                            <a:sysClr val="windowText" lastClr="000000"/>
                          </a:solidFill>
                          <a:latin typeface="Garamond" pitchFamily="18" charset="0"/>
                        </a:rPr>
                        <a:t>12,483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370840">
                <a:tc>
                  <a:txBody>
                    <a:bodyPr/>
                    <a:lstStyle/>
                    <a:p>
                      <a:r>
                        <a:rPr lang="en-US" dirty="0">
                          <a:solidFill>
                            <a:sysClr val="windowText" lastClr="000000"/>
                          </a:solidFill>
                          <a:latin typeface="Garamond" pitchFamily="18" charset="0"/>
                        </a:rPr>
                        <a:t>Conversions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solidFill>
                            <a:sysClr val="windowText" lastClr="000000"/>
                          </a:solidFill>
                          <a:latin typeface="Garamond" pitchFamily="18" charset="0"/>
                        </a:rPr>
                        <a:t>512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370840">
                <a:tc>
                  <a:txBody>
                    <a:bodyPr/>
                    <a:lstStyle/>
                    <a:p>
                      <a:r>
                        <a:rPr lang="en-US" dirty="0">
                          <a:solidFill>
                            <a:sysClr val="windowText" lastClr="000000"/>
                          </a:solidFill>
                          <a:latin typeface="Garamond" pitchFamily="18" charset="0"/>
                        </a:rPr>
                        <a:t>Total Revenue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solidFill>
                            <a:sysClr val="windowText" lastClr="000000"/>
                          </a:solidFill>
                          <a:latin typeface="Garamond" pitchFamily="18" charset="0"/>
                        </a:rPr>
                        <a:t>$17,541.12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2"/>
                  </a:ext>
                </a:extLst>
              </a:tr>
            </a:tbl>
          </a:graphicData>
        </a:graphic>
      </p:graphicFrame>
      <p:graphicFrame>
        <p:nvGraphicFramePr>
          <p:cNvPr id="8" name="Content Placeholder 4"/>
          <p:cNvGraphicFramePr>
            <a:graphicFrameLocks/>
          </p:cNvGraphicFramePr>
          <p:nvPr/>
        </p:nvGraphicFramePr>
        <p:xfrm>
          <a:off x="4419600" y="4876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$1.41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bl>
          </a:graphicData>
        </a:graphic>
      </p:graphicFrame>
      <p:graphicFrame>
        <p:nvGraphicFramePr>
          <p:cNvPr id="10" name="Content Placeholder 4"/>
          <p:cNvGraphicFramePr>
            <a:graphicFrameLocks/>
          </p:cNvGraphicFramePr>
          <p:nvPr/>
        </p:nvGraphicFramePr>
        <p:xfrm>
          <a:off x="4419600" y="4114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4.1%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bl>
          </a:graphicData>
        </a:graphic>
      </p:graphicFrame>
      <p:graphicFrame>
        <p:nvGraphicFramePr>
          <p:cNvPr id="11" name="Content Placeholder 4"/>
          <p:cNvGraphicFramePr>
            <a:graphicFrameLocks/>
          </p:cNvGraphicFramePr>
          <p:nvPr/>
        </p:nvGraphicFramePr>
        <p:xfrm>
          <a:off x="4419600" y="4495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$34.26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bl>
          </a:graphicData>
        </a:graphic>
      </p:graphicFrame>
      <p:graphicFrame>
        <p:nvGraphicFramePr>
          <p:cNvPr id="12" name="Content Placeholder 4"/>
          <p:cNvGraphicFramePr>
            <a:graphicFrameLocks/>
          </p:cNvGraphicFramePr>
          <p:nvPr/>
        </p:nvGraphicFramePr>
        <p:xfrm>
          <a:off x="2133600" y="4114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Conversion</a:t>
                      </a:r>
                      <a:r>
                        <a:rPr lang="en-US" b="0" baseline="0" dirty="0">
                          <a:solidFill>
                            <a:sysClr val="windowText" lastClr="000000"/>
                          </a:solidFill>
                          <a:latin typeface="Garamond" pitchFamily="18" charset="0"/>
                        </a:rPr>
                        <a:t> Rate</a:t>
                      </a:r>
                      <a:endParaRPr lang="en-US" b="0" dirty="0">
                        <a:solidFill>
                          <a:sysClr val="windowText" lastClr="000000"/>
                        </a:solidFill>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bl>
          </a:graphicData>
        </a:graphic>
      </p:graphicFrame>
      <p:graphicFrame>
        <p:nvGraphicFramePr>
          <p:cNvPr id="13" name="Content Placeholder 4"/>
          <p:cNvGraphicFramePr>
            <a:graphicFrameLocks/>
          </p:cNvGraphicFramePr>
          <p:nvPr/>
        </p:nvGraphicFramePr>
        <p:xfrm>
          <a:off x="2133600" y="4495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AOV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bl>
          </a:graphicData>
        </a:graphic>
      </p:graphicFrame>
      <p:graphicFrame>
        <p:nvGraphicFramePr>
          <p:cNvPr id="14" name="Content Placeholder 4"/>
          <p:cNvGraphicFramePr>
            <a:graphicFrameLocks/>
          </p:cNvGraphicFramePr>
          <p:nvPr/>
        </p:nvGraphicFramePr>
        <p:xfrm>
          <a:off x="2133600" y="4876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RPV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635099414"/>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757CB1F-D5AF-4E8C-8046-361E2A750DF2}"/>
              </a:ext>
            </a:extLst>
          </p:cNvPr>
          <p:cNvSpPr/>
          <p:nvPr/>
        </p:nvSpPr>
        <p:spPr bwMode="auto">
          <a:xfrm>
            <a:off x="163286" y="1524000"/>
            <a:ext cx="8719457" cy="4860471"/>
          </a:xfrm>
          <a:prstGeom prst="rect">
            <a:avLst/>
          </a:prstGeom>
          <a:solidFill>
            <a:schemeClr val="accent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2" name="Title 1"/>
          <p:cNvSpPr>
            <a:spLocks noGrp="1"/>
          </p:cNvSpPr>
          <p:nvPr>
            <p:ph type="title"/>
          </p:nvPr>
        </p:nvSpPr>
        <p:spPr/>
        <p:txBody>
          <a:bodyPr/>
          <a:lstStyle/>
          <a:p>
            <a:r>
              <a:rPr lang="en-US" dirty="0">
                <a:latin typeface="Garamond" pitchFamily="18" charset="0"/>
              </a:rPr>
              <a:t>By Channel: Same Retail Site</a:t>
            </a:r>
          </a:p>
        </p:txBody>
      </p:sp>
      <p:graphicFrame>
        <p:nvGraphicFramePr>
          <p:cNvPr id="4" name="Content Placeholder 3"/>
          <p:cNvGraphicFramePr>
            <a:graphicFrameLocks noGrp="1"/>
          </p:cNvGraphicFramePr>
          <p:nvPr>
            <p:ph idx="1"/>
          </p:nvPr>
        </p:nvGraphicFramePr>
        <p:xfrm>
          <a:off x="304798" y="1676400"/>
          <a:ext cx="8458201" cy="1684020"/>
        </p:xfrm>
        <a:graphic>
          <a:graphicData uri="http://schemas.openxmlformats.org/drawingml/2006/table">
            <a:tbl>
              <a:tblPr/>
              <a:tblGrid>
                <a:gridCol w="1196351">
                  <a:extLst>
                    <a:ext uri="{9D8B030D-6E8A-4147-A177-3AD203B41FA5}">
                      <a16:colId xmlns:a16="http://schemas.microsoft.com/office/drawing/2014/main" val="20000"/>
                    </a:ext>
                  </a:extLst>
                </a:gridCol>
                <a:gridCol w="1212302">
                  <a:extLst>
                    <a:ext uri="{9D8B030D-6E8A-4147-A177-3AD203B41FA5}">
                      <a16:colId xmlns:a16="http://schemas.microsoft.com/office/drawing/2014/main" val="20001"/>
                    </a:ext>
                  </a:extLst>
                </a:gridCol>
                <a:gridCol w="1052789">
                  <a:extLst>
                    <a:ext uri="{9D8B030D-6E8A-4147-A177-3AD203B41FA5}">
                      <a16:colId xmlns:a16="http://schemas.microsoft.com/office/drawing/2014/main" val="20002"/>
                    </a:ext>
                  </a:extLst>
                </a:gridCol>
                <a:gridCol w="973031">
                  <a:extLst>
                    <a:ext uri="{9D8B030D-6E8A-4147-A177-3AD203B41FA5}">
                      <a16:colId xmlns:a16="http://schemas.microsoft.com/office/drawing/2014/main" val="20003"/>
                    </a:ext>
                  </a:extLst>
                </a:gridCol>
                <a:gridCol w="1100643">
                  <a:extLst>
                    <a:ext uri="{9D8B030D-6E8A-4147-A177-3AD203B41FA5}">
                      <a16:colId xmlns:a16="http://schemas.microsoft.com/office/drawing/2014/main" val="20004"/>
                    </a:ext>
                  </a:extLst>
                </a:gridCol>
                <a:gridCol w="945117">
                  <a:extLst>
                    <a:ext uri="{9D8B030D-6E8A-4147-A177-3AD203B41FA5}">
                      <a16:colId xmlns:a16="http://schemas.microsoft.com/office/drawing/2014/main" val="20005"/>
                    </a:ext>
                  </a:extLst>
                </a:gridCol>
                <a:gridCol w="1084692">
                  <a:extLst>
                    <a:ext uri="{9D8B030D-6E8A-4147-A177-3AD203B41FA5}">
                      <a16:colId xmlns:a16="http://schemas.microsoft.com/office/drawing/2014/main" val="20006"/>
                    </a:ext>
                  </a:extLst>
                </a:gridCol>
                <a:gridCol w="893276">
                  <a:extLst>
                    <a:ext uri="{9D8B030D-6E8A-4147-A177-3AD203B41FA5}">
                      <a16:colId xmlns:a16="http://schemas.microsoft.com/office/drawing/2014/main" val="20007"/>
                    </a:ext>
                  </a:extLst>
                </a:gridCol>
              </a:tblGrid>
              <a:tr h="190500">
                <a:tc>
                  <a:txBody>
                    <a:bodyPr/>
                    <a:lstStyle/>
                    <a:p>
                      <a:pPr algn="l" fontAlgn="b"/>
                      <a:r>
                        <a:rPr lang="en-US" sz="1800" b="0" i="0" u="none" strike="noStrike" dirty="0">
                          <a:solidFill>
                            <a:srgbClr val="000000"/>
                          </a:solidFill>
                          <a:latin typeface="Garamond"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Organic Search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Paid Search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Direct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Display Ads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Referral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Social Media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fontAlgn="b"/>
                      <a:r>
                        <a:rPr lang="en-US" sz="1800" b="0" i="0" u="none" strike="noStrike" dirty="0">
                          <a:solidFill>
                            <a:srgbClr val="000000"/>
                          </a:solidFill>
                          <a:latin typeface="Garamond" pitchFamily="18" charset="0"/>
                        </a:rPr>
                        <a:t>Email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190500">
                <a:tc>
                  <a:txBody>
                    <a:bodyPr/>
                    <a:lstStyle/>
                    <a:p>
                      <a:pPr algn="l" fontAlgn="b"/>
                      <a:r>
                        <a:rPr lang="en-US" sz="1800" b="0" i="0" u="none" strike="noStrike" dirty="0">
                          <a:solidFill>
                            <a:srgbClr val="000000"/>
                          </a:solidFill>
                          <a:latin typeface="Garamond" pitchFamily="18" charset="0"/>
                        </a:rPr>
                        <a:t>Visits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2,129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1,430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141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2,238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4,140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792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1,613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90500">
                <a:tc>
                  <a:txBody>
                    <a:bodyPr/>
                    <a:lstStyle/>
                    <a:p>
                      <a:pPr algn="l" fontAlgn="b"/>
                      <a:r>
                        <a:rPr lang="en-US" sz="1800" b="0" i="0" u="none" strike="noStrike" dirty="0">
                          <a:solidFill>
                            <a:srgbClr val="000000"/>
                          </a:solidFill>
                          <a:latin typeface="Garamond" pitchFamily="18" charset="0"/>
                        </a:rPr>
                        <a:t>Conversions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72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80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55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68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58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166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190500">
                <a:tc>
                  <a:txBody>
                    <a:bodyPr/>
                    <a:lstStyle/>
                    <a:p>
                      <a:pPr algn="l" fontAlgn="b"/>
                      <a:r>
                        <a:rPr lang="en-US" sz="1800" b="0" i="0" u="none" strike="noStrike" dirty="0">
                          <a:solidFill>
                            <a:srgbClr val="000000"/>
                          </a:solidFill>
                          <a:latin typeface="Garamond" pitchFamily="18" charset="0"/>
                        </a:rPr>
                        <a:t>Total Revenue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$1,492.43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$5,181.94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$445.38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$2,204.44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$2,518.49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$1,377.44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$4,321.00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6" name="Table 5"/>
          <p:cNvGraphicFramePr>
            <a:graphicFrameLocks noGrp="1"/>
          </p:cNvGraphicFramePr>
          <p:nvPr/>
        </p:nvGraphicFramePr>
        <p:xfrm>
          <a:off x="304800" y="4343400"/>
          <a:ext cx="8458200" cy="1939925"/>
        </p:xfrm>
        <a:graphic>
          <a:graphicData uri="http://schemas.openxmlformats.org/drawingml/2006/table">
            <a:tbl>
              <a:tblPr firstRow="1" bandRow="1">
                <a:tableStyleId>{5C22544A-7EE6-4342-B048-85BDC9FD1C3A}</a:tableStyleId>
              </a:tblPr>
              <a:tblGrid>
                <a:gridCol w="12192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9906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tblGrid>
              <a:tr h="370840">
                <a:tc>
                  <a:txBody>
                    <a:bodyPr/>
                    <a:lstStyle/>
                    <a:p>
                      <a:pPr algn="l" rtl="0" eaLnBrk="0" fontAlgn="base" hangingPunct="0">
                        <a:spcBef>
                          <a:spcPct val="0"/>
                        </a:spcBef>
                        <a:spcAft>
                          <a:spcPct val="0"/>
                        </a:spcAft>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Organic Search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Paid Search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Direct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Display Ads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Referral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Social Media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pPr algn="ctr" fontAlgn="b"/>
                      <a:r>
                        <a:rPr lang="en-US" sz="1800" b="0" i="0" u="none" strike="noStrike" dirty="0">
                          <a:solidFill>
                            <a:srgbClr val="000000"/>
                          </a:solidFill>
                          <a:latin typeface="Garamond" pitchFamily="18" charset="0"/>
                        </a:rPr>
                        <a:t>Email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0"/>
                  </a:ext>
                </a:extLst>
              </a:tr>
              <a:tr h="370840">
                <a:tc>
                  <a:txBody>
                    <a:bodyPr/>
                    <a:lstStyle/>
                    <a:p>
                      <a:r>
                        <a:rPr lang="en-US" dirty="0">
                          <a:latin typeface="Garamond" pitchFamily="18" charset="0"/>
                        </a:rPr>
                        <a:t>Conversion 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9.2%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10.3%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1"/>
                  </a:ext>
                </a:extLst>
              </a:tr>
              <a:tr h="370840">
                <a:tc>
                  <a:txBody>
                    <a:bodyPr/>
                    <a:lstStyle/>
                    <a:p>
                      <a:r>
                        <a:rPr lang="en-US" dirty="0">
                          <a:latin typeface="Garamond" pitchFamily="18" charset="0"/>
                        </a:rPr>
                        <a:t>AOV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$20.73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$64.77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$34.26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$40.08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$37.04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$23.75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$26.03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2"/>
                  </a:ext>
                </a:extLst>
              </a:tr>
              <a:tr h="370840">
                <a:tc>
                  <a:txBody>
                    <a:bodyPr/>
                    <a:lstStyle/>
                    <a:p>
                      <a:r>
                        <a:rPr lang="en-US" dirty="0">
                          <a:latin typeface="Garamond" pitchFamily="18" charset="0"/>
                        </a:rPr>
                        <a:t>RPV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$0.70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$3.62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$3.16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$0.99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$0.61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$1.74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tc>
                  <a:txBody>
                    <a:bodyPr/>
                    <a:lstStyle/>
                    <a:p>
                      <a:r>
                        <a:rPr lang="en-US" dirty="0">
                          <a:latin typeface="Garamond" pitchFamily="18" charset="0"/>
                        </a:rPr>
                        <a:t>$2.68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B05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01296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F9368F10-B408-4020-B366-4B88A9FC792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81000"/>
                    </a14:imgEffect>
                  </a14:imgLayer>
                </a14:imgProps>
              </a:ext>
            </a:extLst>
          </a:blip>
          <a:srcRect t="23312" b="73813"/>
          <a:stretch/>
        </p:blipFill>
        <p:spPr>
          <a:xfrm>
            <a:off x="0" y="0"/>
            <a:ext cx="9144000" cy="1325879"/>
          </a:xfrm>
          <a:prstGeom prst="rect">
            <a:avLst/>
          </a:prstGeom>
        </p:spPr>
      </p:pic>
      <p:pic>
        <p:nvPicPr>
          <p:cNvPr id="3" name="Picture 2">
            <a:extLst>
              <a:ext uri="{FF2B5EF4-FFF2-40B4-BE49-F238E27FC236}">
                <a16:creationId xmlns:a16="http://schemas.microsoft.com/office/drawing/2014/main" id="{66E01909-43DB-4849-9FE8-0443F82809BF}"/>
              </a:ext>
            </a:extLst>
          </p:cNvPr>
          <p:cNvPicPr>
            <a:picLocks noChangeAspect="1"/>
          </p:cNvPicPr>
          <p:nvPr/>
        </p:nvPicPr>
        <p:blipFill rotWithShape="1">
          <a:blip r:embed="rId5">
            <a:extLst>
              <a:ext uri="{BEBA8EAE-BF5A-486C-A8C5-ECC9F3942E4B}">
                <a14:imgProps xmlns:a14="http://schemas.microsoft.com/office/drawing/2010/main">
                  <a14:imgLayer r:embed="rId4">
                    <a14:imgEffect>
                      <a14:brightnessContrast bright="-81000"/>
                    </a14:imgEffect>
                  </a14:imgLayer>
                </a14:imgProps>
              </a:ext>
            </a:extLst>
          </a:blip>
          <a:srcRect t="23312"/>
          <a:stretch/>
        </p:blipFill>
        <p:spPr>
          <a:xfrm>
            <a:off x="0" y="914400"/>
            <a:ext cx="9144000" cy="5949995"/>
          </a:xfrm>
          <a:prstGeom prst="rect">
            <a:avLst/>
          </a:prstGeom>
        </p:spPr>
      </p:pic>
      <p:sp>
        <p:nvSpPr>
          <p:cNvPr id="2" name="Title 1"/>
          <p:cNvSpPr>
            <a:spLocks noGrp="1"/>
          </p:cNvSpPr>
          <p:nvPr>
            <p:ph type="title"/>
          </p:nvPr>
        </p:nvSpPr>
        <p:spPr/>
        <p:txBody>
          <a:bodyPr>
            <a:normAutofit/>
          </a:bodyPr>
          <a:lstStyle/>
          <a:p>
            <a:r>
              <a:rPr lang="en-US" dirty="0">
                <a:latin typeface="Garamond" pitchFamily="18" charset="0"/>
              </a:rPr>
              <a:t>Last Month’s Numbers: Lead Gen Site</a:t>
            </a:r>
          </a:p>
        </p:txBody>
      </p:sp>
      <p:graphicFrame>
        <p:nvGraphicFramePr>
          <p:cNvPr id="4" name="Content Placeholder 3"/>
          <p:cNvGraphicFramePr>
            <a:graphicFrameLocks/>
          </p:cNvGraphicFramePr>
          <p:nvPr/>
        </p:nvGraphicFramePr>
        <p:xfrm>
          <a:off x="2133600" y="1600200"/>
          <a:ext cx="4572000" cy="111252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2286000">
                  <a:extLst>
                    <a:ext uri="{9D8B030D-6E8A-4147-A177-3AD203B41FA5}">
                      <a16:colId xmlns:a16="http://schemas.microsoft.com/office/drawing/2014/main" val="20001"/>
                    </a:ext>
                  </a:extLst>
                </a:gridCol>
              </a:tblGrid>
              <a:tr h="370840">
                <a:tc>
                  <a:txBody>
                    <a:bodyPr/>
                    <a:lstStyle/>
                    <a:p>
                      <a:r>
                        <a:rPr lang="en-US" b="0" dirty="0">
                          <a:solidFill>
                            <a:sysClr val="windowText" lastClr="000000"/>
                          </a:solidFill>
                          <a:latin typeface="Garamond" pitchFamily="18" charset="0"/>
                        </a:rPr>
                        <a:t>Visits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b="0" dirty="0">
                          <a:solidFill>
                            <a:sysClr val="windowText" lastClr="000000"/>
                          </a:solidFill>
                          <a:latin typeface="Garamond" pitchFamily="18" charset="0"/>
                        </a:rPr>
                        <a:t>722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370840">
                <a:tc>
                  <a:txBody>
                    <a:bodyPr/>
                    <a:lstStyle/>
                    <a:p>
                      <a:r>
                        <a:rPr lang="en-US" dirty="0">
                          <a:solidFill>
                            <a:sysClr val="windowText" lastClr="000000"/>
                          </a:solidFill>
                          <a:latin typeface="Garamond" pitchFamily="18" charset="0"/>
                        </a:rPr>
                        <a:t>Leads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solidFill>
                            <a:sysClr val="windowText" lastClr="000000"/>
                          </a:solidFill>
                          <a:latin typeface="Garamond" pitchFamily="18" charset="0"/>
                        </a:rPr>
                        <a:t>65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1"/>
                  </a:ext>
                </a:extLst>
              </a:tr>
              <a:tr h="370840">
                <a:tc>
                  <a:txBody>
                    <a:bodyPr/>
                    <a:lstStyle/>
                    <a:p>
                      <a:r>
                        <a:rPr lang="en-US" dirty="0">
                          <a:solidFill>
                            <a:sysClr val="windowText" lastClr="000000"/>
                          </a:solidFill>
                          <a:latin typeface="Garamond" pitchFamily="18" charset="0"/>
                        </a:rPr>
                        <a:t>New Contracts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solidFill>
                            <a:sysClr val="windowText" lastClr="000000"/>
                          </a:solidFill>
                          <a:latin typeface="Garamond" pitchFamily="18" charset="0"/>
                        </a:rPr>
                        <a:t>28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bl>
          </a:graphicData>
        </a:graphic>
      </p:graphicFrame>
      <p:graphicFrame>
        <p:nvGraphicFramePr>
          <p:cNvPr id="5" name="Content Placeholder 4"/>
          <p:cNvGraphicFramePr>
            <a:graphicFrameLocks/>
          </p:cNvGraphicFramePr>
          <p:nvPr/>
        </p:nvGraphicFramePr>
        <p:xfrm>
          <a:off x="4419600" y="4876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$550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8" name="Content Placeholder 4"/>
          <p:cNvGraphicFramePr>
            <a:graphicFrameLocks/>
          </p:cNvGraphicFramePr>
          <p:nvPr/>
        </p:nvGraphicFramePr>
        <p:xfrm>
          <a:off x="4419600" y="4495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43.1%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9" name="Content Placeholder 4"/>
          <p:cNvGraphicFramePr>
            <a:graphicFrameLocks/>
          </p:cNvGraphicFramePr>
          <p:nvPr/>
        </p:nvGraphicFramePr>
        <p:xfrm>
          <a:off x="2133600" y="57912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RPV</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10" name="Content Placeholder 4"/>
          <p:cNvGraphicFramePr>
            <a:graphicFrameLocks/>
          </p:cNvGraphicFramePr>
          <p:nvPr/>
        </p:nvGraphicFramePr>
        <p:xfrm>
          <a:off x="4419600" y="57912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$21.33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11" name="Content Placeholder 4"/>
          <p:cNvGraphicFramePr>
            <a:graphicFrameLocks/>
          </p:cNvGraphicFramePr>
          <p:nvPr/>
        </p:nvGraphicFramePr>
        <p:xfrm>
          <a:off x="4419600" y="4114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9.0%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12" name="Content Placeholder 4"/>
          <p:cNvGraphicFramePr>
            <a:graphicFrameLocks/>
          </p:cNvGraphicFramePr>
          <p:nvPr/>
        </p:nvGraphicFramePr>
        <p:xfrm>
          <a:off x="2133600" y="4114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Conversion</a:t>
                      </a:r>
                      <a:r>
                        <a:rPr lang="en-US" b="0" baseline="0" dirty="0">
                          <a:solidFill>
                            <a:sysClr val="windowText" lastClr="000000"/>
                          </a:solidFill>
                          <a:latin typeface="Garamond" pitchFamily="18" charset="0"/>
                        </a:rPr>
                        <a:t> Rate</a:t>
                      </a:r>
                      <a:endParaRPr lang="en-US" b="0" dirty="0">
                        <a:solidFill>
                          <a:sysClr val="windowText" lastClr="000000"/>
                        </a:solidFill>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bl>
          </a:graphicData>
        </a:graphic>
      </p:graphicFrame>
      <p:graphicFrame>
        <p:nvGraphicFramePr>
          <p:cNvPr id="13" name="Content Placeholder 4"/>
          <p:cNvGraphicFramePr>
            <a:graphicFrameLocks/>
          </p:cNvGraphicFramePr>
          <p:nvPr/>
        </p:nvGraphicFramePr>
        <p:xfrm>
          <a:off x="2133600" y="44958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Close</a:t>
                      </a:r>
                      <a:r>
                        <a:rPr lang="en-US" b="0" baseline="0" dirty="0">
                          <a:solidFill>
                            <a:sysClr val="windowText" lastClr="000000"/>
                          </a:solidFill>
                          <a:latin typeface="Garamond" pitchFamily="18" charset="0"/>
                        </a:rPr>
                        <a:t> Rate</a:t>
                      </a:r>
                      <a:endParaRPr lang="en-US" b="0" dirty="0">
                        <a:solidFill>
                          <a:sysClr val="windowText" lastClr="000000"/>
                        </a:solidFill>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bl>
          </a:graphicData>
        </a:graphic>
      </p:graphicFrame>
      <p:graphicFrame>
        <p:nvGraphicFramePr>
          <p:cNvPr id="14" name="Content Placeholder 4"/>
          <p:cNvGraphicFramePr>
            <a:graphicFrameLocks/>
          </p:cNvGraphicFramePr>
          <p:nvPr/>
        </p:nvGraphicFramePr>
        <p:xfrm>
          <a:off x="2133600" y="4876800"/>
          <a:ext cx="2286000" cy="64008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Average</a:t>
                      </a:r>
                      <a:r>
                        <a:rPr lang="en-US" b="0" baseline="0" dirty="0">
                          <a:solidFill>
                            <a:sysClr val="windowText" lastClr="000000"/>
                          </a:solidFill>
                          <a:latin typeface="Garamond" pitchFamily="18" charset="0"/>
                        </a:rPr>
                        <a:t> Contract Value</a:t>
                      </a:r>
                      <a:endParaRPr lang="en-US" b="0" dirty="0">
                        <a:solidFill>
                          <a:sysClr val="windowText" lastClr="000000"/>
                        </a:solidFill>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257548606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85B7CC9-7695-4FF5-9A78-E0279C18FEE3}"/>
              </a:ext>
            </a:extLst>
          </p:cNvPr>
          <p:cNvSpPr/>
          <p:nvPr/>
        </p:nvSpPr>
        <p:spPr bwMode="auto">
          <a:xfrm>
            <a:off x="163286" y="1524000"/>
            <a:ext cx="8719457" cy="4860471"/>
          </a:xfrm>
          <a:prstGeom prst="rect">
            <a:avLst/>
          </a:prstGeom>
          <a:solidFill>
            <a:schemeClr val="accent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2" name="Title 1"/>
          <p:cNvSpPr>
            <a:spLocks noGrp="1"/>
          </p:cNvSpPr>
          <p:nvPr>
            <p:ph type="title"/>
          </p:nvPr>
        </p:nvSpPr>
        <p:spPr/>
        <p:txBody>
          <a:bodyPr/>
          <a:lstStyle/>
          <a:p>
            <a:r>
              <a:rPr lang="en-US" dirty="0">
                <a:latin typeface="Garamond" pitchFamily="18" charset="0"/>
              </a:rPr>
              <a:t>By Channel: Same Lead Gen Site</a:t>
            </a:r>
          </a:p>
        </p:txBody>
      </p:sp>
      <p:graphicFrame>
        <p:nvGraphicFramePr>
          <p:cNvPr id="4" name="Content Placeholder 3"/>
          <p:cNvGraphicFramePr>
            <a:graphicFrameLocks/>
          </p:cNvGraphicFramePr>
          <p:nvPr/>
        </p:nvGraphicFramePr>
        <p:xfrm>
          <a:off x="304798" y="1676400"/>
          <a:ext cx="8458201" cy="1409700"/>
        </p:xfrm>
        <a:graphic>
          <a:graphicData uri="http://schemas.openxmlformats.org/drawingml/2006/table">
            <a:tbl>
              <a:tblPr/>
              <a:tblGrid>
                <a:gridCol w="1371602">
                  <a:extLst>
                    <a:ext uri="{9D8B030D-6E8A-4147-A177-3AD203B41FA5}">
                      <a16:colId xmlns:a16="http://schemas.microsoft.com/office/drawing/2014/main" val="20000"/>
                    </a:ext>
                  </a:extLst>
                </a:gridCol>
                <a:gridCol w="1143000">
                  <a:extLst>
                    <a:ext uri="{9D8B030D-6E8A-4147-A177-3AD203B41FA5}">
                      <a16:colId xmlns:a16="http://schemas.microsoft.com/office/drawing/2014/main" val="20001"/>
                    </a:ext>
                  </a:extLst>
                </a:gridCol>
                <a:gridCol w="10668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011723">
                  <a:extLst>
                    <a:ext uri="{9D8B030D-6E8A-4147-A177-3AD203B41FA5}">
                      <a16:colId xmlns:a16="http://schemas.microsoft.com/office/drawing/2014/main" val="20006"/>
                    </a:ext>
                  </a:extLst>
                </a:gridCol>
                <a:gridCol w="893276">
                  <a:extLst>
                    <a:ext uri="{9D8B030D-6E8A-4147-A177-3AD203B41FA5}">
                      <a16:colId xmlns:a16="http://schemas.microsoft.com/office/drawing/2014/main" val="20007"/>
                    </a:ext>
                  </a:extLst>
                </a:gridCol>
              </a:tblGrid>
              <a:tr h="190500">
                <a:tc>
                  <a:txBody>
                    <a:bodyPr/>
                    <a:lstStyle/>
                    <a:p>
                      <a:pPr algn="l" fontAlgn="b"/>
                      <a:r>
                        <a:rPr lang="en-US" sz="1800" b="0" i="0" u="none" strike="noStrike" dirty="0">
                          <a:solidFill>
                            <a:srgbClr val="000000"/>
                          </a:solidFill>
                          <a:latin typeface="Garamond" pitchFamily="18"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Organic Search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Paid Search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a:solidFill>
                            <a:srgbClr val="000000"/>
                          </a:solidFill>
                          <a:latin typeface="Garamond" pitchFamily="18" charset="0"/>
                        </a:rPr>
                        <a:t>Direct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Display Ads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a:solidFill>
                            <a:srgbClr val="000000"/>
                          </a:solidFill>
                          <a:latin typeface="Garamond" pitchFamily="18" charset="0"/>
                        </a:rPr>
                        <a:t>Referral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a:solidFill>
                            <a:srgbClr val="000000"/>
                          </a:solidFill>
                          <a:latin typeface="Garamond" pitchFamily="18" charset="0"/>
                        </a:rPr>
                        <a:t>Social Media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Email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0"/>
                  </a:ext>
                </a:extLst>
              </a:tr>
              <a:tr h="190500">
                <a:tc>
                  <a:txBody>
                    <a:bodyPr/>
                    <a:lstStyle/>
                    <a:p>
                      <a:pPr algn="l" fontAlgn="b"/>
                      <a:r>
                        <a:rPr lang="en-US" sz="1800" b="0" i="0" u="none" strike="noStrike" dirty="0">
                          <a:solidFill>
                            <a:srgbClr val="000000"/>
                          </a:solidFill>
                          <a:latin typeface="Garamond" pitchFamily="18" charset="0"/>
                        </a:rPr>
                        <a:t>Visits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332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79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1"/>
                  </a:ext>
                </a:extLst>
              </a:tr>
              <a:tr h="190500">
                <a:tc>
                  <a:txBody>
                    <a:bodyPr/>
                    <a:lstStyle/>
                    <a:p>
                      <a:pPr algn="l" fontAlgn="b"/>
                      <a:r>
                        <a:rPr lang="en-US" sz="1800" b="0" i="0" u="none" strike="noStrike" dirty="0">
                          <a:solidFill>
                            <a:srgbClr val="000000"/>
                          </a:solidFill>
                          <a:latin typeface="Garamond" pitchFamily="18" charset="0"/>
                        </a:rPr>
                        <a:t>Leads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47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1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2"/>
                  </a:ext>
                </a:extLst>
              </a:tr>
              <a:tr h="190500">
                <a:tc>
                  <a:txBody>
                    <a:bodyPr/>
                    <a:lstStyle/>
                    <a:p>
                      <a:pPr algn="l" fontAlgn="b"/>
                      <a:r>
                        <a:rPr lang="en-US" sz="1800" b="0" i="0" u="none" strike="noStrike" dirty="0">
                          <a:solidFill>
                            <a:srgbClr val="000000"/>
                          </a:solidFill>
                          <a:latin typeface="Garamond" pitchFamily="18" charset="0"/>
                        </a:rPr>
                        <a:t>New Contracts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l" fontAlgn="b"/>
                      <a:r>
                        <a:rPr lang="en-US" sz="1800" b="0" i="0" u="none" strike="noStrike" dirty="0">
                          <a:solidFill>
                            <a:srgbClr val="000000"/>
                          </a:solidFill>
                          <a:latin typeface="Garamond" pitchFamily="18" charset="0"/>
                        </a:rPr>
                        <a:t> 0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10003"/>
                  </a:ext>
                </a:extLst>
              </a:tr>
            </a:tbl>
          </a:graphicData>
        </a:graphic>
      </p:graphicFrame>
      <p:graphicFrame>
        <p:nvGraphicFramePr>
          <p:cNvPr id="5" name="Table 4"/>
          <p:cNvGraphicFramePr>
            <a:graphicFrameLocks noGrp="1"/>
          </p:cNvGraphicFramePr>
          <p:nvPr/>
        </p:nvGraphicFramePr>
        <p:xfrm>
          <a:off x="304798" y="3810000"/>
          <a:ext cx="8458200" cy="2483485"/>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219200">
                  <a:extLst>
                    <a:ext uri="{9D8B030D-6E8A-4147-A177-3AD203B41FA5}">
                      <a16:colId xmlns:a16="http://schemas.microsoft.com/office/drawing/2014/main" val="20001"/>
                    </a:ext>
                  </a:extLst>
                </a:gridCol>
                <a:gridCol w="990600">
                  <a:extLst>
                    <a:ext uri="{9D8B030D-6E8A-4147-A177-3AD203B41FA5}">
                      <a16:colId xmlns:a16="http://schemas.microsoft.com/office/drawing/2014/main" val="20002"/>
                    </a:ext>
                  </a:extLst>
                </a:gridCol>
                <a:gridCol w="990600">
                  <a:extLst>
                    <a:ext uri="{9D8B030D-6E8A-4147-A177-3AD203B41FA5}">
                      <a16:colId xmlns:a16="http://schemas.microsoft.com/office/drawing/2014/main" val="20003"/>
                    </a:ext>
                  </a:extLst>
                </a:gridCol>
                <a:gridCol w="1066800">
                  <a:extLst>
                    <a:ext uri="{9D8B030D-6E8A-4147-A177-3AD203B41FA5}">
                      <a16:colId xmlns:a16="http://schemas.microsoft.com/office/drawing/2014/main" val="20004"/>
                    </a:ext>
                  </a:extLst>
                </a:gridCol>
                <a:gridCol w="914400">
                  <a:extLst>
                    <a:ext uri="{9D8B030D-6E8A-4147-A177-3AD203B41FA5}">
                      <a16:colId xmlns:a16="http://schemas.microsoft.com/office/drawing/2014/main" val="20005"/>
                    </a:ext>
                  </a:extLst>
                </a:gridCol>
                <a:gridCol w="1066800">
                  <a:extLst>
                    <a:ext uri="{9D8B030D-6E8A-4147-A177-3AD203B41FA5}">
                      <a16:colId xmlns:a16="http://schemas.microsoft.com/office/drawing/2014/main" val="20006"/>
                    </a:ext>
                  </a:extLst>
                </a:gridCol>
                <a:gridCol w="838200">
                  <a:extLst>
                    <a:ext uri="{9D8B030D-6E8A-4147-A177-3AD203B41FA5}">
                      <a16:colId xmlns:a16="http://schemas.microsoft.com/office/drawing/2014/main" val="20007"/>
                    </a:ext>
                  </a:extLst>
                </a:gridCol>
              </a:tblGrid>
              <a:tr h="370840">
                <a:tc>
                  <a:txBody>
                    <a:bodyPr/>
                    <a:lstStyle/>
                    <a:p>
                      <a:pPr algn="l" rtl="0" eaLnBrk="0" fontAlgn="base" hangingPunct="0">
                        <a:spcBef>
                          <a:spcPct val="0"/>
                        </a:spcBef>
                        <a:spcAft>
                          <a:spcPct val="0"/>
                        </a:spcAft>
                      </a:pPr>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dirty="0">
                          <a:solidFill>
                            <a:srgbClr val="000000"/>
                          </a:solidFill>
                          <a:latin typeface="Garamond" pitchFamily="18" charset="0"/>
                        </a:rPr>
                        <a:t>Organic Search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dirty="0">
                          <a:solidFill>
                            <a:srgbClr val="000000"/>
                          </a:solidFill>
                          <a:latin typeface="Garamond" pitchFamily="18" charset="0"/>
                        </a:rPr>
                        <a:t>Paid Search</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dirty="0">
                          <a:solidFill>
                            <a:srgbClr val="000000"/>
                          </a:solidFill>
                          <a:latin typeface="Garamond" pitchFamily="18" charset="0"/>
                        </a:rPr>
                        <a:t>Direct</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a:solidFill>
                            <a:srgbClr val="000000"/>
                          </a:solidFill>
                          <a:latin typeface="Garamond" pitchFamily="18" charset="0"/>
                        </a:rPr>
                        <a:t>Display Ads</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a:solidFill>
                            <a:srgbClr val="000000"/>
                          </a:solidFill>
                          <a:latin typeface="Garamond" pitchFamily="18" charset="0"/>
                        </a:rPr>
                        <a:t>Referral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a:solidFill>
                            <a:srgbClr val="000000"/>
                          </a:solidFill>
                          <a:latin typeface="Garamond" pitchFamily="18" charset="0"/>
                        </a:rPr>
                        <a:t>Social Media</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l" fontAlgn="b"/>
                      <a:r>
                        <a:rPr lang="en-US" sz="1800" b="0" i="0" u="none" strike="noStrike" dirty="0">
                          <a:solidFill>
                            <a:srgbClr val="000000"/>
                          </a:solidFill>
                          <a:latin typeface="Garamond" pitchFamily="18" charset="0"/>
                        </a:rPr>
                        <a:t>Email</a:t>
                      </a:r>
                    </a:p>
                  </a:txBody>
                  <a:tcPr marL="9525" marR="9525" marT="9525"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370840">
                <a:tc>
                  <a:txBody>
                    <a:bodyPr/>
                    <a:lstStyle/>
                    <a:p>
                      <a:r>
                        <a:rPr lang="en-US" dirty="0">
                          <a:latin typeface="Garamond" pitchFamily="18" charset="0"/>
                        </a:rPr>
                        <a:t>Conversion Rate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7.6%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14.2%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1"/>
                  </a:ext>
                </a:extLst>
              </a:tr>
              <a:tr h="370840">
                <a:tc>
                  <a:txBody>
                    <a:bodyPr/>
                    <a:lstStyle/>
                    <a:p>
                      <a:r>
                        <a:rPr lang="en-US" dirty="0">
                          <a:latin typeface="Garamond" pitchFamily="18" charset="0"/>
                        </a:rPr>
                        <a:t>Close</a:t>
                      </a:r>
                      <a:r>
                        <a:rPr lang="en-US" baseline="0" dirty="0">
                          <a:latin typeface="Garamond" pitchFamily="18" charset="0"/>
                        </a:rPr>
                        <a:t> Rate</a:t>
                      </a:r>
                      <a:endParaRPr lang="en-US" dirty="0">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14.3%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55.3%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r h="370840">
                <a:tc>
                  <a:txBody>
                    <a:bodyPr/>
                    <a:lstStyle/>
                    <a:p>
                      <a:r>
                        <a:rPr lang="en-US" dirty="0">
                          <a:latin typeface="Garamond" pitchFamily="18" charset="0"/>
                        </a:rPr>
                        <a:t>Average</a:t>
                      </a:r>
                      <a:r>
                        <a:rPr lang="en-US" baseline="0" dirty="0">
                          <a:latin typeface="Garamond" pitchFamily="18" charset="0"/>
                        </a:rPr>
                        <a:t> Contract Value</a:t>
                      </a:r>
                      <a:endParaRPr lang="en-US" dirty="0">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$870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$525.38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latin typeface="Garamond"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13831368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1ED5056-48A2-4915-A2A1-F2E4DB82EA05}"/>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66000"/>
                    </a14:imgEffect>
                  </a14:imgLayer>
                </a14:imgProps>
              </a:ext>
            </a:extLst>
          </a:blip>
          <a:stretch>
            <a:fillRect/>
          </a:stretch>
        </p:blipFill>
        <p:spPr>
          <a:xfrm>
            <a:off x="0" y="0"/>
            <a:ext cx="9144000" cy="6858000"/>
          </a:xfrm>
          <a:prstGeom prst="rect">
            <a:avLst/>
          </a:prstGeom>
        </p:spPr>
      </p:pic>
      <p:sp>
        <p:nvSpPr>
          <p:cNvPr id="2" name="Title 1"/>
          <p:cNvSpPr>
            <a:spLocks noGrp="1"/>
          </p:cNvSpPr>
          <p:nvPr>
            <p:ph type="title"/>
          </p:nvPr>
        </p:nvSpPr>
        <p:spPr/>
        <p:txBody>
          <a:bodyPr>
            <a:normAutofit/>
          </a:bodyPr>
          <a:lstStyle/>
          <a:p>
            <a:r>
              <a:rPr lang="en-US" dirty="0">
                <a:latin typeface="Garamond" pitchFamily="18" charset="0"/>
              </a:rPr>
              <a:t>Last Month’s Numbers: Media Site</a:t>
            </a:r>
          </a:p>
        </p:txBody>
      </p:sp>
      <p:graphicFrame>
        <p:nvGraphicFramePr>
          <p:cNvPr id="12" name="Content Placeholder 4"/>
          <p:cNvGraphicFramePr>
            <a:graphicFrameLocks/>
          </p:cNvGraphicFramePr>
          <p:nvPr/>
        </p:nvGraphicFramePr>
        <p:xfrm>
          <a:off x="2057400" y="36576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Average</a:t>
                      </a:r>
                      <a:r>
                        <a:rPr lang="en-US" b="0" baseline="0" dirty="0">
                          <a:solidFill>
                            <a:sysClr val="windowText" lastClr="000000"/>
                          </a:solidFill>
                          <a:latin typeface="Garamond" pitchFamily="18" charset="0"/>
                        </a:rPr>
                        <a:t> Page Depth</a:t>
                      </a:r>
                      <a:endParaRPr lang="en-US" b="0" dirty="0">
                        <a:solidFill>
                          <a:sysClr val="windowText" lastClr="000000"/>
                        </a:solidFill>
                        <a:latin typeface="Garamond"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extLst>
                  <a:ext uri="{0D108BD9-81ED-4DB2-BD59-A6C34878D82A}">
                    <a16:rowId xmlns:a16="http://schemas.microsoft.com/office/drawing/2014/main" val="10000"/>
                  </a:ext>
                </a:extLst>
              </a:tr>
            </a:tbl>
          </a:graphicData>
        </a:graphic>
      </p:graphicFrame>
      <p:graphicFrame>
        <p:nvGraphicFramePr>
          <p:cNvPr id="13" name="Content Placeholder 4"/>
          <p:cNvGraphicFramePr>
            <a:graphicFrameLocks/>
          </p:cNvGraphicFramePr>
          <p:nvPr/>
        </p:nvGraphicFramePr>
        <p:xfrm>
          <a:off x="4343400" y="36576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2.56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6" name="Content Placeholder 4"/>
          <p:cNvGraphicFramePr>
            <a:graphicFrameLocks/>
          </p:cNvGraphicFramePr>
          <p:nvPr/>
        </p:nvGraphicFramePr>
        <p:xfrm>
          <a:off x="2057400" y="40386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Average Visits per User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7" name="Content Placeholder 4"/>
          <p:cNvGraphicFramePr>
            <a:graphicFrameLocks/>
          </p:cNvGraphicFramePr>
          <p:nvPr/>
        </p:nvGraphicFramePr>
        <p:xfrm>
          <a:off x="4343400" y="4038600"/>
          <a:ext cx="2286000" cy="3708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tblGrid>
              <a:tr h="370840">
                <a:tc>
                  <a:txBody>
                    <a:bodyPr/>
                    <a:lstStyle/>
                    <a:p>
                      <a:r>
                        <a:rPr lang="en-US" b="0" dirty="0">
                          <a:solidFill>
                            <a:sysClr val="windowText" lastClr="000000"/>
                          </a:solidFill>
                          <a:latin typeface="Garamond" pitchFamily="18" charset="0"/>
                        </a:rPr>
                        <a:t>2.31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bl>
          </a:graphicData>
        </a:graphic>
      </p:graphicFrame>
      <p:graphicFrame>
        <p:nvGraphicFramePr>
          <p:cNvPr id="9" name="Content Placeholder 3"/>
          <p:cNvGraphicFramePr>
            <a:graphicFrameLocks/>
          </p:cNvGraphicFramePr>
          <p:nvPr/>
        </p:nvGraphicFramePr>
        <p:xfrm>
          <a:off x="2057400" y="1600200"/>
          <a:ext cx="4648200" cy="1112520"/>
        </p:xfrm>
        <a:graphic>
          <a:graphicData uri="http://schemas.openxmlformats.org/drawingml/2006/table">
            <a:tbl>
              <a:tblPr firstRow="1" bandRow="1">
                <a:tableStyleId>{5C22544A-7EE6-4342-B048-85BDC9FD1C3A}</a:tableStyleId>
              </a:tblPr>
              <a:tblGrid>
                <a:gridCol w="2324100">
                  <a:extLst>
                    <a:ext uri="{9D8B030D-6E8A-4147-A177-3AD203B41FA5}">
                      <a16:colId xmlns:a16="http://schemas.microsoft.com/office/drawing/2014/main" val="20000"/>
                    </a:ext>
                  </a:extLst>
                </a:gridCol>
                <a:gridCol w="2324100">
                  <a:extLst>
                    <a:ext uri="{9D8B030D-6E8A-4147-A177-3AD203B41FA5}">
                      <a16:colId xmlns:a16="http://schemas.microsoft.com/office/drawing/2014/main" val="20001"/>
                    </a:ext>
                  </a:extLst>
                </a:gridCol>
              </a:tblGrid>
              <a:tr h="370840">
                <a:tc>
                  <a:txBody>
                    <a:bodyPr/>
                    <a:lstStyle/>
                    <a:p>
                      <a:r>
                        <a:rPr lang="en-US" b="0" dirty="0">
                          <a:solidFill>
                            <a:sysClr val="windowText" lastClr="000000"/>
                          </a:solidFill>
                          <a:latin typeface="Garamond" pitchFamily="18" charset="0"/>
                        </a:rPr>
                        <a:t>Visits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b="0" dirty="0">
                          <a:solidFill>
                            <a:sysClr val="windowText" lastClr="000000"/>
                          </a:solidFill>
                          <a:latin typeface="Garamond" pitchFamily="18" charset="0"/>
                        </a:rPr>
                        <a:t>36,745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0"/>
                  </a:ext>
                </a:extLst>
              </a:tr>
              <a:tr h="370840">
                <a:tc>
                  <a:txBody>
                    <a:bodyPr/>
                    <a:lstStyle/>
                    <a:p>
                      <a:r>
                        <a:rPr lang="en-US" dirty="0">
                          <a:solidFill>
                            <a:sysClr val="windowText" lastClr="000000"/>
                          </a:solidFill>
                          <a:latin typeface="Garamond" pitchFamily="18" charset="0"/>
                        </a:rPr>
                        <a:t>Page Views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solidFill>
                            <a:sysClr val="windowText" lastClr="000000"/>
                          </a:solidFill>
                          <a:latin typeface="Garamond" pitchFamily="18" charset="0"/>
                        </a:rPr>
                        <a:t>94,232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1"/>
                  </a:ext>
                </a:extLst>
              </a:tr>
              <a:tr h="370840">
                <a:tc>
                  <a:txBody>
                    <a:bodyPr/>
                    <a:lstStyle/>
                    <a:p>
                      <a:r>
                        <a:rPr lang="en-US" dirty="0">
                          <a:solidFill>
                            <a:sysClr val="windowText" lastClr="000000"/>
                          </a:solidFill>
                          <a:latin typeface="Garamond" pitchFamily="18" charset="0"/>
                        </a:rPr>
                        <a:t>Unique Visitors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r>
                        <a:rPr lang="en-US" dirty="0">
                          <a:solidFill>
                            <a:sysClr val="windowText" lastClr="000000"/>
                          </a:solidFill>
                          <a:latin typeface="Garamond" pitchFamily="18" charset="0"/>
                        </a:rPr>
                        <a:t>15,931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275730570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5F5696-5B47-4B5E-AB50-31A1157AD194}"/>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75000"/>
                    </a14:imgEffect>
                  </a14:imgLayer>
                </a14:imgProps>
              </a:ext>
            </a:extLst>
          </a:blip>
          <a:stretch>
            <a:fillRect/>
          </a:stretch>
        </p:blipFill>
        <p:spPr>
          <a:xfrm>
            <a:off x="0" y="2720"/>
            <a:ext cx="9144000" cy="6855279"/>
          </a:xfrm>
          <a:prstGeom prst="rect">
            <a:avLst/>
          </a:prstGeom>
        </p:spPr>
      </p:pic>
      <p:sp>
        <p:nvSpPr>
          <p:cNvPr id="2" name="Title 1"/>
          <p:cNvSpPr>
            <a:spLocks noGrp="1"/>
          </p:cNvSpPr>
          <p:nvPr>
            <p:ph type="title"/>
          </p:nvPr>
        </p:nvSpPr>
        <p:spPr/>
        <p:txBody>
          <a:bodyPr/>
          <a:lstStyle/>
          <a:p>
            <a:r>
              <a:rPr lang="en-US" b="1" dirty="0">
                <a:solidFill>
                  <a:srgbClr val="FFFF00"/>
                </a:solidFill>
                <a:latin typeface="Garamond" pitchFamily="18" charset="0"/>
              </a:rPr>
              <a:t>Conversion Funnel</a:t>
            </a:r>
          </a:p>
        </p:txBody>
      </p:sp>
      <p:sp>
        <p:nvSpPr>
          <p:cNvPr id="8" name="TextBox 8"/>
          <p:cNvSpPr txBox="1"/>
          <p:nvPr/>
        </p:nvSpPr>
        <p:spPr>
          <a:xfrm>
            <a:off x="1798270" y="5791200"/>
            <a:ext cx="2209900"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aramond" pitchFamily="18" charset="0"/>
              </a:rPr>
              <a:t>Revenue: $23,464,220</a:t>
            </a:r>
          </a:p>
          <a:p>
            <a:r>
              <a:rPr lang="en-US" dirty="0">
                <a:latin typeface="Garamond" pitchFamily="18" charset="0"/>
              </a:rPr>
              <a:t>Room Nights: 143,285</a:t>
            </a:r>
          </a:p>
        </p:txBody>
      </p:sp>
      <p:sp>
        <p:nvSpPr>
          <p:cNvPr id="9" name="TextBox 8"/>
          <p:cNvSpPr txBox="1"/>
          <p:nvPr/>
        </p:nvSpPr>
        <p:spPr>
          <a:xfrm>
            <a:off x="1074738" y="1366687"/>
            <a:ext cx="2933432" cy="369332"/>
          </a:xfrm>
          <a:prstGeom prst="rect">
            <a:avLst/>
          </a:prstGeom>
          <a:noFill/>
        </p:spPr>
        <p:txBody>
          <a:bodyPr wrap="none" rtlCol="0">
            <a:spAutoFit/>
          </a:bodyPr>
          <a:lstStyle/>
          <a:p>
            <a:r>
              <a:rPr lang="en-US" dirty="0">
                <a:latin typeface="Garamond" panose="02020404030301010803" pitchFamily="18" charset="0"/>
              </a:rPr>
              <a:t>1. What is the conversion rate?</a:t>
            </a:r>
          </a:p>
        </p:txBody>
      </p:sp>
      <p:sp>
        <p:nvSpPr>
          <p:cNvPr id="10" name="TextBox 9"/>
          <p:cNvSpPr txBox="1"/>
          <p:nvPr/>
        </p:nvSpPr>
        <p:spPr>
          <a:xfrm>
            <a:off x="4993052" y="1366687"/>
            <a:ext cx="2598788" cy="369332"/>
          </a:xfrm>
          <a:prstGeom prst="rect">
            <a:avLst/>
          </a:prstGeom>
          <a:noFill/>
        </p:spPr>
        <p:txBody>
          <a:bodyPr wrap="none" rtlCol="0">
            <a:spAutoFit/>
          </a:bodyPr>
          <a:lstStyle/>
          <a:p>
            <a:r>
              <a:rPr lang="en-US" dirty="0">
                <a:latin typeface="Garamond" panose="02020404030301010803" pitchFamily="18" charset="0"/>
              </a:rPr>
              <a:t>72,498/2,347,892 = 3.09%</a:t>
            </a:r>
          </a:p>
        </p:txBody>
      </p:sp>
      <p:sp>
        <p:nvSpPr>
          <p:cNvPr id="11" name="TextBox 10"/>
          <p:cNvSpPr txBox="1"/>
          <p:nvPr/>
        </p:nvSpPr>
        <p:spPr>
          <a:xfrm>
            <a:off x="765732" y="1821635"/>
            <a:ext cx="4475905" cy="430887"/>
          </a:xfrm>
          <a:prstGeom prst="rect">
            <a:avLst/>
          </a:prstGeom>
          <a:noFill/>
        </p:spPr>
        <p:txBody>
          <a:bodyPr wrap="none" rtlCol="0">
            <a:spAutoFit/>
          </a:bodyPr>
          <a:lstStyle/>
          <a:p>
            <a:r>
              <a:rPr lang="en-US" dirty="0">
                <a:latin typeface="Garamond" panose="02020404030301010803" pitchFamily="18" charset="0"/>
              </a:rPr>
              <a:t>2. Calculate each micro-conversion rate</a:t>
            </a:r>
          </a:p>
        </p:txBody>
      </p:sp>
      <p:sp>
        <p:nvSpPr>
          <p:cNvPr id="12" name="Rectangle 11"/>
          <p:cNvSpPr/>
          <p:nvPr/>
        </p:nvSpPr>
        <p:spPr>
          <a:xfrm>
            <a:off x="1569720" y="2362200"/>
            <a:ext cx="26670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Rates &amp; Availability</a:t>
            </a:r>
          </a:p>
          <a:p>
            <a:pPr algn="ctr"/>
            <a:r>
              <a:rPr lang="en-US" dirty="0">
                <a:solidFill>
                  <a:schemeClr val="tx1"/>
                </a:solidFill>
                <a:latin typeface="Garamond" pitchFamily="18" charset="0"/>
              </a:rPr>
              <a:t>2,347,892</a:t>
            </a:r>
          </a:p>
        </p:txBody>
      </p:sp>
      <p:sp>
        <p:nvSpPr>
          <p:cNvPr id="13" name="Rectangle 12"/>
          <p:cNvSpPr/>
          <p:nvPr/>
        </p:nvSpPr>
        <p:spPr>
          <a:xfrm>
            <a:off x="1722120" y="3257767"/>
            <a:ext cx="23622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Review Itinerary</a:t>
            </a:r>
          </a:p>
          <a:p>
            <a:pPr algn="ctr"/>
            <a:r>
              <a:rPr lang="en-US" dirty="0">
                <a:solidFill>
                  <a:schemeClr val="tx1"/>
                </a:solidFill>
                <a:latin typeface="Garamond" pitchFamily="18" charset="0"/>
              </a:rPr>
              <a:t>367,495</a:t>
            </a:r>
          </a:p>
        </p:txBody>
      </p:sp>
      <p:sp>
        <p:nvSpPr>
          <p:cNvPr id="14" name="Rectangle 13"/>
          <p:cNvSpPr/>
          <p:nvPr/>
        </p:nvSpPr>
        <p:spPr>
          <a:xfrm>
            <a:off x="1874520" y="4141696"/>
            <a:ext cx="20574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Guest Info</a:t>
            </a:r>
          </a:p>
          <a:p>
            <a:pPr algn="ctr"/>
            <a:r>
              <a:rPr lang="en-US" dirty="0">
                <a:solidFill>
                  <a:schemeClr val="tx1"/>
                </a:solidFill>
                <a:latin typeface="Garamond" pitchFamily="18" charset="0"/>
              </a:rPr>
              <a:t>103,471</a:t>
            </a:r>
          </a:p>
        </p:txBody>
      </p:sp>
      <p:sp>
        <p:nvSpPr>
          <p:cNvPr id="15" name="Rectangle 14"/>
          <p:cNvSpPr/>
          <p:nvPr/>
        </p:nvSpPr>
        <p:spPr>
          <a:xfrm>
            <a:off x="2026920" y="5059430"/>
            <a:ext cx="17526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Confirmation</a:t>
            </a:r>
          </a:p>
          <a:p>
            <a:pPr algn="ctr"/>
            <a:r>
              <a:rPr lang="en-US" dirty="0">
                <a:solidFill>
                  <a:schemeClr val="tx1"/>
                </a:solidFill>
                <a:latin typeface="Garamond" pitchFamily="18" charset="0"/>
              </a:rPr>
              <a:t>72,498</a:t>
            </a:r>
          </a:p>
        </p:txBody>
      </p:sp>
      <p:cxnSp>
        <p:nvCxnSpPr>
          <p:cNvPr id="17" name="Elbow Connector 16"/>
          <p:cNvCxnSpPr/>
          <p:nvPr/>
        </p:nvCxnSpPr>
        <p:spPr>
          <a:xfrm flipH="1">
            <a:off x="4146219" y="2634456"/>
            <a:ext cx="152400" cy="838200"/>
          </a:xfrm>
          <a:prstGeom prst="bentConnector3">
            <a:avLst>
              <a:gd name="adj1" fmla="val -1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4614356" y="2730390"/>
            <a:ext cx="3386644" cy="430887"/>
          </a:xfrm>
          <a:prstGeom prst="rect">
            <a:avLst/>
          </a:prstGeom>
          <a:noFill/>
        </p:spPr>
        <p:txBody>
          <a:bodyPr wrap="square" rtlCol="0">
            <a:spAutoFit/>
          </a:bodyPr>
          <a:lstStyle/>
          <a:p>
            <a:r>
              <a:rPr lang="en-US" dirty="0">
                <a:latin typeface="Garamond" panose="02020404030301010803" pitchFamily="18" charset="0"/>
              </a:rPr>
              <a:t>367,495/2,347,892 = 15.7%</a:t>
            </a:r>
          </a:p>
        </p:txBody>
      </p:sp>
      <p:cxnSp>
        <p:nvCxnSpPr>
          <p:cNvPr id="19" name="Elbow Connector 18"/>
          <p:cNvCxnSpPr/>
          <p:nvPr/>
        </p:nvCxnSpPr>
        <p:spPr>
          <a:xfrm flipH="1">
            <a:off x="4153107" y="3628796"/>
            <a:ext cx="152400" cy="838200"/>
          </a:xfrm>
          <a:prstGeom prst="bentConnector3">
            <a:avLst>
              <a:gd name="adj1" fmla="val -1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4495800" y="3628796"/>
            <a:ext cx="3352800" cy="430887"/>
          </a:xfrm>
          <a:prstGeom prst="rect">
            <a:avLst/>
          </a:prstGeom>
          <a:noFill/>
        </p:spPr>
        <p:txBody>
          <a:bodyPr wrap="square" rtlCol="0">
            <a:spAutoFit/>
          </a:bodyPr>
          <a:lstStyle/>
          <a:p>
            <a:r>
              <a:rPr lang="en-US" dirty="0">
                <a:latin typeface="Garamond" panose="02020404030301010803" pitchFamily="18" charset="0"/>
              </a:rPr>
              <a:t>103,471/367,495 = 28.1%</a:t>
            </a:r>
          </a:p>
        </p:txBody>
      </p:sp>
      <p:cxnSp>
        <p:nvCxnSpPr>
          <p:cNvPr id="21" name="Elbow Connector 20"/>
          <p:cNvCxnSpPr/>
          <p:nvPr/>
        </p:nvCxnSpPr>
        <p:spPr>
          <a:xfrm flipH="1">
            <a:off x="4161789" y="4640330"/>
            <a:ext cx="152400" cy="838200"/>
          </a:xfrm>
          <a:prstGeom prst="bentConnector3">
            <a:avLst>
              <a:gd name="adj1" fmla="val -150000"/>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495800" y="4648200"/>
            <a:ext cx="3352800" cy="430887"/>
          </a:xfrm>
          <a:prstGeom prst="rect">
            <a:avLst/>
          </a:prstGeom>
          <a:noFill/>
        </p:spPr>
        <p:txBody>
          <a:bodyPr wrap="square" rtlCol="0">
            <a:spAutoFit/>
          </a:bodyPr>
          <a:lstStyle/>
          <a:p>
            <a:r>
              <a:rPr lang="en-US" dirty="0">
                <a:latin typeface="Garamond" panose="02020404030301010803" pitchFamily="18" charset="0"/>
              </a:rPr>
              <a:t>72,498/103,471 = 70.1%</a:t>
            </a:r>
          </a:p>
        </p:txBody>
      </p:sp>
    </p:spTree>
    <p:extLst>
      <p:ext uri="{BB962C8B-B14F-4D97-AF65-F5344CB8AC3E}">
        <p14:creationId xmlns:p14="http://schemas.microsoft.com/office/powerpoint/2010/main" val="648593922"/>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1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childTnLst>
                                </p:cTn>
                              </p:par>
                            </p:childTnLst>
                          </p:cTn>
                        </p:par>
                        <p:par>
                          <p:cTn id="24" fill="hold">
                            <p:stCondLst>
                              <p:cond delay="0"/>
                            </p:stCondLst>
                            <p:childTnLst>
                              <p:par>
                                <p:cTn id="25" presetID="1"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childTnLst>
                          </p:cTn>
                        </p:par>
                        <p:par>
                          <p:cTn id="34" fill="hold">
                            <p:stCondLst>
                              <p:cond delay="0"/>
                            </p:stCondLst>
                            <p:childTnLst>
                              <p:par>
                                <p:cTn id="35" presetID="1" presetClass="entr" presetSubtype="0"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animBg="1"/>
      <p:bldP spid="13" grpId="0" animBg="1"/>
      <p:bldP spid="14" grpId="0" animBg="1"/>
      <p:bldP spid="15" grpId="0" animBg="1"/>
      <p:bldP spid="18" grpId="0"/>
      <p:bldP spid="20" grpId="0"/>
      <p:bldP spid="22" grpId="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40355EF2-9A6A-45CD-9B57-3A2664233540}"/>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75000"/>
                    </a14:imgEffect>
                  </a14:imgLayer>
                </a14:imgProps>
              </a:ext>
            </a:extLst>
          </a:blip>
          <a:stretch>
            <a:fillRect/>
          </a:stretch>
        </p:blipFill>
        <p:spPr>
          <a:xfrm>
            <a:off x="0" y="2720"/>
            <a:ext cx="9144000" cy="6855279"/>
          </a:xfrm>
          <a:prstGeom prst="rect">
            <a:avLst/>
          </a:prstGeom>
        </p:spPr>
      </p:pic>
      <p:sp>
        <p:nvSpPr>
          <p:cNvPr id="2" name="Title 1"/>
          <p:cNvSpPr>
            <a:spLocks noGrp="1"/>
          </p:cNvSpPr>
          <p:nvPr>
            <p:ph type="title"/>
          </p:nvPr>
        </p:nvSpPr>
        <p:spPr/>
        <p:txBody>
          <a:bodyPr/>
          <a:lstStyle/>
          <a:p>
            <a:r>
              <a:rPr lang="en-US" dirty="0">
                <a:latin typeface="Garamond" pitchFamily="18" charset="0"/>
              </a:rPr>
              <a:t>Conversion Funnel</a:t>
            </a:r>
          </a:p>
        </p:txBody>
      </p:sp>
      <p:sp>
        <p:nvSpPr>
          <p:cNvPr id="4" name="Rectangle 3"/>
          <p:cNvSpPr/>
          <p:nvPr/>
        </p:nvSpPr>
        <p:spPr>
          <a:xfrm>
            <a:off x="426720" y="1905000"/>
            <a:ext cx="26670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Rates &amp; Availability</a:t>
            </a:r>
          </a:p>
          <a:p>
            <a:pPr algn="ctr"/>
            <a:r>
              <a:rPr lang="en-US" dirty="0">
                <a:solidFill>
                  <a:schemeClr val="tx1"/>
                </a:solidFill>
                <a:latin typeface="Garamond" pitchFamily="18" charset="0"/>
              </a:rPr>
              <a:t>2,347,892</a:t>
            </a:r>
          </a:p>
        </p:txBody>
      </p:sp>
      <p:sp>
        <p:nvSpPr>
          <p:cNvPr id="5" name="Rectangle 4"/>
          <p:cNvSpPr/>
          <p:nvPr/>
        </p:nvSpPr>
        <p:spPr>
          <a:xfrm>
            <a:off x="579120" y="2743200"/>
            <a:ext cx="23622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Review Itinerary</a:t>
            </a:r>
          </a:p>
          <a:p>
            <a:pPr algn="ctr"/>
            <a:r>
              <a:rPr lang="en-US" dirty="0">
                <a:solidFill>
                  <a:schemeClr val="tx1"/>
                </a:solidFill>
                <a:latin typeface="Garamond" pitchFamily="18" charset="0"/>
              </a:rPr>
              <a:t>367,495</a:t>
            </a:r>
          </a:p>
        </p:txBody>
      </p:sp>
      <p:sp>
        <p:nvSpPr>
          <p:cNvPr id="6" name="Rectangle 5"/>
          <p:cNvSpPr/>
          <p:nvPr/>
        </p:nvSpPr>
        <p:spPr>
          <a:xfrm>
            <a:off x="731520" y="3581400"/>
            <a:ext cx="20574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Guest Info</a:t>
            </a:r>
          </a:p>
          <a:p>
            <a:pPr algn="ctr"/>
            <a:r>
              <a:rPr lang="en-US" dirty="0">
                <a:solidFill>
                  <a:schemeClr val="tx1"/>
                </a:solidFill>
                <a:latin typeface="Garamond" pitchFamily="18" charset="0"/>
              </a:rPr>
              <a:t>103,471</a:t>
            </a:r>
          </a:p>
        </p:txBody>
      </p:sp>
      <p:sp>
        <p:nvSpPr>
          <p:cNvPr id="7" name="Rectangle 6"/>
          <p:cNvSpPr/>
          <p:nvPr/>
        </p:nvSpPr>
        <p:spPr>
          <a:xfrm>
            <a:off x="883920" y="4419600"/>
            <a:ext cx="17526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Confirmation</a:t>
            </a:r>
          </a:p>
          <a:p>
            <a:pPr algn="ctr"/>
            <a:r>
              <a:rPr lang="en-US" dirty="0">
                <a:solidFill>
                  <a:schemeClr val="tx1"/>
                </a:solidFill>
                <a:latin typeface="Garamond" pitchFamily="18" charset="0"/>
              </a:rPr>
              <a:t>72,498</a:t>
            </a:r>
          </a:p>
        </p:txBody>
      </p:sp>
      <p:sp>
        <p:nvSpPr>
          <p:cNvPr id="8" name="TextBox 8"/>
          <p:cNvSpPr txBox="1"/>
          <p:nvPr/>
        </p:nvSpPr>
        <p:spPr>
          <a:xfrm>
            <a:off x="731520" y="5334000"/>
            <a:ext cx="2209900"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aramond" pitchFamily="18" charset="0"/>
              </a:rPr>
              <a:t>Revenue: $23,464,220</a:t>
            </a:r>
          </a:p>
          <a:p>
            <a:r>
              <a:rPr lang="en-US" dirty="0">
                <a:latin typeface="Garamond" pitchFamily="18" charset="0"/>
              </a:rPr>
              <a:t>Room Nights: 143,285</a:t>
            </a:r>
          </a:p>
        </p:txBody>
      </p:sp>
      <p:sp>
        <p:nvSpPr>
          <p:cNvPr id="23" name="TextBox 22"/>
          <p:cNvSpPr txBox="1"/>
          <p:nvPr/>
        </p:nvSpPr>
        <p:spPr>
          <a:xfrm>
            <a:off x="3581400" y="1981200"/>
            <a:ext cx="4999895" cy="369332"/>
          </a:xfrm>
          <a:prstGeom prst="rect">
            <a:avLst/>
          </a:prstGeom>
          <a:noFill/>
        </p:spPr>
        <p:txBody>
          <a:bodyPr wrap="none" rtlCol="0">
            <a:spAutoFit/>
          </a:bodyPr>
          <a:lstStyle/>
          <a:p>
            <a:r>
              <a:rPr lang="en-US" dirty="0">
                <a:latin typeface="Garamond" panose="02020404030301010803" pitchFamily="18" charset="0"/>
              </a:rPr>
              <a:t>3. What is the average number of nights per booking?</a:t>
            </a:r>
          </a:p>
        </p:txBody>
      </p:sp>
      <p:sp>
        <p:nvSpPr>
          <p:cNvPr id="24" name="TextBox 23"/>
          <p:cNvSpPr txBox="1"/>
          <p:nvPr/>
        </p:nvSpPr>
        <p:spPr>
          <a:xfrm>
            <a:off x="4038600" y="2373868"/>
            <a:ext cx="2249334" cy="369332"/>
          </a:xfrm>
          <a:prstGeom prst="rect">
            <a:avLst/>
          </a:prstGeom>
          <a:noFill/>
        </p:spPr>
        <p:txBody>
          <a:bodyPr wrap="none" rtlCol="0">
            <a:spAutoFit/>
          </a:bodyPr>
          <a:lstStyle/>
          <a:p>
            <a:r>
              <a:rPr lang="en-US" dirty="0">
                <a:latin typeface="Garamond" panose="02020404030301010803" pitchFamily="18" charset="0"/>
              </a:rPr>
              <a:t>143,285/72,498 = 1.98</a:t>
            </a:r>
          </a:p>
        </p:txBody>
      </p:sp>
      <p:sp>
        <p:nvSpPr>
          <p:cNvPr id="25" name="TextBox 24"/>
          <p:cNvSpPr txBox="1"/>
          <p:nvPr/>
        </p:nvSpPr>
        <p:spPr>
          <a:xfrm>
            <a:off x="3581400" y="2983468"/>
            <a:ext cx="4275979" cy="369332"/>
          </a:xfrm>
          <a:prstGeom prst="rect">
            <a:avLst/>
          </a:prstGeom>
          <a:noFill/>
        </p:spPr>
        <p:txBody>
          <a:bodyPr wrap="none" rtlCol="0">
            <a:spAutoFit/>
          </a:bodyPr>
          <a:lstStyle/>
          <a:p>
            <a:r>
              <a:rPr lang="en-US" dirty="0">
                <a:latin typeface="Garamond" panose="02020404030301010803" pitchFamily="18" charset="0"/>
              </a:rPr>
              <a:t>4. What is the average revenue per booking?</a:t>
            </a:r>
          </a:p>
        </p:txBody>
      </p:sp>
      <p:sp>
        <p:nvSpPr>
          <p:cNvPr id="26" name="TextBox 25"/>
          <p:cNvSpPr txBox="1"/>
          <p:nvPr/>
        </p:nvSpPr>
        <p:spPr>
          <a:xfrm>
            <a:off x="4038600" y="3408402"/>
            <a:ext cx="2941831" cy="369332"/>
          </a:xfrm>
          <a:prstGeom prst="rect">
            <a:avLst/>
          </a:prstGeom>
          <a:noFill/>
        </p:spPr>
        <p:txBody>
          <a:bodyPr wrap="none" rtlCol="0">
            <a:spAutoFit/>
          </a:bodyPr>
          <a:lstStyle/>
          <a:p>
            <a:r>
              <a:rPr lang="en-US" dirty="0">
                <a:latin typeface="Garamond" panose="02020404030301010803" pitchFamily="18" charset="0"/>
              </a:rPr>
              <a:t>$23,464,220/72,498 = $323.65</a:t>
            </a:r>
          </a:p>
        </p:txBody>
      </p:sp>
      <p:sp>
        <p:nvSpPr>
          <p:cNvPr id="27" name="TextBox 26"/>
          <p:cNvSpPr txBox="1"/>
          <p:nvPr/>
        </p:nvSpPr>
        <p:spPr>
          <a:xfrm>
            <a:off x="3593951" y="4050268"/>
            <a:ext cx="3847976" cy="369332"/>
          </a:xfrm>
          <a:prstGeom prst="rect">
            <a:avLst/>
          </a:prstGeom>
          <a:noFill/>
        </p:spPr>
        <p:txBody>
          <a:bodyPr wrap="none" rtlCol="0">
            <a:spAutoFit/>
          </a:bodyPr>
          <a:lstStyle/>
          <a:p>
            <a:r>
              <a:rPr lang="en-US" dirty="0">
                <a:latin typeface="Garamond" panose="02020404030301010803" pitchFamily="18" charset="0"/>
              </a:rPr>
              <a:t>5. What is the average revenue per night?</a:t>
            </a:r>
          </a:p>
        </p:txBody>
      </p:sp>
      <p:sp>
        <p:nvSpPr>
          <p:cNvPr id="28" name="TextBox 27"/>
          <p:cNvSpPr txBox="1"/>
          <p:nvPr/>
        </p:nvSpPr>
        <p:spPr>
          <a:xfrm>
            <a:off x="4038600" y="4475202"/>
            <a:ext cx="3050835" cy="369332"/>
          </a:xfrm>
          <a:prstGeom prst="rect">
            <a:avLst/>
          </a:prstGeom>
          <a:noFill/>
        </p:spPr>
        <p:txBody>
          <a:bodyPr wrap="none" rtlCol="0">
            <a:spAutoFit/>
          </a:bodyPr>
          <a:lstStyle/>
          <a:p>
            <a:r>
              <a:rPr lang="en-US" dirty="0">
                <a:latin typeface="Garamond" panose="02020404030301010803" pitchFamily="18" charset="0"/>
              </a:rPr>
              <a:t>$23,464,220/143,285 = $163.76</a:t>
            </a:r>
          </a:p>
        </p:txBody>
      </p:sp>
    </p:spTree>
    <p:extLst>
      <p:ext uri="{BB962C8B-B14F-4D97-AF65-F5344CB8AC3E}">
        <p14:creationId xmlns:p14="http://schemas.microsoft.com/office/powerpoint/2010/main" val="271920907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6" grpId="0"/>
      <p:bldP spid="27" grpId="0"/>
      <p:bldP spid="28"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4B0BB63-01C8-4A9B-A595-5FA8DC2157CF}"/>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75000"/>
                    </a14:imgEffect>
                  </a14:imgLayer>
                </a14:imgProps>
              </a:ext>
            </a:extLst>
          </a:blip>
          <a:stretch>
            <a:fillRect/>
          </a:stretch>
        </p:blipFill>
        <p:spPr>
          <a:xfrm>
            <a:off x="0" y="2720"/>
            <a:ext cx="9144000" cy="6855279"/>
          </a:xfrm>
          <a:prstGeom prst="rect">
            <a:avLst/>
          </a:prstGeom>
        </p:spPr>
      </p:pic>
      <p:sp>
        <p:nvSpPr>
          <p:cNvPr id="2" name="Title 1"/>
          <p:cNvSpPr>
            <a:spLocks noGrp="1"/>
          </p:cNvSpPr>
          <p:nvPr>
            <p:ph type="title"/>
          </p:nvPr>
        </p:nvSpPr>
        <p:spPr/>
        <p:txBody>
          <a:bodyPr/>
          <a:lstStyle/>
          <a:p>
            <a:r>
              <a:rPr lang="en-US" dirty="0">
                <a:latin typeface="Garamond" pitchFamily="18" charset="0"/>
              </a:rPr>
              <a:t>Conversion Funnel</a:t>
            </a:r>
          </a:p>
        </p:txBody>
      </p:sp>
      <p:sp>
        <p:nvSpPr>
          <p:cNvPr id="4" name="Rectangle 3"/>
          <p:cNvSpPr/>
          <p:nvPr/>
        </p:nvSpPr>
        <p:spPr>
          <a:xfrm>
            <a:off x="426720" y="1905000"/>
            <a:ext cx="26670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Rates &amp; Availability</a:t>
            </a:r>
          </a:p>
          <a:p>
            <a:pPr algn="ctr"/>
            <a:r>
              <a:rPr lang="en-US" dirty="0">
                <a:solidFill>
                  <a:schemeClr val="tx1"/>
                </a:solidFill>
                <a:latin typeface="Garamond" pitchFamily="18" charset="0"/>
              </a:rPr>
              <a:t>2,347,892</a:t>
            </a:r>
          </a:p>
        </p:txBody>
      </p:sp>
      <p:sp>
        <p:nvSpPr>
          <p:cNvPr id="5" name="Rectangle 4"/>
          <p:cNvSpPr/>
          <p:nvPr/>
        </p:nvSpPr>
        <p:spPr>
          <a:xfrm>
            <a:off x="579120" y="2743200"/>
            <a:ext cx="23622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Review Itinerary</a:t>
            </a:r>
          </a:p>
          <a:p>
            <a:pPr algn="ctr"/>
            <a:r>
              <a:rPr lang="en-US" dirty="0">
                <a:solidFill>
                  <a:schemeClr val="tx1"/>
                </a:solidFill>
                <a:latin typeface="Garamond" pitchFamily="18" charset="0"/>
              </a:rPr>
              <a:t>367,495</a:t>
            </a:r>
          </a:p>
        </p:txBody>
      </p:sp>
      <p:sp>
        <p:nvSpPr>
          <p:cNvPr id="6" name="Rectangle 5"/>
          <p:cNvSpPr/>
          <p:nvPr/>
        </p:nvSpPr>
        <p:spPr>
          <a:xfrm>
            <a:off x="731520" y="3581400"/>
            <a:ext cx="20574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Guest Info</a:t>
            </a:r>
          </a:p>
          <a:p>
            <a:pPr algn="ctr"/>
            <a:r>
              <a:rPr lang="en-US" dirty="0">
                <a:solidFill>
                  <a:schemeClr val="tx1"/>
                </a:solidFill>
                <a:latin typeface="Garamond" pitchFamily="18" charset="0"/>
              </a:rPr>
              <a:t>103,471</a:t>
            </a:r>
          </a:p>
        </p:txBody>
      </p:sp>
      <p:sp>
        <p:nvSpPr>
          <p:cNvPr id="7" name="Rectangle 6"/>
          <p:cNvSpPr/>
          <p:nvPr/>
        </p:nvSpPr>
        <p:spPr>
          <a:xfrm>
            <a:off x="883920" y="4419600"/>
            <a:ext cx="1752600" cy="6096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dirty="0">
                <a:solidFill>
                  <a:schemeClr val="tx1"/>
                </a:solidFill>
                <a:latin typeface="Garamond" pitchFamily="18" charset="0"/>
              </a:rPr>
              <a:t>Confirmation</a:t>
            </a:r>
          </a:p>
          <a:p>
            <a:pPr algn="ctr"/>
            <a:r>
              <a:rPr lang="en-US" dirty="0">
                <a:solidFill>
                  <a:schemeClr val="tx1"/>
                </a:solidFill>
                <a:latin typeface="Garamond" pitchFamily="18" charset="0"/>
              </a:rPr>
              <a:t>72,498</a:t>
            </a:r>
          </a:p>
        </p:txBody>
      </p:sp>
      <p:sp>
        <p:nvSpPr>
          <p:cNvPr id="8" name="TextBox 8"/>
          <p:cNvSpPr txBox="1"/>
          <p:nvPr/>
        </p:nvSpPr>
        <p:spPr>
          <a:xfrm>
            <a:off x="731520" y="5334000"/>
            <a:ext cx="2209900" cy="646331"/>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Garamond" pitchFamily="18" charset="0"/>
              </a:rPr>
              <a:t>Revenue: $23,464,220</a:t>
            </a:r>
          </a:p>
          <a:p>
            <a:r>
              <a:rPr lang="en-US" dirty="0">
                <a:latin typeface="Garamond" pitchFamily="18" charset="0"/>
              </a:rPr>
              <a:t>Room Nights: 143,285</a:t>
            </a:r>
          </a:p>
        </p:txBody>
      </p:sp>
      <p:sp>
        <p:nvSpPr>
          <p:cNvPr id="9" name="TextBox 8"/>
          <p:cNvSpPr txBox="1"/>
          <p:nvPr/>
        </p:nvSpPr>
        <p:spPr>
          <a:xfrm>
            <a:off x="3487567" y="1905000"/>
            <a:ext cx="5306388" cy="707886"/>
          </a:xfrm>
          <a:prstGeom prst="rect">
            <a:avLst/>
          </a:prstGeom>
          <a:noFill/>
        </p:spPr>
        <p:txBody>
          <a:bodyPr wrap="none" rtlCol="0">
            <a:spAutoFit/>
          </a:bodyPr>
          <a:lstStyle/>
          <a:p>
            <a:r>
              <a:rPr lang="en-US" dirty="0">
                <a:latin typeface="Garamond" panose="02020404030301010803" pitchFamily="18" charset="0"/>
              </a:rPr>
              <a:t>6</a:t>
            </a:r>
            <a:r>
              <a:rPr lang="en-US" sz="2000" dirty="0">
                <a:latin typeface="Garamond" panose="02020404030301010803" pitchFamily="18" charset="0"/>
              </a:rPr>
              <a:t>. </a:t>
            </a:r>
            <a:r>
              <a:rPr lang="en-US" sz="1800" dirty="0">
                <a:latin typeface="Garamond" panose="02020404030301010803" pitchFamily="18" charset="0"/>
              </a:rPr>
              <a:t>If traffic increased by 10%, how much would revenue </a:t>
            </a:r>
          </a:p>
          <a:p>
            <a:r>
              <a:rPr lang="en-US" sz="1800" dirty="0">
                <a:latin typeface="Garamond" panose="02020404030301010803" pitchFamily="18" charset="0"/>
              </a:rPr>
              <a:t>increase? How many more conversions would result?</a:t>
            </a:r>
          </a:p>
        </p:txBody>
      </p:sp>
      <p:sp>
        <p:nvSpPr>
          <p:cNvPr id="10" name="TextBox 9"/>
          <p:cNvSpPr txBox="1"/>
          <p:nvPr/>
        </p:nvSpPr>
        <p:spPr>
          <a:xfrm>
            <a:off x="4038600" y="2531633"/>
            <a:ext cx="2977097" cy="646331"/>
          </a:xfrm>
          <a:prstGeom prst="rect">
            <a:avLst/>
          </a:prstGeom>
          <a:noFill/>
        </p:spPr>
        <p:txBody>
          <a:bodyPr wrap="none" rtlCol="0">
            <a:spAutoFit/>
          </a:bodyPr>
          <a:lstStyle/>
          <a:p>
            <a:r>
              <a:rPr lang="en-US" sz="1800" dirty="0">
                <a:latin typeface="Garamond" panose="02020404030301010803" pitchFamily="18" charset="0"/>
              </a:rPr>
              <a:t>$23,464,220*1.1 = $25,810,642</a:t>
            </a:r>
          </a:p>
          <a:p>
            <a:r>
              <a:rPr lang="en-US" sz="1800" dirty="0">
                <a:latin typeface="Garamond" panose="02020404030301010803" pitchFamily="18" charset="0"/>
              </a:rPr>
              <a:t>72,498*.1 = 7,250</a:t>
            </a:r>
          </a:p>
        </p:txBody>
      </p:sp>
      <p:sp>
        <p:nvSpPr>
          <p:cNvPr id="11" name="TextBox 10"/>
          <p:cNvSpPr txBox="1"/>
          <p:nvPr/>
        </p:nvSpPr>
        <p:spPr>
          <a:xfrm>
            <a:off x="3504462" y="3258234"/>
            <a:ext cx="5644366" cy="984885"/>
          </a:xfrm>
          <a:prstGeom prst="rect">
            <a:avLst/>
          </a:prstGeom>
          <a:noFill/>
        </p:spPr>
        <p:txBody>
          <a:bodyPr wrap="none" rtlCol="0">
            <a:spAutoFit/>
          </a:bodyPr>
          <a:lstStyle/>
          <a:p>
            <a:r>
              <a:rPr lang="en-US" dirty="0">
                <a:latin typeface="Garamond" panose="02020404030301010803" pitchFamily="18" charset="0"/>
              </a:rPr>
              <a:t>7. </a:t>
            </a:r>
            <a:r>
              <a:rPr lang="en-US" sz="1800" dirty="0">
                <a:latin typeface="Garamond" panose="02020404030301010803" pitchFamily="18" charset="0"/>
              </a:rPr>
              <a:t>If you could increase the percentage of people who arrive</a:t>
            </a:r>
          </a:p>
          <a:p>
            <a:r>
              <a:rPr lang="en-US" sz="1800" dirty="0">
                <a:latin typeface="Garamond" panose="02020404030301010803" pitchFamily="18" charset="0"/>
              </a:rPr>
              <a:t>at the Review Itinerary step to 20%, what would the</a:t>
            </a:r>
          </a:p>
          <a:p>
            <a:r>
              <a:rPr lang="en-US" sz="1800" dirty="0">
                <a:latin typeface="Garamond" panose="02020404030301010803" pitchFamily="18" charset="0"/>
              </a:rPr>
              <a:t>conversion rate be? How would revenue be affected?</a:t>
            </a:r>
          </a:p>
        </p:txBody>
      </p:sp>
      <p:sp>
        <p:nvSpPr>
          <p:cNvPr id="12" name="TextBox 11"/>
          <p:cNvSpPr txBox="1"/>
          <p:nvPr/>
        </p:nvSpPr>
        <p:spPr>
          <a:xfrm>
            <a:off x="4038600" y="4216598"/>
            <a:ext cx="4127027" cy="1754326"/>
          </a:xfrm>
          <a:prstGeom prst="rect">
            <a:avLst/>
          </a:prstGeom>
          <a:noFill/>
        </p:spPr>
        <p:txBody>
          <a:bodyPr wrap="none" rtlCol="0">
            <a:spAutoFit/>
          </a:bodyPr>
          <a:lstStyle/>
          <a:p>
            <a:r>
              <a:rPr lang="en-US" sz="1800" dirty="0">
                <a:latin typeface="Garamond" panose="02020404030301010803" pitchFamily="18" charset="0"/>
              </a:rPr>
              <a:t>Review Itinerary: 2,347,892 *.2 = 469,578</a:t>
            </a:r>
          </a:p>
          <a:p>
            <a:r>
              <a:rPr lang="en-US" sz="1800" dirty="0">
                <a:latin typeface="Garamond" panose="02020404030301010803" pitchFamily="18" charset="0"/>
              </a:rPr>
              <a:t>Guest Info: 469,578*.281 = 132,213</a:t>
            </a:r>
          </a:p>
          <a:p>
            <a:r>
              <a:rPr lang="en-US" sz="1800" dirty="0">
                <a:latin typeface="Garamond" panose="02020404030301010803" pitchFamily="18" charset="0"/>
              </a:rPr>
              <a:t>Confirmation: 132,213*.7007=92,637</a:t>
            </a:r>
          </a:p>
          <a:p>
            <a:r>
              <a:rPr lang="en-US" sz="1800" dirty="0">
                <a:latin typeface="Garamond" panose="02020404030301010803" pitchFamily="18" charset="0"/>
              </a:rPr>
              <a:t>Conversion rate: 92,637/2,347,892 = 3.95%</a:t>
            </a:r>
          </a:p>
          <a:p>
            <a:endParaRPr lang="en-US" sz="1800" dirty="0">
              <a:latin typeface="Garamond" panose="02020404030301010803" pitchFamily="18" charset="0"/>
            </a:endParaRPr>
          </a:p>
          <a:p>
            <a:r>
              <a:rPr lang="en-US" sz="1800" dirty="0">
                <a:latin typeface="Garamond" panose="02020404030301010803" pitchFamily="18" charset="0"/>
              </a:rPr>
              <a:t>92,637*$323.65 = $29,982,152</a:t>
            </a:r>
            <a:endParaRPr lang="en-US" dirty="0">
              <a:latin typeface="Garamond" panose="02020404030301010803" pitchFamily="18" charset="0"/>
            </a:endParaRPr>
          </a:p>
        </p:txBody>
      </p:sp>
    </p:spTree>
    <p:extLst>
      <p:ext uri="{BB962C8B-B14F-4D97-AF65-F5344CB8AC3E}">
        <p14:creationId xmlns:p14="http://schemas.microsoft.com/office/powerpoint/2010/main" val="56497272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42988"/>
          </a:xfrm>
        </p:spPr>
        <p:txBody>
          <a:bodyPr/>
          <a:lstStyle/>
          <a:p>
            <a:r>
              <a:rPr lang="en-US" dirty="0">
                <a:latin typeface="Garamond" panose="02020404030301010803" pitchFamily="18" charset="0"/>
              </a:rPr>
              <a:t>Conversion Funnel Exercise: bestbuy.ca</a:t>
            </a:r>
          </a:p>
        </p:txBody>
      </p:sp>
      <p:pic>
        <p:nvPicPr>
          <p:cNvPr id="3" name="Picture 2"/>
          <p:cNvPicPr>
            <a:picLocks noChangeAspect="1"/>
          </p:cNvPicPr>
          <p:nvPr/>
        </p:nvPicPr>
        <p:blipFill rotWithShape="1">
          <a:blip r:embed="rId3"/>
          <a:srcRect l="790" t="8889" r="2612" b="14444"/>
          <a:stretch/>
        </p:blipFill>
        <p:spPr>
          <a:xfrm>
            <a:off x="4767943" y="1075645"/>
            <a:ext cx="4038600" cy="5257800"/>
          </a:xfrm>
          <a:prstGeom prst="rect">
            <a:avLst/>
          </a:prstGeom>
          <a:ln w="19050">
            <a:solidFill>
              <a:schemeClr val="accent1"/>
            </a:solidFill>
          </a:ln>
        </p:spPr>
      </p:pic>
      <p:pic>
        <p:nvPicPr>
          <p:cNvPr id="4" name="Picture 3">
            <a:extLst>
              <a:ext uri="{FF2B5EF4-FFF2-40B4-BE49-F238E27FC236}">
                <a16:creationId xmlns:a16="http://schemas.microsoft.com/office/drawing/2014/main" id="{324D00F3-7DBC-4533-AFA9-063C21234B5C}"/>
              </a:ext>
            </a:extLst>
          </p:cNvPr>
          <p:cNvPicPr>
            <a:picLocks noChangeAspect="1"/>
          </p:cNvPicPr>
          <p:nvPr/>
        </p:nvPicPr>
        <p:blipFill rotWithShape="1">
          <a:blip r:embed="rId4"/>
          <a:srcRect l="1887" t="413" r="1887" b="1"/>
          <a:stretch/>
        </p:blipFill>
        <p:spPr>
          <a:xfrm>
            <a:off x="533400" y="1075644"/>
            <a:ext cx="3886200" cy="5246915"/>
          </a:xfrm>
          <a:prstGeom prst="rect">
            <a:avLst/>
          </a:prstGeom>
          <a:ln w="19050">
            <a:solidFill>
              <a:schemeClr val="accent1"/>
            </a:solidFill>
          </a:ln>
        </p:spPr>
      </p:pic>
      <p:sp>
        <p:nvSpPr>
          <p:cNvPr id="5" name="Arrow: Right 4">
            <a:extLst>
              <a:ext uri="{FF2B5EF4-FFF2-40B4-BE49-F238E27FC236}">
                <a16:creationId xmlns:a16="http://schemas.microsoft.com/office/drawing/2014/main" id="{D6B6BCCF-67BD-407D-8C07-83A7A3AD060C}"/>
              </a:ext>
            </a:extLst>
          </p:cNvPr>
          <p:cNvSpPr/>
          <p:nvPr/>
        </p:nvSpPr>
        <p:spPr bwMode="auto">
          <a:xfrm>
            <a:off x="3907972" y="2590800"/>
            <a:ext cx="1371600" cy="457200"/>
          </a:xfrm>
          <a:prstGeom prst="rightArrow">
            <a:avLst/>
          </a:prstGeom>
          <a:solidFill>
            <a:schemeClr val="accent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Tree>
    <p:extLst>
      <p:ext uri="{BB962C8B-B14F-4D97-AF65-F5344CB8AC3E}">
        <p14:creationId xmlns:p14="http://schemas.microsoft.com/office/powerpoint/2010/main" val="3254078664"/>
      </p:ext>
    </p:extLst>
  </p:cSld>
  <p:clrMapOvr>
    <a:masterClrMapping/>
  </p:clrMapOvr>
  <p:transition>
    <p:zoom/>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aramond" pitchFamily="18" charset="0"/>
              </a:rPr>
              <a:t>Some Alternative Funnels</a:t>
            </a:r>
            <a:r>
              <a:rPr lang="en-US" b="1" dirty="0">
                <a:solidFill>
                  <a:srgbClr val="FFFF00"/>
                </a:solidFill>
                <a:latin typeface="Garamond" pitchFamily="18" charset="0"/>
              </a:rPr>
              <a:t>*</a:t>
            </a:r>
          </a:p>
        </p:txBody>
      </p:sp>
      <p:sp>
        <p:nvSpPr>
          <p:cNvPr id="4" name="Rectangle 3"/>
          <p:cNvSpPr/>
          <p:nvPr/>
        </p:nvSpPr>
        <p:spPr>
          <a:xfrm>
            <a:off x="304800" y="1524000"/>
            <a:ext cx="2667000" cy="3213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solidFill>
                  <a:schemeClr val="tx1"/>
                </a:solidFill>
                <a:latin typeface="Garamond" pitchFamily="18" charset="0"/>
              </a:rPr>
              <a:t>Viewed Home Page</a:t>
            </a:r>
          </a:p>
        </p:txBody>
      </p:sp>
      <p:sp>
        <p:nvSpPr>
          <p:cNvPr id="5" name="Rectangle 4"/>
          <p:cNvSpPr/>
          <p:nvPr/>
        </p:nvSpPr>
        <p:spPr>
          <a:xfrm>
            <a:off x="349624" y="1975464"/>
            <a:ext cx="2590800" cy="33373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solidFill>
                  <a:schemeClr val="tx1"/>
                </a:solidFill>
                <a:latin typeface="Garamond" pitchFamily="18" charset="0"/>
              </a:rPr>
              <a:t>Viewed Category Page</a:t>
            </a:r>
          </a:p>
        </p:txBody>
      </p:sp>
      <p:sp>
        <p:nvSpPr>
          <p:cNvPr id="6" name="Rectangle 5"/>
          <p:cNvSpPr/>
          <p:nvPr/>
        </p:nvSpPr>
        <p:spPr>
          <a:xfrm>
            <a:off x="419100" y="2424533"/>
            <a:ext cx="2438400" cy="34534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Viewed Sub-Category Page</a:t>
            </a:r>
          </a:p>
        </p:txBody>
      </p:sp>
      <p:sp>
        <p:nvSpPr>
          <p:cNvPr id="7" name="Rectangle 6"/>
          <p:cNvSpPr/>
          <p:nvPr/>
        </p:nvSpPr>
        <p:spPr>
          <a:xfrm>
            <a:off x="495300" y="2884397"/>
            <a:ext cx="2286000" cy="3213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Viewed Product Detail Page</a:t>
            </a:r>
          </a:p>
        </p:txBody>
      </p:sp>
      <p:sp>
        <p:nvSpPr>
          <p:cNvPr id="8" name="Rectangle 7"/>
          <p:cNvSpPr/>
          <p:nvPr/>
        </p:nvSpPr>
        <p:spPr>
          <a:xfrm>
            <a:off x="571500" y="3315643"/>
            <a:ext cx="2133600" cy="300714"/>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Warranty Selection Page</a:t>
            </a:r>
          </a:p>
        </p:txBody>
      </p:sp>
      <p:sp>
        <p:nvSpPr>
          <p:cNvPr id="9" name="Rectangle 8"/>
          <p:cNvSpPr/>
          <p:nvPr/>
        </p:nvSpPr>
        <p:spPr>
          <a:xfrm>
            <a:off x="647700" y="3730486"/>
            <a:ext cx="1981200" cy="2618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Viewed Shopping Cart</a:t>
            </a:r>
          </a:p>
        </p:txBody>
      </p:sp>
      <p:sp>
        <p:nvSpPr>
          <p:cNvPr id="10" name="Rectangle 9"/>
          <p:cNvSpPr/>
          <p:nvPr/>
        </p:nvSpPr>
        <p:spPr>
          <a:xfrm>
            <a:off x="723900" y="4106433"/>
            <a:ext cx="1828800" cy="295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Viewed Checkout Options</a:t>
            </a:r>
          </a:p>
        </p:txBody>
      </p:sp>
      <p:sp>
        <p:nvSpPr>
          <p:cNvPr id="11" name="Rectangle 10"/>
          <p:cNvSpPr/>
          <p:nvPr/>
        </p:nvSpPr>
        <p:spPr>
          <a:xfrm>
            <a:off x="780826" y="4516214"/>
            <a:ext cx="1707776" cy="295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Shipping Info Page</a:t>
            </a:r>
          </a:p>
        </p:txBody>
      </p:sp>
      <p:sp>
        <p:nvSpPr>
          <p:cNvPr id="12" name="Rectangle 11"/>
          <p:cNvSpPr/>
          <p:nvPr/>
        </p:nvSpPr>
        <p:spPr>
          <a:xfrm>
            <a:off x="818030" y="4925995"/>
            <a:ext cx="1653988" cy="295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Billing Page</a:t>
            </a:r>
          </a:p>
        </p:txBody>
      </p:sp>
      <p:sp>
        <p:nvSpPr>
          <p:cNvPr id="13" name="Rectangle 12"/>
          <p:cNvSpPr/>
          <p:nvPr/>
        </p:nvSpPr>
        <p:spPr>
          <a:xfrm>
            <a:off x="859267" y="5335776"/>
            <a:ext cx="1550894" cy="295652"/>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Review Page</a:t>
            </a:r>
          </a:p>
        </p:txBody>
      </p:sp>
      <p:sp>
        <p:nvSpPr>
          <p:cNvPr id="14" name="Rectangle 13"/>
          <p:cNvSpPr/>
          <p:nvPr/>
        </p:nvSpPr>
        <p:spPr>
          <a:xfrm>
            <a:off x="926502" y="5745557"/>
            <a:ext cx="1416423" cy="2742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Confirmation</a:t>
            </a:r>
          </a:p>
        </p:txBody>
      </p:sp>
      <p:sp>
        <p:nvSpPr>
          <p:cNvPr id="15" name="Rectangle 14"/>
          <p:cNvSpPr/>
          <p:nvPr/>
        </p:nvSpPr>
        <p:spPr>
          <a:xfrm>
            <a:off x="5638800" y="1524000"/>
            <a:ext cx="2667000" cy="321325"/>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400" dirty="0">
                <a:solidFill>
                  <a:schemeClr val="tx1"/>
                </a:solidFill>
                <a:latin typeface="Garamond" pitchFamily="18" charset="0"/>
              </a:rPr>
              <a:t>Viewed Home Page</a:t>
            </a:r>
          </a:p>
        </p:txBody>
      </p:sp>
      <p:sp>
        <p:nvSpPr>
          <p:cNvPr id="18" name="Rectangle 17"/>
          <p:cNvSpPr/>
          <p:nvPr/>
        </p:nvSpPr>
        <p:spPr>
          <a:xfrm>
            <a:off x="5981700" y="3730486"/>
            <a:ext cx="1981200" cy="26181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Viewed Shopping Cart</a:t>
            </a:r>
          </a:p>
        </p:txBody>
      </p:sp>
      <p:sp>
        <p:nvSpPr>
          <p:cNvPr id="20" name="Rectangle 19"/>
          <p:cNvSpPr/>
          <p:nvPr/>
        </p:nvSpPr>
        <p:spPr>
          <a:xfrm>
            <a:off x="6264088" y="5745556"/>
            <a:ext cx="1416423" cy="27424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1200" dirty="0">
                <a:solidFill>
                  <a:schemeClr val="tx1"/>
                </a:solidFill>
                <a:latin typeface="Garamond" pitchFamily="18" charset="0"/>
              </a:rPr>
              <a:t>Confirmation</a:t>
            </a:r>
          </a:p>
        </p:txBody>
      </p:sp>
      <p:pic>
        <p:nvPicPr>
          <p:cNvPr id="1026" name="Picture 2" descr="Image result for vs. 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62350" y="2911336"/>
            <a:ext cx="1638300" cy="16383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430508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circle(in)">
                                      <p:cBhvr>
                                        <p:cTn id="7" dur="20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
            <a:ext cx="9144000" cy="1066800"/>
          </a:xfrm>
        </p:spPr>
        <p:txBody>
          <a:bodyPr/>
          <a:lstStyle/>
          <a:p>
            <a:r>
              <a:rPr lang="en-US" b="1" dirty="0">
                <a:solidFill>
                  <a:srgbClr val="FFFF00"/>
                </a:solidFill>
                <a:latin typeface="Garamond" pitchFamily="18" charset="0"/>
              </a:rPr>
              <a:t>Attribution</a:t>
            </a:r>
          </a:p>
        </p:txBody>
      </p:sp>
      <p:pic>
        <p:nvPicPr>
          <p:cNvPr id="3" name="Picture 2">
            <a:extLst>
              <a:ext uri="{FF2B5EF4-FFF2-40B4-BE49-F238E27FC236}">
                <a16:creationId xmlns:a16="http://schemas.microsoft.com/office/drawing/2014/main" id="{D9152CE2-BAA4-4031-9FA6-A1F334FEB65D}"/>
              </a:ext>
            </a:extLst>
          </p:cNvPr>
          <p:cNvPicPr>
            <a:picLocks noChangeAspect="1"/>
          </p:cNvPicPr>
          <p:nvPr/>
        </p:nvPicPr>
        <p:blipFill rotWithShape="1">
          <a:blip r:embed="rId3"/>
          <a:srcRect t="10881" r="30946" b="4744"/>
          <a:stretch/>
        </p:blipFill>
        <p:spPr>
          <a:xfrm>
            <a:off x="805034" y="838200"/>
            <a:ext cx="7533931" cy="5735224"/>
          </a:xfrm>
          <a:prstGeom prst="rect">
            <a:avLst/>
          </a:prstGeom>
          <a:ln w="38100">
            <a:solidFill>
              <a:schemeClr val="accent1"/>
            </a:solidFill>
          </a:ln>
        </p:spPr>
      </p:pic>
      <p:sp>
        <p:nvSpPr>
          <p:cNvPr id="5" name="Arrow: Right 4">
            <a:extLst>
              <a:ext uri="{FF2B5EF4-FFF2-40B4-BE49-F238E27FC236}">
                <a16:creationId xmlns:a16="http://schemas.microsoft.com/office/drawing/2014/main" id="{EA1524E8-E606-4E09-826E-3F25663A339F}"/>
              </a:ext>
            </a:extLst>
          </p:cNvPr>
          <p:cNvSpPr/>
          <p:nvPr/>
        </p:nvSpPr>
        <p:spPr bwMode="auto">
          <a:xfrm>
            <a:off x="4660557" y="3491153"/>
            <a:ext cx="533400" cy="341870"/>
          </a:xfrm>
          <a:prstGeom prst="rightArrow">
            <a:avLst/>
          </a:prstGeom>
          <a:solidFill>
            <a:srgbClr val="FFFF00"/>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6" name="Arrow: Right 5">
            <a:extLst>
              <a:ext uri="{FF2B5EF4-FFF2-40B4-BE49-F238E27FC236}">
                <a16:creationId xmlns:a16="http://schemas.microsoft.com/office/drawing/2014/main" id="{FBF5A052-A92F-4D3D-860E-66E448066457}"/>
              </a:ext>
            </a:extLst>
          </p:cNvPr>
          <p:cNvSpPr/>
          <p:nvPr/>
        </p:nvSpPr>
        <p:spPr bwMode="auto">
          <a:xfrm>
            <a:off x="4660557" y="4650259"/>
            <a:ext cx="533400" cy="341870"/>
          </a:xfrm>
          <a:prstGeom prst="rightArrow">
            <a:avLst/>
          </a:prstGeom>
          <a:solidFill>
            <a:srgbClr val="FFFF00"/>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7" name="Arrow: Right 6">
            <a:extLst>
              <a:ext uri="{FF2B5EF4-FFF2-40B4-BE49-F238E27FC236}">
                <a16:creationId xmlns:a16="http://schemas.microsoft.com/office/drawing/2014/main" id="{A992A050-FC93-41A5-B12F-38BF1997AA21}"/>
              </a:ext>
            </a:extLst>
          </p:cNvPr>
          <p:cNvSpPr/>
          <p:nvPr/>
        </p:nvSpPr>
        <p:spPr bwMode="auto">
          <a:xfrm>
            <a:off x="4648200" y="4946821"/>
            <a:ext cx="533400" cy="341870"/>
          </a:xfrm>
          <a:prstGeom prst="rightArrow">
            <a:avLst/>
          </a:prstGeom>
          <a:solidFill>
            <a:srgbClr val="FFFF00"/>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Tree>
    <p:extLst>
      <p:ext uri="{BB962C8B-B14F-4D97-AF65-F5344CB8AC3E}">
        <p14:creationId xmlns:p14="http://schemas.microsoft.com/office/powerpoint/2010/main" val="2360829548"/>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A5DD2C3-C722-458F-A5FF-0B574DB4D9F7}"/>
              </a:ext>
            </a:extLst>
          </p:cNvPr>
          <p:cNvPicPr>
            <a:picLocks noChangeAspect="1"/>
          </p:cNvPicPr>
          <p:nvPr/>
        </p:nvPicPr>
        <p:blipFill>
          <a:blip r:embed="rId3"/>
          <a:stretch>
            <a:fillRect/>
          </a:stretch>
        </p:blipFill>
        <p:spPr>
          <a:xfrm>
            <a:off x="3167062" y="2614612"/>
            <a:ext cx="2809875" cy="1628775"/>
          </a:xfrm>
          <a:prstGeom prst="rect">
            <a:avLst/>
          </a:prstGeom>
        </p:spPr>
      </p:pic>
      <p:pic>
        <p:nvPicPr>
          <p:cNvPr id="5" name="Picture 4">
            <a:hlinkClick r:id="rId4"/>
            <a:extLst>
              <a:ext uri="{FF2B5EF4-FFF2-40B4-BE49-F238E27FC236}">
                <a16:creationId xmlns:a16="http://schemas.microsoft.com/office/drawing/2014/main" id="{ACD5B58A-D6AD-4CBF-9EDD-49A021D55458}"/>
              </a:ext>
            </a:extLst>
          </p:cNvPr>
          <p:cNvPicPr>
            <a:picLocks noChangeAspect="1"/>
          </p:cNvPicPr>
          <p:nvPr/>
        </p:nvPicPr>
        <p:blipFill>
          <a:blip r:embed="rId5"/>
          <a:stretch>
            <a:fillRect/>
          </a:stretch>
        </p:blipFill>
        <p:spPr>
          <a:xfrm>
            <a:off x="762000" y="1285875"/>
            <a:ext cx="7620000" cy="4286250"/>
          </a:xfrm>
          <a:prstGeom prst="rect">
            <a:avLst/>
          </a:prstGeom>
          <a:effectLst>
            <a:glow rad="228600">
              <a:schemeClr val="accent6">
                <a:satMod val="175000"/>
                <a:alpha val="40000"/>
              </a:schemeClr>
            </a:glow>
            <a:softEdge rad="127000"/>
          </a:effectLst>
        </p:spPr>
      </p:pic>
    </p:spTree>
    <p:extLst>
      <p:ext uri="{BB962C8B-B14F-4D97-AF65-F5344CB8AC3E}">
        <p14:creationId xmlns:p14="http://schemas.microsoft.com/office/powerpoint/2010/main" val="506743491"/>
      </p:ext>
    </p:extLst>
  </p:cSld>
  <p:clrMapOvr>
    <a:masterClrMapping/>
  </p:clrMapOvr>
  <p:transition>
    <p:zoom/>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Assignment	</a:t>
            </a:r>
          </a:p>
        </p:txBody>
      </p:sp>
      <p:sp>
        <p:nvSpPr>
          <p:cNvPr id="3" name="Content Placeholder 2"/>
          <p:cNvSpPr>
            <a:spLocks noGrp="1"/>
          </p:cNvSpPr>
          <p:nvPr>
            <p:ph idx="1"/>
          </p:nvPr>
        </p:nvSpPr>
        <p:spPr>
          <a:xfrm>
            <a:off x="583952" y="1575689"/>
            <a:ext cx="5971480" cy="4643438"/>
          </a:xfrm>
        </p:spPr>
        <p:txBody>
          <a:bodyPr/>
          <a:lstStyle/>
          <a:p>
            <a:r>
              <a:rPr lang="en-US" sz="2400" dirty="0"/>
              <a:t>Read Chapter 3</a:t>
            </a:r>
          </a:p>
          <a:p>
            <a:r>
              <a:rPr lang="en-US" sz="2400" dirty="0"/>
              <a:t>Lab: Google Analytics Academy Cert.</a:t>
            </a:r>
          </a:p>
          <a:p>
            <a:r>
              <a:rPr lang="en-US" sz="2400" dirty="0"/>
              <a:t>Midterm in TWO WEEKS</a:t>
            </a:r>
          </a:p>
        </p:txBody>
      </p:sp>
      <p:grpSp>
        <p:nvGrpSpPr>
          <p:cNvPr id="8" name="Group 7"/>
          <p:cNvGrpSpPr/>
          <p:nvPr/>
        </p:nvGrpSpPr>
        <p:grpSpPr>
          <a:xfrm>
            <a:off x="2514600" y="2837942"/>
            <a:ext cx="4040832" cy="4008628"/>
            <a:chOff x="5580112" y="1988840"/>
            <a:chExt cx="3744416" cy="3870068"/>
          </a:xfrm>
        </p:grpSpPr>
        <p:pic>
          <p:nvPicPr>
            <p:cNvPr id="3076" name="Picture 4" descr="C:\Users\rwright42\AppData\Local\Microsoft\Windows\Temporary Internet Files\Content.IE5\QIQD33AM\MC900188703[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80112" y="1988840"/>
              <a:ext cx="3744416" cy="387006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67134" y="5247604"/>
              <a:ext cx="3103737" cy="400110"/>
            </a:xfrm>
            <a:prstGeom prst="rect">
              <a:avLst/>
            </a:prstGeom>
            <a:noFill/>
          </p:spPr>
          <p:txBody>
            <a:bodyPr wrap="square" rtlCol="0">
              <a:spAutoFit/>
            </a:bodyPr>
            <a:lstStyle/>
            <a:p>
              <a:r>
                <a:rPr lang="en-CA" sz="2000" dirty="0">
                  <a:solidFill>
                    <a:schemeClr val="bg1"/>
                  </a:solidFill>
                  <a:latin typeface="Gill Sans Ultra Bold Condensed" panose="020B0A06020104020203" pitchFamily="34" charset="0"/>
                </a:rPr>
                <a:t>More News is Good News!</a:t>
              </a:r>
            </a:p>
          </p:txBody>
        </p:sp>
        <p:cxnSp>
          <p:nvCxnSpPr>
            <p:cNvPr id="6" name="Straight Connector 5"/>
            <p:cNvCxnSpPr/>
            <p:nvPr/>
          </p:nvCxnSpPr>
          <p:spPr bwMode="auto">
            <a:xfrm>
              <a:off x="7812360" y="2708920"/>
              <a:ext cx="216024" cy="72008"/>
            </a:xfrm>
            <a:prstGeom prst="line">
              <a:avLst/>
            </a:prstGeom>
            <a:solidFill>
              <a:schemeClr val="accent1"/>
            </a:solidFill>
            <a:ln w="12700" cap="flat" cmpd="sng" algn="ctr">
              <a:solidFill>
                <a:schemeClr val="bg2"/>
              </a:solidFill>
              <a:prstDash val="solid"/>
              <a:miter lim="800000"/>
              <a:headEnd type="none" w="med" len="med"/>
              <a:tailEnd type="none" w="med" len="med"/>
            </a:ln>
            <a:effectLst/>
          </p:spPr>
        </p:cxnSp>
        <p:sp>
          <p:nvSpPr>
            <p:cNvPr id="7" name="Oval 6"/>
            <p:cNvSpPr/>
            <p:nvPr/>
          </p:nvSpPr>
          <p:spPr bwMode="auto">
            <a:xfrm>
              <a:off x="7940476" y="3338711"/>
              <a:ext cx="121444" cy="123825"/>
            </a:xfrm>
            <a:prstGeom prst="ellipse">
              <a:avLst/>
            </a:prstGeom>
            <a:solidFill>
              <a:srgbClr val="0F0101"/>
            </a:solidFill>
            <a:ln w="127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sp>
          <p:nvSpPr>
            <p:cNvPr id="5" name="Oval 4"/>
            <p:cNvSpPr/>
            <p:nvPr/>
          </p:nvSpPr>
          <p:spPr bwMode="auto">
            <a:xfrm>
              <a:off x="5973564" y="2407643"/>
              <a:ext cx="695325" cy="690562"/>
            </a:xfrm>
            <a:prstGeom prst="ellipse">
              <a:avLst/>
            </a:prstGeom>
            <a:noFill/>
            <a:ln w="38100" cap="flat" cmpd="sng" algn="ctr">
              <a:solidFill>
                <a:schemeClr val="tx1"/>
              </a:solid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grpSp>
      <p:sp>
        <p:nvSpPr>
          <p:cNvPr id="13" name="Rectangle 12"/>
          <p:cNvSpPr/>
          <p:nvPr/>
        </p:nvSpPr>
        <p:spPr bwMode="auto">
          <a:xfrm>
            <a:off x="2574603" y="3110432"/>
            <a:ext cx="1448770" cy="1022684"/>
          </a:xfrm>
          <a:prstGeom prst="rect">
            <a:avLst/>
          </a:prstGeom>
          <a:solidFill>
            <a:schemeClr val="tx1"/>
          </a:solid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CA" sz="2200" b="0" i="0" u="none" strike="noStrike" baseline="0" dirty="0">
              <a:solidFill>
                <a:schemeClr val="tx1">
                  <a:alpha val="100000"/>
                </a:schemeClr>
              </a:solidFill>
              <a:effectLst>
                <a:outerShdw blurRad="38100" dist="38100" dir="2700000" algn="tl">
                  <a:srgbClr val="000000">
                    <a:alpha val="43137"/>
                  </a:srgbClr>
                </a:outerShdw>
              </a:effectLst>
              <a:latin typeface="Book Antiqua"/>
            </a:endParaRPr>
          </a:p>
        </p:txBody>
      </p:sp>
      <p:sp>
        <p:nvSpPr>
          <p:cNvPr id="10" name="Oval 9"/>
          <p:cNvSpPr/>
          <p:nvPr/>
        </p:nvSpPr>
        <p:spPr bwMode="auto">
          <a:xfrm>
            <a:off x="5072353" y="4275992"/>
            <a:ext cx="131058" cy="128258"/>
          </a:xfrm>
          <a:prstGeom prst="ellipse">
            <a:avLst/>
          </a:prstGeom>
          <a:solidFill>
            <a:schemeClr val="bg2"/>
          </a:solidFill>
          <a:ln w="12700" cap="flat" cmpd="sng" algn="ctr">
            <a:noFill/>
            <a:prstDash val="solid"/>
            <a:miter lim="800000"/>
            <a:headEnd type="none" w="med" len="med"/>
            <a:tailEnd type="none" w="med" len="med"/>
          </a:ln>
          <a:effectLst/>
        </p:spPr>
        <p:txBody>
          <a:bodyPr vert="horz" wrap="none" lIns="91440" tIns="45720" rIns="91440" bIns="45720" rtlCol="0" anchor="t" compatLnSpc="1"/>
          <a:lstStyle/>
          <a:p>
            <a:pPr marL="457200" marR="0" indent="-457200" algn="ctr" defTabSz="914400" rtl="0" eaLnBrk="0" fontAlgn="base" latinLnBrk="0" hangingPunct="0">
              <a:lnSpc>
                <a:spcPct val="100000"/>
              </a:lnSpc>
              <a:spcBef>
                <a:spcPct val="0"/>
              </a:spcBef>
              <a:spcAft>
                <a:spcPct val="0"/>
              </a:spcAft>
              <a:buNone/>
              <a:tabLst/>
            </a:pPr>
            <a:endParaRPr kumimoji="0" lang="en-CA" sz="2200" b="0" i="0" u="none" strike="noStrike" baseline="0">
              <a:solidFill>
                <a:schemeClr val="tx1">
                  <a:alpha val="100000"/>
                </a:schemeClr>
              </a:solidFill>
              <a:effectLst>
                <a:outerShdw blurRad="38100" dist="38100" dir="2700000" algn="tl">
                  <a:srgbClr val="000000">
                    <a:alpha val="43137"/>
                  </a:srgbClr>
                </a:outerShdw>
              </a:effectLst>
              <a:latin typeface="Book Antiqua"/>
            </a:endParaRPr>
          </a:p>
        </p:txBody>
      </p:sp>
      <p:pic>
        <p:nvPicPr>
          <p:cNvPr id="11" name="Picture 10"/>
          <p:cNvPicPr>
            <a:picLocks noChangeAspect="1"/>
          </p:cNvPicPr>
          <p:nvPr/>
        </p:nvPicPr>
        <p:blipFill>
          <a:blip r:embed="rId4"/>
          <a:stretch>
            <a:fillRect/>
          </a:stretch>
        </p:blipFill>
        <p:spPr>
          <a:xfrm>
            <a:off x="2939199" y="3422933"/>
            <a:ext cx="810372" cy="716033"/>
          </a:xfrm>
          <a:prstGeom prst="rect">
            <a:avLst/>
          </a:prstGeom>
        </p:spPr>
      </p:pic>
      <p:sp>
        <p:nvSpPr>
          <p:cNvPr id="14" name="Rectangle 13"/>
          <p:cNvSpPr/>
          <p:nvPr/>
        </p:nvSpPr>
        <p:spPr>
          <a:xfrm>
            <a:off x="2654400" y="3167538"/>
            <a:ext cx="1224035" cy="174741"/>
          </a:xfrm>
          <a:prstGeom prst="rect">
            <a:avLst/>
          </a:prstGeom>
          <a:noFill/>
          <a:ln>
            <a:noFill/>
          </a:ln>
        </p:spPr>
        <p:txBody>
          <a:bodyPr wrap="square" lIns="91440" tIns="45720" rIns="91440" bIns="45720">
            <a:prstTxWarp prst="textPlain">
              <a:avLst/>
            </a:prstTxWarp>
            <a:spAutoFit/>
          </a:bodyPr>
          <a:lstStyle/>
          <a:p>
            <a:pPr algn="ctr"/>
            <a:r>
              <a:rPr lang="en-US" sz="2000" b="1" cap="none" spc="0" dirty="0">
                <a:ln w="0"/>
                <a:solidFill>
                  <a:srgbClr val="FEFE9A"/>
                </a:solidFill>
              </a:rPr>
              <a:t>SEM</a:t>
            </a:r>
          </a:p>
        </p:txBody>
      </p:sp>
      <p:sp>
        <p:nvSpPr>
          <p:cNvPr id="9" name="Rectangle 8">
            <a:extLst>
              <a:ext uri="{FF2B5EF4-FFF2-40B4-BE49-F238E27FC236}">
                <a16:creationId xmlns:a16="http://schemas.microsoft.com/office/drawing/2014/main" id="{7B73B9F2-28AA-4D62-85B2-3435E8FE9404}"/>
              </a:ext>
            </a:extLst>
          </p:cNvPr>
          <p:cNvSpPr/>
          <p:nvPr/>
        </p:nvSpPr>
        <p:spPr>
          <a:xfrm rot="19827030">
            <a:off x="5666296" y="1048004"/>
            <a:ext cx="2563522" cy="923330"/>
          </a:xfrm>
          <a:prstGeom prst="rect">
            <a:avLst/>
          </a:prstGeom>
          <a:noFill/>
        </p:spPr>
        <p:txBody>
          <a:bodyPr wrap="none" lIns="91440" tIns="45720" rIns="91440" bIns="45720">
            <a:spAutoFit/>
          </a:bodyPr>
          <a:lstStyle/>
          <a:p>
            <a:pPr algn="ctr"/>
            <a:r>
              <a:rPr lang="en-US" sz="5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 </a:t>
            </a:r>
            <a:r>
              <a:rPr lang="en-US" sz="2400" b="1" cap="none" spc="0" dirty="0">
                <a:ln w="12700">
                  <a:solidFill>
                    <a:schemeClr val="tx2">
                      <a:lumMod val="75000"/>
                    </a:schemeClr>
                  </a:solidFill>
                  <a:prstDash val="solid"/>
                </a:ln>
                <a:pattFill prst="dkUpDiag">
                  <a:fgClr>
                    <a:schemeClr val="tx2"/>
                  </a:fgClr>
                  <a:bgClr>
                    <a:schemeClr val="tx2">
                      <a:lumMod val="20000"/>
                      <a:lumOff val="80000"/>
                    </a:schemeClr>
                  </a:bgClr>
                </a:pattFill>
                <a:effectLst>
                  <a:outerShdw dist="38100" dir="2640000" algn="bl" rotWithShape="0">
                    <a:schemeClr val="tx2">
                      <a:lumMod val="75000"/>
                    </a:schemeClr>
                  </a:outerShdw>
                </a:effectLst>
              </a:rPr>
              <a:t>&lt; Do Remotely!</a:t>
            </a:r>
          </a:p>
        </p:txBody>
      </p:sp>
    </p:spTree>
    <p:extLst>
      <p:ext uri="{BB962C8B-B14F-4D97-AF65-F5344CB8AC3E}">
        <p14:creationId xmlns:p14="http://schemas.microsoft.com/office/powerpoint/2010/main" val="3918612205"/>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indefinite" fill="hold" grpId="0" nodeType="withEffect">
                                  <p:stCondLst>
                                    <p:cond delay="0"/>
                                  </p:stCondLst>
                                  <p:endCondLst>
                                    <p:cond evt="onNext" delay="0">
                                      <p:tgtEl>
                                        <p:sldTgt/>
                                      </p:tgtEl>
                                    </p:cond>
                                  </p:endCondLst>
                                  <p:childTnLst>
                                    <p:animEffect transition="out" filter="fade">
                                      <p:cBhvr>
                                        <p:cTn id="6" dur="1000" tmFilter="0, 0; .2, .5; .8, .5; 1, 0"/>
                                        <p:tgtEl>
                                          <p:spTgt spid="10"/>
                                        </p:tgtEl>
                                      </p:cBhvr>
                                    </p:animEffect>
                                    <p:animScale>
                                      <p:cBhvr>
                                        <p:cTn id="7" dur="500" autoRev="1" fill="hold"/>
                                        <p:tgtEl>
                                          <p:spTgt spid="1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ctrTitle"/>
          </p:nvPr>
        </p:nvSpPr>
        <p:spPr>
          <a:xfrm>
            <a:off x="0" y="1828800"/>
            <a:ext cx="9144000" cy="1981200"/>
          </a:xfrm>
          <a:ln w="9525"/>
        </p:spPr>
        <p:txBody>
          <a:bodyPr/>
          <a:lstStyle/>
          <a:p>
            <a:pPr marL="0" indent="0"/>
            <a:r>
              <a:rPr lang="en-US" dirty="0"/>
              <a:t>E-Marketing</a:t>
            </a:r>
            <a:endParaRPr lang="en-US" sz="2000" dirty="0"/>
          </a:p>
        </p:txBody>
      </p:sp>
      <p:sp>
        <p:nvSpPr>
          <p:cNvPr id="80899" name="Rectangle 3"/>
          <p:cNvSpPr>
            <a:spLocks noGrp="1" noChangeArrowheads="1"/>
          </p:cNvSpPr>
          <p:nvPr>
            <p:ph type="subTitle" idx="1"/>
          </p:nvPr>
        </p:nvSpPr>
        <p:spPr>
          <a:xfrm>
            <a:off x="2057400" y="3733800"/>
            <a:ext cx="4913313" cy="990600"/>
          </a:xfrm>
          <a:ln w="9525"/>
        </p:spPr>
        <p:txBody>
          <a:bodyPr/>
          <a:lstStyle/>
          <a:p>
            <a:r>
              <a:rPr lang="en-US" sz="2000" dirty="0"/>
              <a:t>Paid Search</a:t>
            </a:r>
          </a:p>
        </p:txBody>
      </p:sp>
      <p:sp>
        <p:nvSpPr>
          <p:cNvPr id="6" name="Rectangle 5"/>
          <p:cNvSpPr/>
          <p:nvPr/>
        </p:nvSpPr>
        <p:spPr bwMode="auto">
          <a:xfrm>
            <a:off x="0" y="0"/>
            <a:ext cx="9144000" cy="3199848"/>
          </a:xfrm>
          <a:prstGeom prst="rect">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pic>
        <p:nvPicPr>
          <p:cNvPr id="5" name="Picture 4"/>
          <p:cNvPicPr>
            <a:picLocks noChangeAspect="1"/>
          </p:cNvPicPr>
          <p:nvPr/>
        </p:nvPicPr>
        <p:blipFill rotWithShape="1">
          <a:blip r:embed="rId3"/>
          <a:srcRect l="462" t="9402" r="2948" b="18607"/>
          <a:stretch/>
        </p:blipFill>
        <p:spPr>
          <a:xfrm rot="485001">
            <a:off x="2594332" y="851728"/>
            <a:ext cx="3962303" cy="2559471"/>
          </a:xfrm>
          <a:prstGeom prst="rect">
            <a:avLst/>
          </a:prstGeom>
        </p:spPr>
      </p:pic>
      <p:pic>
        <p:nvPicPr>
          <p:cNvPr id="4" name="Picture 3"/>
          <p:cNvPicPr>
            <a:picLocks noChangeAspect="1"/>
          </p:cNvPicPr>
          <p:nvPr/>
        </p:nvPicPr>
        <p:blipFill rotWithShape="1">
          <a:blip r:embed="rId4"/>
          <a:srcRect t="17556"/>
          <a:stretch/>
        </p:blipFill>
        <p:spPr>
          <a:xfrm>
            <a:off x="0" y="3199848"/>
            <a:ext cx="9144000" cy="3658151"/>
          </a:xfrm>
          <a:prstGeom prst="rect">
            <a:avLst/>
          </a:prstGeom>
        </p:spPr>
      </p:pic>
    </p:spTree>
    <p:extLst>
      <p:ext uri="{BB962C8B-B14F-4D97-AF65-F5344CB8AC3E}">
        <p14:creationId xmlns:p14="http://schemas.microsoft.com/office/powerpoint/2010/main" val="1333740908"/>
      </p:ext>
    </p:extLst>
  </p:cSld>
  <p:clrMapOvr>
    <a:masterClrMapping/>
  </p:clrMapOvr>
  <p:transition>
    <p:zoom/>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WordArt 5"/>
          <p:cNvSpPr>
            <a:spLocks noChangeArrowheads="1" noChangeShapeType="1" noTextEdit="1"/>
          </p:cNvSpPr>
          <p:nvPr/>
        </p:nvSpPr>
        <p:spPr bwMode="auto">
          <a:xfrm>
            <a:off x="0" y="0"/>
            <a:ext cx="9144000" cy="6858000"/>
          </a:xfrm>
          <a:prstGeom prst="rect">
            <a:avLst/>
          </a:prstGeom>
        </p:spPr>
        <p:txBody>
          <a:bodyPr wrap="none" fromWordArt="1">
            <a:prstTxWarp prst="textSlantUp">
              <a:avLst>
                <a:gd name="adj" fmla="val 55556"/>
              </a:avLst>
            </a:prstTxWarp>
          </a:bodyPr>
          <a:lstStyle/>
          <a:p>
            <a:pPr algn="ctr"/>
            <a:r>
              <a:rPr lang="en-CA" sz="3600" kern="10" dirty="0">
                <a:ln w="9525">
                  <a:solidFill>
                    <a:srgbClr val="000000"/>
                  </a:solidFill>
                  <a:round/>
                  <a:headEnd/>
                  <a:tailEnd/>
                </a:ln>
                <a:solidFill>
                  <a:srgbClr val="000000"/>
                </a:solidFill>
                <a:latin typeface="Arial Black"/>
              </a:rPr>
              <a:t>Paid</a:t>
            </a:r>
          </a:p>
        </p:txBody>
      </p:sp>
      <p:sp>
        <p:nvSpPr>
          <p:cNvPr id="81922" name="Rectangle 2"/>
          <p:cNvSpPr>
            <a:spLocks noGrp="1" noChangeArrowheads="1"/>
          </p:cNvSpPr>
          <p:nvPr>
            <p:ph type="title"/>
          </p:nvPr>
        </p:nvSpPr>
        <p:spPr>
          <a:ln w="9525"/>
        </p:spPr>
        <p:txBody>
          <a:bodyPr/>
          <a:lstStyle/>
          <a:p>
            <a:pPr>
              <a:defRPr/>
            </a:pPr>
            <a:r>
              <a:rPr lang="en-US" sz="3200" dirty="0"/>
              <a:t>Learning Objectives</a:t>
            </a:r>
          </a:p>
        </p:txBody>
      </p:sp>
      <p:sp>
        <p:nvSpPr>
          <p:cNvPr id="81923" name="Rectangle 3"/>
          <p:cNvSpPr>
            <a:spLocks noGrp="1" noChangeArrowheads="1"/>
          </p:cNvSpPr>
          <p:nvPr>
            <p:ph type="body" idx="1"/>
          </p:nvPr>
        </p:nvSpPr>
        <p:spPr>
          <a:xfrm>
            <a:off x="609600" y="1676400"/>
            <a:ext cx="7994848" cy="4643438"/>
          </a:xfrm>
          <a:ln w="9525"/>
        </p:spPr>
        <p:txBody>
          <a:bodyPr/>
          <a:lstStyle/>
          <a:p>
            <a:pPr>
              <a:spcBef>
                <a:spcPct val="60000"/>
              </a:spcBef>
            </a:pPr>
            <a:r>
              <a:rPr lang="en-CA" dirty="0"/>
              <a:t>Outline the characteristics, benefits, and limitations of paid search</a:t>
            </a:r>
          </a:p>
          <a:p>
            <a:pPr>
              <a:spcBef>
                <a:spcPct val="60000"/>
              </a:spcBef>
            </a:pPr>
            <a:r>
              <a:rPr lang="en-US" dirty="0"/>
              <a:t>Analyze the effectiveness of an existing search engine advertising campaign</a:t>
            </a:r>
          </a:p>
          <a:p>
            <a:pPr>
              <a:spcBef>
                <a:spcPct val="60000"/>
              </a:spcBef>
            </a:pPr>
            <a:r>
              <a:rPr lang="en-US" dirty="0"/>
              <a:t>Determine ways to improve an ad’s position</a:t>
            </a:r>
          </a:p>
          <a:p>
            <a:pPr>
              <a:spcBef>
                <a:spcPct val="60000"/>
              </a:spcBef>
            </a:pPr>
            <a:r>
              <a:rPr lang="en-US" dirty="0"/>
              <a:t>Create a categorized list of keywords on which to advertise on a search engine</a:t>
            </a:r>
          </a:p>
          <a:p>
            <a:pPr>
              <a:spcBef>
                <a:spcPct val="60000"/>
              </a:spcBef>
            </a:pPr>
            <a:r>
              <a:rPr lang="en-CA" dirty="0"/>
              <a:t>Explain key terms and statistics for paid search</a:t>
            </a:r>
            <a:endParaRPr lang="en-US" dirty="0"/>
          </a:p>
          <a:p>
            <a:pPr>
              <a:spcBef>
                <a:spcPct val="60000"/>
              </a:spcBef>
            </a:pPr>
            <a:endParaRPr lang="en-US" dirty="0">
              <a:solidFill>
                <a:srgbClr val="FFFF00"/>
              </a:solidFill>
            </a:endParaRPr>
          </a:p>
        </p:txBody>
      </p:sp>
    </p:spTree>
    <p:extLst>
      <p:ext uri="{BB962C8B-B14F-4D97-AF65-F5344CB8AC3E}">
        <p14:creationId xmlns:p14="http://schemas.microsoft.com/office/powerpoint/2010/main" val="1400942804"/>
      </p:ext>
    </p:extLst>
  </p:cSld>
  <p:clrMapOvr>
    <a:masterClrMapping/>
  </p:clrMapOvr>
  <p:transition>
    <p:zoom/>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4" name="Rectangle 8"/>
          <p:cNvSpPr>
            <a:spLocks noGrp="1" noChangeArrowheads="1"/>
          </p:cNvSpPr>
          <p:nvPr>
            <p:ph type="body" idx="1"/>
          </p:nvPr>
        </p:nvSpPr>
        <p:spPr>
          <a:xfrm>
            <a:off x="467544" y="5955478"/>
            <a:ext cx="8354888" cy="744488"/>
          </a:xfrm>
          <a:ln w="9525"/>
        </p:spPr>
        <p:txBody>
          <a:bodyPr/>
          <a:lstStyle/>
          <a:p>
            <a:pPr marL="0" indent="0">
              <a:spcBef>
                <a:spcPct val="50000"/>
              </a:spcBef>
              <a:buNone/>
            </a:pPr>
            <a:r>
              <a:rPr lang="en-CA" sz="2400" dirty="0">
                <a:solidFill>
                  <a:srgbClr val="FFFF00"/>
                </a:solidFill>
              </a:rPr>
              <a:t>Paid search occurs when an advertiser pays a search engine a fee to display its ad when users type in related keywords</a:t>
            </a:r>
          </a:p>
        </p:txBody>
      </p:sp>
      <p:sp>
        <p:nvSpPr>
          <p:cNvPr id="183305" name="Rectangle 9"/>
          <p:cNvSpPr>
            <a:spLocks noGrp="1" noChangeArrowheads="1"/>
          </p:cNvSpPr>
          <p:nvPr>
            <p:ph type="title"/>
          </p:nvPr>
        </p:nvSpPr>
        <p:spPr>
          <a:xfrm>
            <a:off x="609600" y="0"/>
            <a:ext cx="7772400" cy="1042988"/>
          </a:xfrm>
          <a:ln w="9525"/>
        </p:spPr>
        <p:txBody>
          <a:bodyPr/>
          <a:lstStyle/>
          <a:p>
            <a:pPr>
              <a:defRPr/>
            </a:pPr>
            <a:r>
              <a:rPr lang="en-US" sz="3200" dirty="0">
                <a:solidFill>
                  <a:srgbClr val="FFFF00"/>
                </a:solidFill>
              </a:rPr>
              <a:t>Paid Search Text Ads</a:t>
            </a:r>
          </a:p>
        </p:txBody>
      </p:sp>
      <p:pic>
        <p:nvPicPr>
          <p:cNvPr id="5" name="Picture 4">
            <a:extLst>
              <a:ext uri="{FF2B5EF4-FFF2-40B4-BE49-F238E27FC236}">
                <a16:creationId xmlns:a16="http://schemas.microsoft.com/office/drawing/2014/main" id="{D4C15100-E4A9-43FD-85C2-014FC19C877E}"/>
              </a:ext>
            </a:extLst>
          </p:cNvPr>
          <p:cNvPicPr>
            <a:picLocks noChangeAspect="1"/>
          </p:cNvPicPr>
          <p:nvPr/>
        </p:nvPicPr>
        <p:blipFill rotWithShape="1">
          <a:blip r:embed="rId3"/>
          <a:srcRect l="249" t="13250" r="3359" b="3333"/>
          <a:stretch/>
        </p:blipFill>
        <p:spPr>
          <a:xfrm>
            <a:off x="1619672" y="1008379"/>
            <a:ext cx="5688632" cy="4859502"/>
          </a:xfrm>
          <a:prstGeom prst="rect">
            <a:avLst/>
          </a:prstGeom>
          <a:ln w="38100">
            <a:solidFill>
              <a:srgbClr val="FFFF00"/>
            </a:solidFill>
          </a:ln>
        </p:spPr>
      </p:pic>
      <p:sp>
        <p:nvSpPr>
          <p:cNvPr id="4" name="Rounded Rectangle 3"/>
          <p:cNvSpPr/>
          <p:nvPr/>
        </p:nvSpPr>
        <p:spPr bwMode="auto">
          <a:xfrm>
            <a:off x="2483768" y="3933056"/>
            <a:ext cx="4824536" cy="1152128"/>
          </a:xfrm>
          <a:prstGeom prst="roundRect">
            <a:avLst/>
          </a:prstGeom>
          <a:solidFill>
            <a:schemeClr val="accent1">
              <a:alpha val="31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Freeform: Shape 1">
            <a:extLst>
              <a:ext uri="{FF2B5EF4-FFF2-40B4-BE49-F238E27FC236}">
                <a16:creationId xmlns:a16="http://schemas.microsoft.com/office/drawing/2014/main" id="{D08AF8A7-969F-42CF-8EB6-3B10E23EA7E7}"/>
              </a:ext>
            </a:extLst>
          </p:cNvPr>
          <p:cNvSpPr/>
          <p:nvPr/>
        </p:nvSpPr>
        <p:spPr bwMode="auto">
          <a:xfrm>
            <a:off x="6511636" y="554182"/>
            <a:ext cx="1787237" cy="4108549"/>
          </a:xfrm>
          <a:custGeom>
            <a:avLst/>
            <a:gdLst>
              <a:gd name="connsiteX0" fmla="*/ 0 w 1787237"/>
              <a:gd name="connsiteY0" fmla="*/ 0 h 4108549"/>
              <a:gd name="connsiteX1" fmla="*/ 180109 w 1787237"/>
              <a:gd name="connsiteY1" fmla="*/ 13854 h 4108549"/>
              <a:gd name="connsiteX2" fmla="*/ 1094509 w 1787237"/>
              <a:gd name="connsiteY2" fmla="*/ 41563 h 4108549"/>
              <a:gd name="connsiteX3" fmla="*/ 1205346 w 1787237"/>
              <a:gd name="connsiteY3" fmla="*/ 69273 h 4108549"/>
              <a:gd name="connsiteX4" fmla="*/ 1246909 w 1787237"/>
              <a:gd name="connsiteY4" fmla="*/ 83127 h 4108549"/>
              <a:gd name="connsiteX5" fmla="*/ 1343891 w 1787237"/>
              <a:gd name="connsiteY5" fmla="*/ 110836 h 4108549"/>
              <a:gd name="connsiteX6" fmla="*/ 1399309 w 1787237"/>
              <a:gd name="connsiteY6" fmla="*/ 180109 h 4108549"/>
              <a:gd name="connsiteX7" fmla="*/ 1413164 w 1787237"/>
              <a:gd name="connsiteY7" fmla="*/ 221673 h 4108549"/>
              <a:gd name="connsiteX8" fmla="*/ 1440873 w 1787237"/>
              <a:gd name="connsiteY8" fmla="*/ 263236 h 4108549"/>
              <a:gd name="connsiteX9" fmla="*/ 1496291 w 1787237"/>
              <a:gd name="connsiteY9" fmla="*/ 374073 h 4108549"/>
              <a:gd name="connsiteX10" fmla="*/ 1524000 w 1787237"/>
              <a:gd name="connsiteY10" fmla="*/ 457200 h 4108549"/>
              <a:gd name="connsiteX11" fmla="*/ 1551709 w 1787237"/>
              <a:gd name="connsiteY11" fmla="*/ 595745 h 4108549"/>
              <a:gd name="connsiteX12" fmla="*/ 1565564 w 1787237"/>
              <a:gd name="connsiteY12" fmla="*/ 692727 h 4108549"/>
              <a:gd name="connsiteX13" fmla="*/ 1579419 w 1787237"/>
              <a:gd name="connsiteY13" fmla="*/ 734291 h 4108549"/>
              <a:gd name="connsiteX14" fmla="*/ 1607128 w 1787237"/>
              <a:gd name="connsiteY14" fmla="*/ 831273 h 4108549"/>
              <a:gd name="connsiteX15" fmla="*/ 1648691 w 1787237"/>
              <a:gd name="connsiteY15" fmla="*/ 1427018 h 4108549"/>
              <a:gd name="connsiteX16" fmla="*/ 1662546 w 1787237"/>
              <a:gd name="connsiteY16" fmla="*/ 2299854 h 4108549"/>
              <a:gd name="connsiteX17" fmla="*/ 1676400 w 1787237"/>
              <a:gd name="connsiteY17" fmla="*/ 2438400 h 4108549"/>
              <a:gd name="connsiteX18" fmla="*/ 1704109 w 1787237"/>
              <a:gd name="connsiteY18" fmla="*/ 2743200 h 4108549"/>
              <a:gd name="connsiteX19" fmla="*/ 1731819 w 1787237"/>
              <a:gd name="connsiteY19" fmla="*/ 2895600 h 4108549"/>
              <a:gd name="connsiteX20" fmla="*/ 1759528 w 1787237"/>
              <a:gd name="connsiteY20" fmla="*/ 3131127 h 4108549"/>
              <a:gd name="connsiteX21" fmla="*/ 1787237 w 1787237"/>
              <a:gd name="connsiteY21" fmla="*/ 3560618 h 4108549"/>
              <a:gd name="connsiteX22" fmla="*/ 1773382 w 1787237"/>
              <a:gd name="connsiteY22" fmla="*/ 3906982 h 4108549"/>
              <a:gd name="connsiteX23" fmla="*/ 1759528 w 1787237"/>
              <a:gd name="connsiteY23" fmla="*/ 3948545 h 4108549"/>
              <a:gd name="connsiteX24" fmla="*/ 1717964 w 1787237"/>
              <a:gd name="connsiteY24" fmla="*/ 3976254 h 4108549"/>
              <a:gd name="connsiteX25" fmla="*/ 1690255 w 1787237"/>
              <a:gd name="connsiteY25" fmla="*/ 4017818 h 4108549"/>
              <a:gd name="connsiteX26" fmla="*/ 1607128 w 1787237"/>
              <a:gd name="connsiteY26" fmla="*/ 4045527 h 4108549"/>
              <a:gd name="connsiteX27" fmla="*/ 1066800 w 1787237"/>
              <a:gd name="connsiteY27" fmla="*/ 4087091 h 4108549"/>
              <a:gd name="connsiteX28" fmla="*/ 955964 w 1787237"/>
              <a:gd name="connsiteY28" fmla="*/ 4087091 h 410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87237" h="4108549">
                <a:moveTo>
                  <a:pt x="0" y="0"/>
                </a:moveTo>
                <a:cubicBezTo>
                  <a:pt x="60036" y="4618"/>
                  <a:pt x="119974" y="10770"/>
                  <a:pt x="180109" y="13854"/>
                </a:cubicBezTo>
                <a:cubicBezTo>
                  <a:pt x="459224" y="28168"/>
                  <a:pt x="828878" y="34922"/>
                  <a:pt x="1094509" y="41563"/>
                </a:cubicBezTo>
                <a:cubicBezTo>
                  <a:pt x="1131455" y="50800"/>
                  <a:pt x="1169217" y="57230"/>
                  <a:pt x="1205346" y="69273"/>
                </a:cubicBezTo>
                <a:cubicBezTo>
                  <a:pt x="1219200" y="73891"/>
                  <a:pt x="1232867" y="79115"/>
                  <a:pt x="1246909" y="83127"/>
                </a:cubicBezTo>
                <a:cubicBezTo>
                  <a:pt x="1368684" y="117920"/>
                  <a:pt x="1244238" y="77619"/>
                  <a:pt x="1343891" y="110836"/>
                </a:cubicBezTo>
                <a:cubicBezTo>
                  <a:pt x="1378716" y="215309"/>
                  <a:pt x="1327689" y="90583"/>
                  <a:pt x="1399309" y="180109"/>
                </a:cubicBezTo>
                <a:cubicBezTo>
                  <a:pt x="1408432" y="191513"/>
                  <a:pt x="1406633" y="208611"/>
                  <a:pt x="1413164" y="221673"/>
                </a:cubicBezTo>
                <a:cubicBezTo>
                  <a:pt x="1420611" y="236566"/>
                  <a:pt x="1434110" y="248020"/>
                  <a:pt x="1440873" y="263236"/>
                </a:cubicBezTo>
                <a:cubicBezTo>
                  <a:pt x="1491817" y="377860"/>
                  <a:pt x="1439385" y="317165"/>
                  <a:pt x="1496291" y="374073"/>
                </a:cubicBezTo>
                <a:cubicBezTo>
                  <a:pt x="1505527" y="401782"/>
                  <a:pt x="1519869" y="428286"/>
                  <a:pt x="1524000" y="457200"/>
                </a:cubicBezTo>
                <a:cubicBezTo>
                  <a:pt x="1539920" y="568639"/>
                  <a:pt x="1527529" y="523202"/>
                  <a:pt x="1551709" y="595745"/>
                </a:cubicBezTo>
                <a:cubicBezTo>
                  <a:pt x="1556327" y="628072"/>
                  <a:pt x="1559160" y="660706"/>
                  <a:pt x="1565564" y="692727"/>
                </a:cubicBezTo>
                <a:cubicBezTo>
                  <a:pt x="1568428" y="707048"/>
                  <a:pt x="1575407" y="720249"/>
                  <a:pt x="1579419" y="734291"/>
                </a:cubicBezTo>
                <a:cubicBezTo>
                  <a:pt x="1614212" y="856067"/>
                  <a:pt x="1573908" y="731616"/>
                  <a:pt x="1607128" y="831273"/>
                </a:cubicBezTo>
                <a:cubicBezTo>
                  <a:pt x="1638842" y="1306989"/>
                  <a:pt x="1624188" y="1108465"/>
                  <a:pt x="1648691" y="1427018"/>
                </a:cubicBezTo>
                <a:cubicBezTo>
                  <a:pt x="1653309" y="1717963"/>
                  <a:pt x="1654577" y="2008981"/>
                  <a:pt x="1662546" y="2299854"/>
                </a:cubicBezTo>
                <a:cubicBezTo>
                  <a:pt x="1663817" y="2346249"/>
                  <a:pt x="1672971" y="2392114"/>
                  <a:pt x="1676400" y="2438400"/>
                </a:cubicBezTo>
                <a:cubicBezTo>
                  <a:pt x="1720205" y="3029765"/>
                  <a:pt x="1666279" y="2497301"/>
                  <a:pt x="1704109" y="2743200"/>
                </a:cubicBezTo>
                <a:cubicBezTo>
                  <a:pt x="1726488" y="2888665"/>
                  <a:pt x="1703557" y="2810815"/>
                  <a:pt x="1731819" y="2895600"/>
                </a:cubicBezTo>
                <a:cubicBezTo>
                  <a:pt x="1736640" y="2934169"/>
                  <a:pt x="1757533" y="3097208"/>
                  <a:pt x="1759528" y="3131127"/>
                </a:cubicBezTo>
                <a:cubicBezTo>
                  <a:pt x="1785398" y="3570916"/>
                  <a:pt x="1751737" y="3347627"/>
                  <a:pt x="1787237" y="3560618"/>
                </a:cubicBezTo>
                <a:cubicBezTo>
                  <a:pt x="1782619" y="3676073"/>
                  <a:pt x="1781614" y="3791729"/>
                  <a:pt x="1773382" y="3906982"/>
                </a:cubicBezTo>
                <a:cubicBezTo>
                  <a:pt x="1772342" y="3921549"/>
                  <a:pt x="1768651" y="3937141"/>
                  <a:pt x="1759528" y="3948545"/>
                </a:cubicBezTo>
                <a:cubicBezTo>
                  <a:pt x="1749126" y="3961547"/>
                  <a:pt x="1731819" y="3967018"/>
                  <a:pt x="1717964" y="3976254"/>
                </a:cubicBezTo>
                <a:cubicBezTo>
                  <a:pt x="1708728" y="3990109"/>
                  <a:pt x="1704375" y="4008993"/>
                  <a:pt x="1690255" y="4017818"/>
                </a:cubicBezTo>
                <a:cubicBezTo>
                  <a:pt x="1665487" y="4033298"/>
                  <a:pt x="1607128" y="4045527"/>
                  <a:pt x="1607128" y="4045527"/>
                </a:cubicBezTo>
                <a:cubicBezTo>
                  <a:pt x="1427583" y="4165222"/>
                  <a:pt x="1578166" y="4075469"/>
                  <a:pt x="1066800" y="4087091"/>
                </a:cubicBezTo>
                <a:cubicBezTo>
                  <a:pt x="1029864" y="4087930"/>
                  <a:pt x="992909" y="4087091"/>
                  <a:pt x="955964" y="4087091"/>
                </a:cubicBezTo>
              </a:path>
            </a:pathLst>
          </a:custGeom>
          <a:noFill/>
          <a:ln w="57150" cap="flat" cmpd="sng" algn="ctr">
            <a:solidFill>
              <a:srgbClr val="FFFF00"/>
            </a:solidFill>
            <a:prstDash val="solid"/>
            <a:round/>
            <a:headEnd type="none" w="med" len="med"/>
            <a:tailEnd type="triangl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3" name="TextBox 2">
            <a:extLst>
              <a:ext uri="{FF2B5EF4-FFF2-40B4-BE49-F238E27FC236}">
                <a16:creationId xmlns:a16="http://schemas.microsoft.com/office/drawing/2014/main" id="{8BD16CEB-35C7-487D-886A-74D6A7E35B12}"/>
              </a:ext>
            </a:extLst>
          </p:cNvPr>
          <p:cNvSpPr txBox="1"/>
          <p:nvPr/>
        </p:nvSpPr>
        <p:spPr>
          <a:xfrm>
            <a:off x="134531" y="2345932"/>
            <a:ext cx="1421191" cy="1200329"/>
          </a:xfrm>
          <a:prstGeom prst="rect">
            <a:avLst/>
          </a:prstGeom>
          <a:noFill/>
        </p:spPr>
        <p:txBody>
          <a:bodyPr wrap="square" rtlCol="0">
            <a:spAutoFit/>
          </a:bodyPr>
          <a:lstStyle/>
          <a:p>
            <a:pPr algn="ctr"/>
            <a:r>
              <a:rPr lang="en-US" sz="2400" b="1" dirty="0">
                <a:solidFill>
                  <a:srgbClr val="FFFF00"/>
                </a:solidFill>
                <a:latin typeface="Bradley Hand ITC" panose="03070402050302030203" pitchFamily="66" charset="0"/>
              </a:rPr>
              <a:t>Google Shopping Ads*</a:t>
            </a:r>
          </a:p>
        </p:txBody>
      </p:sp>
      <p:cxnSp>
        <p:nvCxnSpPr>
          <p:cNvPr id="7" name="Straight Arrow Connector 6">
            <a:extLst>
              <a:ext uri="{FF2B5EF4-FFF2-40B4-BE49-F238E27FC236}">
                <a16:creationId xmlns:a16="http://schemas.microsoft.com/office/drawing/2014/main" id="{84387210-BA1C-41D7-900B-6226232874E7}"/>
              </a:ext>
            </a:extLst>
          </p:cNvPr>
          <p:cNvCxnSpPr>
            <a:cxnSpLocks/>
            <a:stCxn id="3" idx="3"/>
          </p:cNvCxnSpPr>
          <p:nvPr/>
        </p:nvCxnSpPr>
        <p:spPr bwMode="auto">
          <a:xfrm flipV="1">
            <a:off x="1555722" y="2807597"/>
            <a:ext cx="1062577" cy="138500"/>
          </a:xfrm>
          <a:prstGeom prst="straightConnector1">
            <a:avLst/>
          </a:prstGeom>
          <a:solidFill>
            <a:schemeClr val="accent1"/>
          </a:solidFill>
          <a:ln w="57150" cap="flat" cmpd="sng" algn="ctr">
            <a:solidFill>
              <a:srgbClr val="FFFF00"/>
            </a:solidFill>
            <a:prstDash val="solid"/>
            <a:round/>
            <a:headEnd type="none" w="med" len="med"/>
            <a:tailEnd type="triangle"/>
          </a:ln>
          <a:effectLst/>
        </p:spPr>
      </p:cxnSp>
    </p:spTree>
    <p:extLst>
      <p:ext uri="{BB962C8B-B14F-4D97-AF65-F5344CB8AC3E}">
        <p14:creationId xmlns:p14="http://schemas.microsoft.com/office/powerpoint/2010/main" val="3871529030"/>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childTnLst>
                          </p:cTn>
                        </p:par>
                        <p:par>
                          <p:cTn id="17" fill="hold">
                            <p:stCondLst>
                              <p:cond delay="500"/>
                            </p:stCondLst>
                            <p:childTnLst>
                              <p:par>
                                <p:cTn id="18" presetID="10" presetClass="entr" presetSubtype="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 grpId="0" animBg="1"/>
      <p:bldP spid="3" grpId="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32902"/>
            <a:ext cx="9144000" cy="1075890"/>
          </a:xfrm>
          <a:noFill/>
          <a:ln w="9525"/>
        </p:spPr>
        <p:txBody>
          <a:bodyPr/>
          <a:lstStyle/>
          <a:p>
            <a:r>
              <a:rPr lang="en-US" sz="3200" dirty="0">
                <a:effectLst/>
              </a:rPr>
              <a:t>Building a Paid Search Marketing Program</a:t>
            </a:r>
            <a:r>
              <a:rPr lang="en-US" b="1" dirty="0">
                <a:solidFill>
                  <a:srgbClr val="FFFF00"/>
                </a:solidFill>
                <a:effectLst/>
              </a:rPr>
              <a:t>*</a:t>
            </a:r>
          </a:p>
        </p:txBody>
      </p:sp>
      <p:sp>
        <p:nvSpPr>
          <p:cNvPr id="106500" name="Oval 4"/>
          <p:cNvSpPr>
            <a:spLocks noChangeArrowheads="1"/>
          </p:cNvSpPr>
          <p:nvPr/>
        </p:nvSpPr>
        <p:spPr bwMode="auto">
          <a:xfrm>
            <a:off x="1812776" y="1588871"/>
            <a:ext cx="5562600" cy="2209800"/>
          </a:xfrm>
          <a:prstGeom prst="ellipse">
            <a:avLst/>
          </a:prstGeom>
          <a:noFill/>
          <a:ln w="76200">
            <a:solidFill>
              <a:schemeClr val="tx1"/>
            </a:solidFill>
            <a:round/>
            <a:headEnd/>
            <a:tailEnd/>
          </a:ln>
          <a:effectLst/>
        </p:spPr>
        <p:txBody>
          <a:bodyPr wrap="none" anchor="ctr"/>
          <a:lstStyle/>
          <a:p>
            <a:pPr algn="ctr"/>
            <a:endParaRPr lang="en-US"/>
          </a:p>
        </p:txBody>
      </p:sp>
      <p:sp>
        <p:nvSpPr>
          <p:cNvPr id="106502" name="Text Box 6"/>
          <p:cNvSpPr txBox="1">
            <a:spLocks noChangeArrowheads="1"/>
          </p:cNvSpPr>
          <p:nvPr/>
        </p:nvSpPr>
        <p:spPr bwMode="auto">
          <a:xfrm>
            <a:off x="3793976" y="1360271"/>
            <a:ext cx="1490663" cy="457200"/>
          </a:xfrm>
          <a:prstGeom prst="rect">
            <a:avLst/>
          </a:prstGeom>
          <a:solidFill>
            <a:srgbClr val="000000"/>
          </a:solidFill>
          <a:ln w="9525">
            <a:noFill/>
            <a:miter lim="800000"/>
            <a:headEnd/>
            <a:tailEnd/>
          </a:ln>
          <a:effectLst/>
        </p:spPr>
        <p:txBody>
          <a:bodyPr wrap="none">
            <a:spAutoFit/>
          </a:bodyPr>
          <a:lstStyle/>
          <a:p>
            <a:r>
              <a:rPr lang="en-US" sz="2400" dirty="0">
                <a:solidFill>
                  <a:schemeClr val="accent1"/>
                </a:solidFill>
              </a:rPr>
              <a:t>Research</a:t>
            </a:r>
          </a:p>
        </p:txBody>
      </p:sp>
      <p:sp>
        <p:nvSpPr>
          <p:cNvPr id="106503" name="Text Box 7"/>
          <p:cNvSpPr txBox="1">
            <a:spLocks noChangeArrowheads="1"/>
          </p:cNvSpPr>
          <p:nvPr/>
        </p:nvSpPr>
        <p:spPr bwMode="auto">
          <a:xfrm>
            <a:off x="6156176" y="2350871"/>
            <a:ext cx="1982788" cy="822325"/>
          </a:xfrm>
          <a:prstGeom prst="rect">
            <a:avLst/>
          </a:prstGeom>
          <a:solidFill>
            <a:srgbClr val="000000"/>
          </a:solidFill>
          <a:ln w="9525">
            <a:noFill/>
            <a:miter lim="800000"/>
            <a:headEnd/>
            <a:tailEnd/>
          </a:ln>
          <a:effectLst/>
        </p:spPr>
        <p:txBody>
          <a:bodyPr wrap="none">
            <a:spAutoFit/>
          </a:bodyPr>
          <a:lstStyle/>
          <a:p>
            <a:pPr algn="ctr"/>
            <a:r>
              <a:rPr lang="en-US" sz="2400">
                <a:solidFill>
                  <a:schemeClr val="accent1"/>
                </a:solidFill>
              </a:rPr>
              <a:t>Ad Copy</a:t>
            </a:r>
            <a:br>
              <a:rPr lang="en-US" sz="2400">
                <a:solidFill>
                  <a:schemeClr val="accent1"/>
                </a:solidFill>
              </a:rPr>
            </a:br>
            <a:r>
              <a:rPr lang="en-US" sz="2400">
                <a:solidFill>
                  <a:schemeClr val="accent1"/>
                </a:solidFill>
              </a:rPr>
              <a:t>Development</a:t>
            </a:r>
          </a:p>
        </p:txBody>
      </p:sp>
      <p:sp>
        <p:nvSpPr>
          <p:cNvPr id="106504" name="Text Box 8"/>
          <p:cNvSpPr txBox="1">
            <a:spLocks noChangeArrowheads="1"/>
          </p:cNvSpPr>
          <p:nvPr/>
        </p:nvSpPr>
        <p:spPr bwMode="auto">
          <a:xfrm>
            <a:off x="3565376" y="3493871"/>
            <a:ext cx="2220913" cy="822325"/>
          </a:xfrm>
          <a:prstGeom prst="rect">
            <a:avLst/>
          </a:prstGeom>
          <a:solidFill>
            <a:srgbClr val="000000"/>
          </a:solidFill>
          <a:ln w="9525">
            <a:noFill/>
            <a:miter lim="800000"/>
            <a:headEnd/>
            <a:tailEnd/>
          </a:ln>
          <a:effectLst/>
        </p:spPr>
        <p:txBody>
          <a:bodyPr wrap="none">
            <a:spAutoFit/>
          </a:bodyPr>
          <a:lstStyle/>
          <a:p>
            <a:pPr algn="ctr"/>
            <a:r>
              <a:rPr lang="en-US" sz="2400">
                <a:solidFill>
                  <a:schemeClr val="accent1"/>
                </a:solidFill>
              </a:rPr>
              <a:t>Landing Pages</a:t>
            </a:r>
            <a:br>
              <a:rPr lang="en-US" sz="2400">
                <a:solidFill>
                  <a:schemeClr val="accent1"/>
                </a:solidFill>
              </a:rPr>
            </a:br>
            <a:r>
              <a:rPr lang="en-US" sz="2400">
                <a:solidFill>
                  <a:schemeClr val="accent1"/>
                </a:solidFill>
              </a:rPr>
              <a:t>Development</a:t>
            </a:r>
          </a:p>
        </p:txBody>
      </p:sp>
      <p:sp>
        <p:nvSpPr>
          <p:cNvPr id="106505" name="Text Box 9"/>
          <p:cNvSpPr txBox="1">
            <a:spLocks noChangeArrowheads="1"/>
          </p:cNvSpPr>
          <p:nvPr/>
        </p:nvSpPr>
        <p:spPr bwMode="auto">
          <a:xfrm>
            <a:off x="822176" y="2579471"/>
            <a:ext cx="2049463" cy="457200"/>
          </a:xfrm>
          <a:prstGeom prst="rect">
            <a:avLst/>
          </a:prstGeom>
          <a:solidFill>
            <a:srgbClr val="000000"/>
          </a:solidFill>
          <a:ln w="9525">
            <a:noFill/>
            <a:miter lim="800000"/>
            <a:headEnd/>
            <a:tailEnd/>
          </a:ln>
          <a:effectLst/>
        </p:spPr>
        <p:txBody>
          <a:bodyPr wrap="none">
            <a:spAutoFit/>
          </a:bodyPr>
          <a:lstStyle/>
          <a:p>
            <a:r>
              <a:rPr lang="en-US" sz="2400">
                <a:solidFill>
                  <a:schemeClr val="accent1"/>
                </a:solidFill>
              </a:rPr>
              <a:t>Measurement</a:t>
            </a:r>
          </a:p>
        </p:txBody>
      </p:sp>
      <p:sp>
        <p:nvSpPr>
          <p:cNvPr id="106506" name="AutoShape 10"/>
          <p:cNvSpPr>
            <a:spLocks noChangeArrowheads="1"/>
          </p:cNvSpPr>
          <p:nvPr/>
        </p:nvSpPr>
        <p:spPr bwMode="auto">
          <a:xfrm rot="-516083">
            <a:off x="5927576" y="1512671"/>
            <a:ext cx="457200" cy="381000"/>
          </a:xfrm>
          <a:prstGeom prst="triangle">
            <a:avLst>
              <a:gd name="adj" fmla="val 50000"/>
            </a:avLst>
          </a:prstGeom>
          <a:solidFill>
            <a:srgbClr val="000000"/>
          </a:solidFill>
          <a:ln w="9525">
            <a:solidFill>
              <a:schemeClr val="tx1"/>
            </a:solidFill>
            <a:miter lim="800000"/>
            <a:headEnd/>
            <a:tailEnd/>
          </a:ln>
          <a:effectLst/>
        </p:spPr>
        <p:txBody>
          <a:bodyPr wrap="none" anchor="ctr"/>
          <a:lstStyle/>
          <a:p>
            <a:endParaRPr lang="en-CA"/>
          </a:p>
        </p:txBody>
      </p:sp>
      <p:sp>
        <p:nvSpPr>
          <p:cNvPr id="106507" name="AutoShape 11"/>
          <p:cNvSpPr>
            <a:spLocks noChangeArrowheads="1"/>
          </p:cNvSpPr>
          <p:nvPr/>
        </p:nvSpPr>
        <p:spPr bwMode="auto">
          <a:xfrm rot="7775331">
            <a:off x="6148239" y="3409734"/>
            <a:ext cx="457200" cy="381000"/>
          </a:xfrm>
          <a:prstGeom prst="triangle">
            <a:avLst>
              <a:gd name="adj" fmla="val 50000"/>
            </a:avLst>
          </a:prstGeom>
          <a:solidFill>
            <a:srgbClr val="000000"/>
          </a:solidFill>
          <a:ln w="9525">
            <a:solidFill>
              <a:schemeClr val="tx1"/>
            </a:solidFill>
            <a:miter lim="800000"/>
            <a:headEnd/>
            <a:tailEnd/>
          </a:ln>
          <a:effectLst/>
        </p:spPr>
        <p:txBody>
          <a:bodyPr wrap="none" anchor="ctr"/>
          <a:lstStyle/>
          <a:p>
            <a:endParaRPr lang="en-CA"/>
          </a:p>
        </p:txBody>
      </p:sp>
      <p:sp>
        <p:nvSpPr>
          <p:cNvPr id="106508" name="AutoShape 12"/>
          <p:cNvSpPr>
            <a:spLocks noChangeArrowheads="1"/>
          </p:cNvSpPr>
          <p:nvPr/>
        </p:nvSpPr>
        <p:spPr bwMode="auto">
          <a:xfrm rot="-3539868">
            <a:off x="2427933" y="3277177"/>
            <a:ext cx="457200" cy="392113"/>
          </a:xfrm>
          <a:prstGeom prst="triangle">
            <a:avLst>
              <a:gd name="adj" fmla="val 50000"/>
            </a:avLst>
          </a:prstGeom>
          <a:solidFill>
            <a:srgbClr val="000000"/>
          </a:solidFill>
          <a:ln w="9525">
            <a:solidFill>
              <a:schemeClr val="tx1"/>
            </a:solidFill>
            <a:miter lim="800000"/>
            <a:headEnd/>
            <a:tailEnd/>
          </a:ln>
          <a:effectLst/>
        </p:spPr>
        <p:txBody>
          <a:bodyPr wrap="none" anchor="ctr"/>
          <a:lstStyle/>
          <a:p>
            <a:endParaRPr lang="en-CA"/>
          </a:p>
        </p:txBody>
      </p:sp>
      <p:sp>
        <p:nvSpPr>
          <p:cNvPr id="106509" name="AutoShape 13"/>
          <p:cNvSpPr>
            <a:spLocks noChangeArrowheads="1"/>
          </p:cNvSpPr>
          <p:nvPr/>
        </p:nvSpPr>
        <p:spPr bwMode="auto">
          <a:xfrm rot="-3539868">
            <a:off x="2321570" y="1738890"/>
            <a:ext cx="457200" cy="392112"/>
          </a:xfrm>
          <a:prstGeom prst="triangle">
            <a:avLst>
              <a:gd name="adj" fmla="val 50000"/>
            </a:avLst>
          </a:prstGeom>
          <a:solidFill>
            <a:srgbClr val="000000"/>
          </a:solidFill>
          <a:ln w="9525">
            <a:solidFill>
              <a:schemeClr val="tx1"/>
            </a:solidFill>
            <a:miter lim="800000"/>
            <a:headEnd/>
            <a:tailEnd/>
          </a:ln>
          <a:effectLst/>
        </p:spPr>
        <p:txBody>
          <a:bodyPr wrap="none" anchor="ctr"/>
          <a:lstStyle/>
          <a:p>
            <a:endParaRPr lang="en-CA"/>
          </a:p>
        </p:txBody>
      </p:sp>
      <p:sp>
        <p:nvSpPr>
          <p:cNvPr id="14" name="Rectangle 13"/>
          <p:cNvSpPr/>
          <p:nvPr/>
        </p:nvSpPr>
        <p:spPr bwMode="auto">
          <a:xfrm>
            <a:off x="1555507" y="4789271"/>
            <a:ext cx="6414934" cy="1431925"/>
          </a:xfrm>
          <a:prstGeom prst="rect">
            <a:avLst/>
          </a:prstGeom>
          <a:solidFill>
            <a:schemeClr val="tx1"/>
          </a:solidFill>
          <a:ln w="38100" cap="flat" cmpd="sng" algn="ctr">
            <a:solidFill>
              <a:srgbClr val="3333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Down Arrow 1"/>
          <p:cNvSpPr/>
          <p:nvPr/>
        </p:nvSpPr>
        <p:spPr bwMode="auto">
          <a:xfrm>
            <a:off x="7610400" y="3302665"/>
            <a:ext cx="360040" cy="1163698"/>
          </a:xfrm>
          <a:prstGeom prst="downArrow">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solidFill>
                  <a:sysClr val="windowText" lastClr="000000"/>
                </a:solidFill>
              </a:ln>
              <a:solidFill>
                <a:schemeClr val="bg2"/>
              </a:solidFill>
              <a:effectLst/>
              <a:latin typeface="Arial" charset="0"/>
            </a:endParaRPr>
          </a:p>
        </p:txBody>
      </p:sp>
      <p:pic>
        <p:nvPicPr>
          <p:cNvPr id="3" name="Picture 2"/>
          <p:cNvPicPr>
            <a:picLocks noChangeAspect="1"/>
          </p:cNvPicPr>
          <p:nvPr/>
        </p:nvPicPr>
        <p:blipFill rotWithShape="1">
          <a:blip r:embed="rId3"/>
          <a:srcRect l="19390" t="63980" r="8258" b="7385"/>
          <a:stretch/>
        </p:blipFill>
        <p:spPr>
          <a:xfrm>
            <a:off x="1971869" y="4925075"/>
            <a:ext cx="5616624" cy="1167386"/>
          </a:xfrm>
          <a:prstGeom prst="rect">
            <a:avLst/>
          </a:prstGeom>
        </p:spPr>
      </p:pic>
    </p:spTree>
    <p:extLst>
      <p:ext uri="{BB962C8B-B14F-4D97-AF65-F5344CB8AC3E}">
        <p14:creationId xmlns:p14="http://schemas.microsoft.com/office/powerpoint/2010/main" val="1729759142"/>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106506"/>
                                        </p:tgtEl>
                                        <p:attrNameLst>
                                          <p:attrName>style.visibility</p:attrName>
                                        </p:attrNameLst>
                                      </p:cBhvr>
                                      <p:to>
                                        <p:strVal val="visible"/>
                                      </p:to>
                                    </p:set>
                                    <p:animEffect transition="in" filter="slide(fromLeft)">
                                      <p:cBhvr>
                                        <p:cTn id="7" dur="500"/>
                                        <p:tgtEl>
                                          <p:spTgt spid="106506"/>
                                        </p:tgtEl>
                                      </p:cBhvr>
                                    </p:animEffect>
                                  </p:childTnLst>
                                </p:cTn>
                              </p:par>
                            </p:childTnLst>
                          </p:cTn>
                        </p:par>
                        <p:par>
                          <p:cTn id="8" fill="hold">
                            <p:stCondLst>
                              <p:cond delay="500"/>
                            </p:stCondLst>
                            <p:childTnLst>
                              <p:par>
                                <p:cTn id="9" presetID="12" presetClass="entr" presetSubtype="2" fill="hold" grpId="0" nodeType="afterEffect">
                                  <p:stCondLst>
                                    <p:cond delay="0"/>
                                  </p:stCondLst>
                                  <p:childTnLst>
                                    <p:set>
                                      <p:cBhvr>
                                        <p:cTn id="10" dur="1" fill="hold">
                                          <p:stCondLst>
                                            <p:cond delay="0"/>
                                          </p:stCondLst>
                                        </p:cTn>
                                        <p:tgtEl>
                                          <p:spTgt spid="106507"/>
                                        </p:tgtEl>
                                        <p:attrNameLst>
                                          <p:attrName>style.visibility</p:attrName>
                                        </p:attrNameLst>
                                      </p:cBhvr>
                                      <p:to>
                                        <p:strVal val="visible"/>
                                      </p:to>
                                    </p:set>
                                    <p:animEffect transition="in" filter="slide(fromRight)">
                                      <p:cBhvr>
                                        <p:cTn id="11" dur="500"/>
                                        <p:tgtEl>
                                          <p:spTgt spid="106507"/>
                                        </p:tgtEl>
                                      </p:cBhvr>
                                    </p:animEffect>
                                  </p:childTnLst>
                                </p:cTn>
                              </p:par>
                            </p:childTnLst>
                          </p:cTn>
                        </p:par>
                        <p:par>
                          <p:cTn id="12" fill="hold">
                            <p:stCondLst>
                              <p:cond delay="1000"/>
                            </p:stCondLst>
                            <p:childTnLst>
                              <p:par>
                                <p:cTn id="13" presetID="12" presetClass="entr" presetSubtype="2" fill="hold" grpId="0" nodeType="afterEffect">
                                  <p:stCondLst>
                                    <p:cond delay="0"/>
                                  </p:stCondLst>
                                  <p:childTnLst>
                                    <p:set>
                                      <p:cBhvr>
                                        <p:cTn id="14" dur="1" fill="hold">
                                          <p:stCondLst>
                                            <p:cond delay="0"/>
                                          </p:stCondLst>
                                        </p:cTn>
                                        <p:tgtEl>
                                          <p:spTgt spid="106508"/>
                                        </p:tgtEl>
                                        <p:attrNameLst>
                                          <p:attrName>style.visibility</p:attrName>
                                        </p:attrNameLst>
                                      </p:cBhvr>
                                      <p:to>
                                        <p:strVal val="visible"/>
                                      </p:to>
                                    </p:set>
                                    <p:animEffect transition="in" filter="slide(fromRight)">
                                      <p:cBhvr>
                                        <p:cTn id="15" dur="500"/>
                                        <p:tgtEl>
                                          <p:spTgt spid="106508"/>
                                        </p:tgtEl>
                                      </p:cBhvr>
                                    </p:animEffect>
                                  </p:childTnLst>
                                </p:cTn>
                              </p:par>
                            </p:childTnLst>
                          </p:cTn>
                        </p:par>
                        <p:par>
                          <p:cTn id="16" fill="hold">
                            <p:stCondLst>
                              <p:cond delay="1500"/>
                            </p:stCondLst>
                            <p:childTnLst>
                              <p:par>
                                <p:cTn id="17" presetID="12" presetClass="entr" presetSubtype="8" fill="hold" grpId="0" nodeType="afterEffect">
                                  <p:stCondLst>
                                    <p:cond delay="0"/>
                                  </p:stCondLst>
                                  <p:childTnLst>
                                    <p:set>
                                      <p:cBhvr>
                                        <p:cTn id="18" dur="1" fill="hold">
                                          <p:stCondLst>
                                            <p:cond delay="0"/>
                                          </p:stCondLst>
                                        </p:cTn>
                                        <p:tgtEl>
                                          <p:spTgt spid="106509"/>
                                        </p:tgtEl>
                                        <p:attrNameLst>
                                          <p:attrName>style.visibility</p:attrName>
                                        </p:attrNameLst>
                                      </p:cBhvr>
                                      <p:to>
                                        <p:strVal val="visible"/>
                                      </p:to>
                                    </p:set>
                                    <p:animEffect transition="in" filter="slide(fromLeft)">
                                      <p:cBhvr>
                                        <p:cTn id="19" dur="500"/>
                                        <p:tgtEl>
                                          <p:spTgt spid="106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506" grpId="0" animBg="1"/>
      <p:bldP spid="106507" grpId="0" animBg="1"/>
      <p:bldP spid="106508" grpId="0" animBg="1"/>
      <p:bldP spid="106509"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42988"/>
          </a:xfrm>
        </p:spPr>
        <p:txBody>
          <a:bodyPr/>
          <a:lstStyle/>
          <a:p>
            <a:r>
              <a:rPr lang="en-US" dirty="0"/>
              <a:t>Research: Choosing Keywords</a:t>
            </a:r>
            <a:r>
              <a:rPr lang="en-US" b="1" dirty="0">
                <a:solidFill>
                  <a:srgbClr val="FFFF00"/>
                </a:solidFill>
              </a:rPr>
              <a:t>*</a:t>
            </a:r>
          </a:p>
        </p:txBody>
      </p:sp>
      <p:pic>
        <p:nvPicPr>
          <p:cNvPr id="8" name="Picture 7">
            <a:extLst>
              <a:ext uri="{FF2B5EF4-FFF2-40B4-BE49-F238E27FC236}">
                <a16:creationId xmlns:a16="http://schemas.microsoft.com/office/drawing/2014/main" id="{9A9B1753-0BD6-41A8-BDC6-932384B99D16}"/>
              </a:ext>
            </a:extLst>
          </p:cNvPr>
          <p:cNvPicPr>
            <a:picLocks noChangeAspect="1"/>
          </p:cNvPicPr>
          <p:nvPr/>
        </p:nvPicPr>
        <p:blipFill rotWithShape="1">
          <a:blip r:embed="rId3"/>
          <a:srcRect l="3929" t="8141" r="3750" b="6978"/>
          <a:stretch/>
        </p:blipFill>
        <p:spPr>
          <a:xfrm>
            <a:off x="351064" y="1268760"/>
            <a:ext cx="8441872" cy="4767944"/>
          </a:xfrm>
          <a:prstGeom prst="rect">
            <a:avLst/>
          </a:prstGeom>
          <a:ln w="57150">
            <a:solidFill>
              <a:schemeClr val="accent1"/>
            </a:solidFill>
          </a:ln>
        </p:spPr>
      </p:pic>
    </p:spTree>
    <p:extLst>
      <p:ext uri="{BB962C8B-B14F-4D97-AF65-F5344CB8AC3E}">
        <p14:creationId xmlns:p14="http://schemas.microsoft.com/office/powerpoint/2010/main" val="3024019460"/>
      </p:ext>
    </p:extLst>
  </p:cSld>
  <p:clrMapOvr>
    <a:masterClrMapping/>
  </p:clrMapOvr>
  <p:transition>
    <p:zoom/>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Rounded Corners 8">
            <a:extLst>
              <a:ext uri="{FF2B5EF4-FFF2-40B4-BE49-F238E27FC236}">
                <a16:creationId xmlns:a16="http://schemas.microsoft.com/office/drawing/2014/main" id="{2119DA76-7D49-418B-B44B-1A59266C1609}"/>
              </a:ext>
            </a:extLst>
          </p:cNvPr>
          <p:cNvSpPr/>
          <p:nvPr/>
        </p:nvSpPr>
        <p:spPr bwMode="auto">
          <a:xfrm>
            <a:off x="467544" y="1268760"/>
            <a:ext cx="7914456" cy="5256584"/>
          </a:xfrm>
          <a:prstGeom prst="roundRect">
            <a:avLst/>
          </a:prstGeom>
          <a:solidFill>
            <a:schemeClr val="tx1"/>
          </a:solidFill>
          <a:ln w="762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a:xfrm>
            <a:off x="0" y="0"/>
            <a:ext cx="9144000" cy="1042988"/>
          </a:xfrm>
        </p:spPr>
        <p:txBody>
          <a:bodyPr/>
          <a:lstStyle/>
          <a:p>
            <a:r>
              <a:rPr lang="en-US" dirty="0">
                <a:solidFill>
                  <a:srgbClr val="FFFF00"/>
                </a:solidFill>
              </a:rPr>
              <a:t>Keyword Match Types</a:t>
            </a:r>
          </a:p>
        </p:txBody>
      </p:sp>
      <p:pic>
        <p:nvPicPr>
          <p:cNvPr id="4" name="Picture 3">
            <a:hlinkClick r:id="rId3"/>
          </p:cNvPr>
          <p:cNvPicPr>
            <a:picLocks noChangeAspect="1"/>
          </p:cNvPicPr>
          <p:nvPr/>
        </p:nvPicPr>
        <p:blipFill>
          <a:blip r:embed="rId4"/>
          <a:stretch>
            <a:fillRect/>
          </a:stretch>
        </p:blipFill>
        <p:spPr>
          <a:xfrm>
            <a:off x="950668" y="1556792"/>
            <a:ext cx="7090263" cy="4767485"/>
          </a:xfrm>
          <a:prstGeom prst="rect">
            <a:avLst/>
          </a:prstGeom>
          <a:ln w="76200">
            <a:noFill/>
          </a:ln>
        </p:spPr>
      </p:pic>
      <p:sp>
        <p:nvSpPr>
          <p:cNvPr id="8" name="Rectangle: Rounded Corners 7">
            <a:extLst>
              <a:ext uri="{FF2B5EF4-FFF2-40B4-BE49-F238E27FC236}">
                <a16:creationId xmlns:a16="http://schemas.microsoft.com/office/drawing/2014/main" id="{E4ADEA51-7B06-4795-8254-FFDEF15ED0C8}"/>
              </a:ext>
            </a:extLst>
          </p:cNvPr>
          <p:cNvSpPr/>
          <p:nvPr/>
        </p:nvSpPr>
        <p:spPr bwMode="auto">
          <a:xfrm>
            <a:off x="950668" y="1556792"/>
            <a:ext cx="6933700" cy="4464496"/>
          </a:xfrm>
          <a:prstGeom prst="roundRect">
            <a:avLst/>
          </a:prstGeom>
          <a:noFill/>
          <a:ln w="762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1679315875"/>
      </p:ext>
    </p:extLst>
  </p:cSld>
  <p:clrMapOvr>
    <a:masterClrMapping/>
  </p:clrMapOvr>
  <p:transition>
    <p:zoom/>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24744"/>
          </a:xfrm>
        </p:spPr>
        <p:txBody>
          <a:bodyPr>
            <a:normAutofit/>
          </a:bodyPr>
          <a:lstStyle/>
          <a:p>
            <a:r>
              <a:rPr lang="en-US" b="1" dirty="0">
                <a:solidFill>
                  <a:srgbClr val="FFFF00"/>
                </a:solidFill>
                <a:effectLst/>
                <a:latin typeface="Garamond" pitchFamily="18" charset="0"/>
              </a:rPr>
              <a:t>Elements of a High Performing Text Ad</a:t>
            </a:r>
          </a:p>
        </p:txBody>
      </p:sp>
      <p:sp>
        <p:nvSpPr>
          <p:cNvPr id="3" name="Content Placeholder 2"/>
          <p:cNvSpPr>
            <a:spLocks noGrp="1"/>
          </p:cNvSpPr>
          <p:nvPr>
            <p:ph idx="1"/>
          </p:nvPr>
        </p:nvSpPr>
        <p:spPr>
          <a:xfrm>
            <a:off x="457200" y="4169572"/>
            <a:ext cx="8229600" cy="2133600"/>
          </a:xfrm>
        </p:spPr>
        <p:txBody>
          <a:bodyPr>
            <a:normAutofit/>
          </a:bodyPr>
          <a:lstStyle/>
          <a:p>
            <a:r>
              <a:rPr lang="en-US" b="1" dirty="0">
                <a:solidFill>
                  <a:srgbClr val="FFFF00"/>
                </a:solidFill>
                <a:latin typeface="Garamond" pitchFamily="18" charset="0"/>
              </a:rPr>
              <a:t>Keyword relevance</a:t>
            </a:r>
          </a:p>
          <a:p>
            <a:r>
              <a:rPr lang="en-US" dirty="0">
                <a:latin typeface="Garamond" pitchFamily="18" charset="0"/>
              </a:rPr>
              <a:t>Enticing and </a:t>
            </a:r>
            <a:r>
              <a:rPr lang="en-US" dirty="0">
                <a:solidFill>
                  <a:srgbClr val="FFFF00"/>
                </a:solidFill>
                <a:latin typeface="Garamond" pitchFamily="18" charset="0"/>
              </a:rPr>
              <a:t>unique value proposition (</a:t>
            </a:r>
            <a:r>
              <a:rPr lang="en-US" b="1" dirty="0">
                <a:solidFill>
                  <a:srgbClr val="FFFF00"/>
                </a:solidFill>
                <a:latin typeface="Garamond" pitchFamily="18" charset="0"/>
              </a:rPr>
              <a:t>UVP</a:t>
            </a:r>
            <a:r>
              <a:rPr lang="en-US" dirty="0">
                <a:solidFill>
                  <a:srgbClr val="FFFF00"/>
                </a:solidFill>
                <a:latin typeface="Garamond" pitchFamily="18" charset="0"/>
              </a:rPr>
              <a:t>)</a:t>
            </a:r>
          </a:p>
          <a:p>
            <a:r>
              <a:rPr lang="en-US" dirty="0">
                <a:latin typeface="Garamond" pitchFamily="18" charset="0"/>
              </a:rPr>
              <a:t>Obvious </a:t>
            </a:r>
            <a:r>
              <a:rPr lang="en-US" dirty="0">
                <a:solidFill>
                  <a:srgbClr val="FFFF00"/>
                </a:solidFill>
                <a:latin typeface="Garamond" pitchFamily="18" charset="0"/>
              </a:rPr>
              <a:t>call to action (</a:t>
            </a:r>
            <a:r>
              <a:rPr lang="en-US" b="1" dirty="0">
                <a:solidFill>
                  <a:srgbClr val="FFFF00"/>
                </a:solidFill>
                <a:latin typeface="Garamond" pitchFamily="18" charset="0"/>
              </a:rPr>
              <a:t>CTA</a:t>
            </a:r>
            <a:r>
              <a:rPr lang="en-US" dirty="0">
                <a:solidFill>
                  <a:srgbClr val="FFFF00"/>
                </a:solidFill>
                <a:latin typeface="Garamond" pitchFamily="18" charset="0"/>
              </a:rPr>
              <a:t>)</a:t>
            </a:r>
          </a:p>
          <a:p>
            <a:r>
              <a:rPr lang="en-US" b="1" dirty="0">
                <a:solidFill>
                  <a:srgbClr val="FFFF00"/>
                </a:solidFill>
                <a:latin typeface="Garamond" pitchFamily="18" charset="0"/>
              </a:rPr>
              <a:t>Ad extensions</a:t>
            </a:r>
          </a:p>
          <a:p>
            <a:endParaRPr lang="en-US" dirty="0">
              <a:latin typeface="Garamond" pitchFamily="18" charset="0"/>
            </a:endParaRPr>
          </a:p>
        </p:txBody>
      </p:sp>
      <p:sp>
        <p:nvSpPr>
          <p:cNvPr id="49154" name="AutoShape 2" descr="data:image/jpeg;base64,/9j/4AAQSkZJRgABAQAAAQABAAD/2wCEAAkGBxQHEhUUEBQVFBUWFhoaFxgVFRYWHBceGBkYGBgXICAZIiggGh8xIRQXITEiJikrLi4uHR8/ODMtNygtLiwBCgoKDg0OGhAQGjglHyUxNzc0NzUsMDYvNzQ3Ly83NzcuNzc1NzQrLDcyNzc3LC0zNzAwNzExLi03LTQ4ODE3N//AABEIAHkBnwMBIgACEQEDEQH/xAAcAAEAAgIDAQAAAAAAAAAAAAAABwgFBgIDBAH/xABJEAABAwIDBQMHBwkGBwEAAAABAAIDBBEFEiEGBzFBURNhcQgiMjWBkbEUQnJzdKGyIzM0Q1KCwcLRFyRikpOzFlNUouHw8RX/xAAZAQEAAwEBAAAAAAAAAAAAAAAAAwQFAgH/xAAtEQEAAgIAAggEBwAAAAAAAAAAAQIDEQQFEiExMmFxobETIkGBFBUzUdHw8f/aAAwDAQACEQMRAD8AnFERAREQEREBERAREQEREBERAREQEREBERAREQEREBERAREQEREBERAREQEREBERAREQEREBERAREQEREBERAREQEREBERARFqO328Cm2KYO1vJM8XZEwi5HDM4/Nbfn42Bsg25FXCv3618zrxRwRN5DK5595I+C78H38VkDh8qhhmZfXIDG4DuNyPuQWIRYfZXaODaqnbUUxJadCDo5jhxa4cj93RapvV3hybDugbFCyUzB5Je4i2TKLafS+5BIaKINl99QrYqmWshbG2BrS0RuJMjnktDAHc9OPIXWq1W/qte+8cEDGcmnO8+03F/cEFiUUd7Fb16fHqaaWoAp5KdmeVt8wLeGZnM62GXiCRxvdaFjG/uokkPySnjZGDp2uZ7j3nKQB4C/igsCiifd3vibtFM2mrI2wyv0jewnI8/skHVpPLUg92l5YQEUU7d754cCkdBRxiokYbPeXWjaRxaLavI52sO8qPn78MTcbj5OB07I/wAXILLooR2R369u9seJRNY02HbRXs09XNN9O8HToVNjHiQAtIIIuCNQQeBQckUNbbb5Jtna2emjponticAHOc65u1rr6eKwn9v9T/0kP+d6CwCKv/8Ab/U/9JD/AJ3qZdi8bO0dFBUuYGOlaSWg3As4t0v4IM2ijveHvWg2RcYYm/KKgDVodZsd+GY6688o162uo3O/iuzX7Gny39HK/wB18yCxiKNt329uDal4gnZ8nqD6IzZmSHo08Q7/AAn2EqRp5Oya53GwJ9wug5ooAdv/AKi/6JDa/wC29bHt3vlGCObDSRNkmyNdI55OSMuaHZBbVzhfXgB77BLiKv8Ag2/qojkHyunjfGTr2V2vHeMxIPgbeIU74ZXx4pEyaF2aORoc0jmCg9KIo33kb1otkX9hAwT1NruBNmRX1GYjUutrlHLmEEkIq5N30YrHaR0MJivzheGnuzZlK+7jeLDts0ty9lUMF3xE3uOGdp5tuQDzF/AkN2RdVXUso2OkkcGMYC5znGwAGpJUI7S79JJJDHhkAc29myShznP7wxtrDx17ggnNFXqk32YjhkgFbTxubzaWPhdbqCb/AAU17JbTwbWU4npnXHBzTo6N3Nrh118CgzSKMtt950mzeJR0bIGPa7s8znOIP5R1tLaaBYzbne/JSVDqXCohPIwkPkLXPFxxDWt424E//UEwIoG2X34zxzCPE4mZC7K58bSx0fK5aSbgc+B8eC37eNvKh2PYxsYE9RIA5jA7QNPB7iOR5Aanu4oN7RV2O+nFKCRpqIIgw6hjopIyR3Em/t1U1bFbVw7YUwnguNcr2H0o3Di09eoPMIM+i0Oj28knqQwxN7M9m7QnMGSujax972cfy8ZLLCwJs51rHfEBERAREQEREBERAVbt42w+LY1iFRP8mfIxzyIyx7HDI3RgAvcaAG1uJKsiop3nb3Bs3I6momNknb6b36sjJ+bYaud14Ad+oAcd3W6Slp6VkmIwdpUSC7myEgRg8GgNNr21JPNRbvg2Wh2Ur+zpgRFJGJGtJJyXLmloJ1I82+vVd1JtVju1z3Np5aiQ8xCAxrfEtAA9pWubXYbW4ZMG4l2nalgcO0k7Q5STzubC4OiCUfJpqnZ6yO5y5Y3gcr3c0n3W9y4+Uv8AnKL6E3xjXV5NX6RV/VR/icu3yl/zlF9Cb4xoI32B2XdthVspmvyNIL3utfK1vEgczqAPFbPvU3Yt2LijmglfLG9+RweBdriCQbt0scp+7qsh5OLA6unPSD4vat78oV1sLGg1qGezR6CvGC4fJi88dPD6cz2sHTUjU9w4+xSltjuXGA0L6iKpdJJC3NI1zA1rgPSy21HXW/Babum9b0f1v8rlZLeP6rrfs0n4SgqThUpgmic3i2RhHiHAhXC2mE8tFOKQXndE4R6gec4Wvc6XF7qnVD+cZ9NvxCunLUsoojJK4MYxmZzjoGgC5J9gQVbpd1uJyzRslpZGNe9rXPuxwYCdXmx5C5U4f2Q4WIOx7A5rW7XO7tL/ALV729lrdyjfbDfhUVb3Mw4CGIEgSOaHSP77O81nhYnvWFoRtDtUzPE6sfGeDs/ZNPeLloI7wg0TEaX5DLJETfs3uZfrlcW3+5Ws3SzmowijLjciPL7GOc1v3ABVQrI3wyPbLfO1zg+5ucwJDrnmb3Vqtzvqek+i7/ceg8u0W6Wh2gqJKiYzB8hBdleALgAaAg24BRPva2Tw7Y5rIqYyvqX+dZ0gIjZ+0QBxJFgPFT1tjtJFspSyVE2uUWY3m959Fg/ryFyqjY1isuPVEk85zSSuube4NA5ACwA6AIOzZvA5do6mOngF3yG1+TR85x7gNVaPEpGbvMId2eopocrC75zz5rSfF7gfasNua2G/4Xpu2nb/AHmcAuvxjZxbH3Hme/TkuO/+QswlwHzpowfC5PxAQVsu/EpdSXSSv1J4uc93E+JKsjS7l8PbSiJ7HGYs1nD3Zg+3pAXy2vysq+7HtD6+kB4fKYv9xquYgpPW078Knewmz4ZHNu0kWcxxFx01CtbsTj52mwuOd3pmJzZPpsBa4+21/aq27zGCPFa0Dh27/vN/4qYNwMpfhVSDwbNJb2xMKCvTuKl7YLc+Np6QVVXPJGZbmMNAJtcjM4u43te2mnNRC7iri7CsEeHUYHAU0X4GoKk7QYU7A6mankILonlhI4G3A+0WKsZuCqTPhLQf1csjR4XDv5yoR3tet6z6wfgapn8nr1WftEnwYg33aLExgtLPUO1EUTn265QSB7TYKum6TZ//AI2xJ81Z+UZHeaXNqHvc7zWnuvc27lMu+iQx4NV2vqIxp0M0YPxWleTRGAytd87NEPYA8j4lBM01IyeMxuY10ZGUsLQWkdLcLKteJ0Dt3ePs7AOEQlY5nE3im0czvtdzfYFZpcXRh/EA+IQQ/wCUTtC6kghpIzbtyXyW/ZYRlb7XG/7qyO4vY+LC6NlW9gM84JDjqWMv5rW9L2uetx0WgeUU8uxKMHgKZlva+RTxsawR0FIBwFNFb/Tag6tstl4dq6Z8M7QSQezfYZo3W0cDy7xzCgbcpjEmzuKmlkNmzF0T28g9l8rve0t/eVllVjFB8m2kOTS2Istbvlbf4lB7t/zizFiQbEQxWI5ekpq3ZbJR7LUcdmjt5GNfM8jzi5wvlv0F7Af1UKeUB62P1Ef8ysrS+g36I+CCF/KNwCNkcFYxobIZOykIHpgtLml3eMhF+/uC4biNnBi+bEKz8q6Mthgz+cGiNoGYd4GVo6WKz/lEerGfaGfhevVuB9Ut+uk+IQbDvGwCPaGgnjkaC5sbnxuI1Y9jS4EdOFj1BKiTybassqqmK5yuia63K7XWv7nlTlj36NP9TJ+AqBPJx/T5vs5/G1BN8WylNFKJAw3Dy9rM7sjXm3nBvDkCBwBAIAIWbREBERAREQEREBERBxldkBPQEqklZUurJHyPN3Pc5zj1LiST7yruqr+8rdtU4DUySQQvlpnuLmOjaXZMxvkcBq23AHgRbXigmjcvDFFhNOYbXcHGQjiX5iHX79APCyhffpjMeL4m4QuDmwxtiJGozAuLhfnYut4grWcGbiDLxUfytoedWQ9qA4nTUN07tVuL9y9ZFQOqHW+UAhwp2+ccltdRpn4HKOQOtzZB7/JwrmQVlRE42dJCCwdcjruHjZ1/YV7vKX/OUX0JvjGsXui3bVNfPHWTF9NFC8OboWySFp4AHg3kSeIuB1Gf8orC5q99GYYZZQGygmONz7XMdr5QbIMN5N/6bUfUfztW7eUP6sb9oZ+F61Xye8JnoKyd00MsbTBYGSNzATnGnnBblv6oZa/DQ2GN8jhOwkMaXG1nC9hrzCCEt03rej+t/lcrJbx/Vdb9mk/CVX3dZgVVBitI59NO1rZCS50T2gDK7UkiwVhd4EDqnDaxkbS9zqeQBrQSScp0AGpKCodD+cZ9NvxCsxvvqnU2DPyEjO6JjrdCbkfcq90OzlX2jP7rUem39TJ1HcrU7YbOjaehkpXHKXsGVx+a9ti0+Fxr3XQVL2fZHLVU7ZrdkZoxJfhlL2h1/ZdXGxCuiwaB0shbHFEy/IAADQD4AKomO7JVmAyGOop5GkH0g0uY7vDhoQslhWC4rtXkp2CqkjFrdq6QRMHAEl/mgDu16INbxGq+WyySWt2j3Pt0zOJ/irObj8QZW4TC1pGaIvY8X1BzFwv4hwKhvbvdXU7L9kYg6pY8AOdGwktk5tyi5yn5p/8ATK+5nYKbZKN8tS8iWdovCD5sYGozdX68tBrxQRLvh2xdtPWOjaSIKdzmRt/aINnyEdSRYdB4latsxizcDqY53wtn7M5mseSBmHouNuNjr42W/wAO52vxupnfIGU0ZmkIdIcxcC4kFrW3uPEhbJD5P0Yb59a8u/wwgD73IOWEb/o5HWqqVzBf0onh9u+zgFtG8F8e2+BzS0bu0blErCAb/knAvbbjewcLdVHuN7hammBdSVEc9uDXtMTj4G5bfxIUn7o8HmwXDI4aqMxyB0mZjrHRz3EcLjggqzhlV8imjk/5cjX/AOVwP8Fc+mxGOphbO17eyczOH3Fstr3v4KvW8zdPPg8r56GMy0ziXZGC74b6luUaub0I5ceFzH4q6uNhpg+oEZOsOaQNvx9Dh9yDltTiQxisqJxwlme5vgXHLx7rKxO57CDhWDAvFnTCSUjucLN/7WtKi7dxunqMdlZLWxugpmkEh4yvlt80A6gdXHlw7rHTwhkTmMFgGFrQOXm2ACCkruKuPsT6vo/s0X4Gqpj9nKwE/wB1qP8ARk/orb7HxOgoaVrwWubTxBwIsQQwXBHIoKw72vW9Z9YPwNUz+T16rP2iT4MUU71MCqqjFatzKedzXSAhzYnuBGRuoIFipN3UQVWEYFOY4XCoDpnRMkYWlxyty6OtfUe1Bum8XDDjGG1cTRdxiJaOrmWe0e9oUPeTjizaWqnp3G3bRtc3vdGTce55PsWwbmdocVxaqlZXdq+ARkl0seTI/MMoBsOILrju5LWt4u7uq2XqzW4Y15iz9o3sgS+B17kWGpbfgeFtD3hYlQttZvPrIsX+RUHZGMSxxaszlziRn1vwBJH7pWqz74cWrY+wYxjZCMpfHC/tOmguQD4N9y2nc1u3mo5vl+INLXi5hjf6V3cZX9DqbA66knkgx3lJYWWTUtTbRzHROPQtOZo9zne5SXulxZuL4VTEG5jYInjoY/N+AafaslttszHtbSSU8hyk6sfa+R49F38COhKr1QzYtupneBGQwnzg5rpIZbcHAi2vgQevRBZ6rqW0bHSSENaxpc4nQAAXJ+5Vh2EhO1uPNltdpnfUO7mscXtv7cg9q9WN7bYtvDb8mihIY4+cynjeM3Pz3OJsPaB1Uubp9gBsZC50pDqmUDtCNQwDURjr1J5nwCCIvKA9bH6iP+ZWVpfQb9EfBV636YJU12KZoYJpGuhjAcyNzgT5wtcCysNTjK1oP7I+CCMvKI9WM+0M/C9ercD6pb9dJ8QuO/uhkr8Oa2GN8jhOwkMaXG2V4vYa8wvTuNo5KHCmNmY+N3ayHK9pabX42OvJBuOPfo0/1Mn4CoE8nH9Pm+zn8bVP2NRmWnma0EkxPAA4klpACg7yfcJnoa2Z00Msbewtd8bmC+dunnAdEE+oiICIiAiIgIiICIiAiIg+AW4L6iIPNXukYwmEAvHAO59R4rwUGPx1Byyfkn8CHcL+P9VmFi8XwVmIi/ov5OH8eqp8TXPE9PDO/CeyfL9pWMM4p+XJH3j+9cMmDdfVo73VOBG1zl5fOYffw+5ZGk2rHCVlu9mv3H+qq4+b4d9DNE0t4p78vya6WOelHg2dFj6fGoKjhIAejvN+K9zXh/Ag+BWljy48kbpaJ8pU7Y7U70ackRFI4fCLr6BZEQEXTNVMg9N7W+JAWMqtpIYfRJef8I/iVBl4nDi79oj7paYcl+7WZdVaKypJDA2Nt9POFz331WOlwerFz2hPcJHXSXaGeuOWBuW/Tzne86BZajZJhkEj53lzrE2JJy6cLnvWLrBxV5mLXmI3u29RHl/jS3lwViJisTP011sVsvXSSTZHPc5uUkhxva1uq25avsdSnz5Tz80fE/wW0K9yiLxwsTee32VeYTX48xX6C4dmL3sL9bLmi01IREQEREBERAREQcBGAb2F/ALmiIC+OaHcRdfUQcWsDOAA8FyREBERAREQEREBERAREQEREBERAREQEREBERAREQcXsEgsQCDyOqwdfsxHNrGch6cR/wCFnkUGfhcWeNZK7S4s2TFO6TpodXgM1N83OOrNfu4rH3dTn5zT7WqTFwkibL6QB8QCsbLyCm94rzHr/DRpzW2tXrtHzMTmZwlf/mJXaMbnH6133f0W4vwiCTjEz2C3wXV/+DT/APLHvd/VQ/lPG17uX1sk/H8NPbj9Iai7GZ3frXfcPguiStkm9KR5/eK3hmCQM/VN9tz8V6oaVkPosa3wAC6jk/FX/Uze8vJ5jgr3MftDQqfC5qr0Y3eJ0HvKzVFsrzmf+63+pW0oreDknD4+u/zT49ivl5nlt1V6nno6JlGLRtDfifE815caon17WsaQGlwLz3Doski074KWx/D1qvgpVy2i/T+rqpqdtK0MYLACwXaiKWIisahxMzM7kREXrwREQEREBERAREQEREBERAREQEREBERAREQEREBERAREQEREBERAREQEREBERAREQEREBERAREQEREBERAREQEREBERAREQEREBERAREQEREBERAREQEREBERAREQEREBERAREQE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56" name="AutoShape 4" descr="data:image/jpeg;base64,/9j/4AAQSkZJRgABAQAAAQABAAD/2wCEAAkGBxQHEhUUEBQVFBUWFhoaFxgVFRYWHBceGBkYGBgXICAZIiggGh8xIRQXITEiJikrLi4uHR8/ODMtNygtLiwBCgoKDg0OGhAQGjglHyUxNzc0NzUsMDYvNzQ3Ly83NzcuNzc1NzQrLDcyNzc3LC0zNzAwNzExLi03LTQ4ODE3N//AABEIAHkBnwMBIgACEQEDEQH/xAAcAAEAAgIDAQAAAAAAAAAAAAAABwgFBgIDBAH/xABJEAABAwIDBQMHBwkGBwEAAAABAAIDBBEFEiEGBzFBURNhcQgiMjWBkbEUQnJzdKGyIzM0Q1KCwcLRFyRikpOzFlNUouHw8RX/xAAZAQEAAwEBAAAAAAAAAAAAAAAAAwQFAgH/xAAtEQEAAgIAAggEBwAAAAAAAAAAAQIDEQQFEiExMmFxobETIkGBFBUzUdHw8f/aAAwDAQACEQMRAD8AnFERAREQEREBERAREQEREBERAREQEREBERAREQEREBERAREQEREBERAREQEREBERAREQEREBERAREQEREBERAREQEREBERARFqO328Cm2KYO1vJM8XZEwi5HDM4/Nbfn42Bsg25FXCv3618zrxRwRN5DK5595I+C78H38VkDh8qhhmZfXIDG4DuNyPuQWIRYfZXaODaqnbUUxJadCDo5jhxa4cj93RapvV3hybDugbFCyUzB5Je4i2TKLafS+5BIaKINl99QrYqmWshbG2BrS0RuJMjnktDAHc9OPIXWq1W/qte+8cEDGcmnO8+03F/cEFiUUd7Fb16fHqaaWoAp5KdmeVt8wLeGZnM62GXiCRxvdaFjG/uokkPySnjZGDp2uZ7j3nKQB4C/igsCiifd3vibtFM2mrI2wyv0jewnI8/skHVpPLUg92l5YQEUU7d754cCkdBRxiokYbPeXWjaRxaLavI52sO8qPn78MTcbj5OB07I/wAXILLooR2R369u9seJRNY02HbRXs09XNN9O8HToVNjHiQAtIIIuCNQQeBQckUNbbb5Jtna2emjponticAHOc65u1rr6eKwn9v9T/0kP+d6CwCKv/8Ab/U/9JD/AJ3qZdi8bO0dFBUuYGOlaSWg3As4t0v4IM2ijveHvWg2RcYYm/KKgDVodZsd+GY6688o162uo3O/iuzX7Gny39HK/wB18yCxiKNt329uDal4gnZ8nqD6IzZmSHo08Q7/AAn2EqRp5Oya53GwJ9wug5ooAdv/AKi/6JDa/wC29bHt3vlGCObDSRNkmyNdI55OSMuaHZBbVzhfXgB77BLiKv8Ag2/qojkHyunjfGTr2V2vHeMxIPgbeIU74ZXx4pEyaF2aORoc0jmCg9KIo33kb1otkX9hAwT1NruBNmRX1GYjUutrlHLmEEkIq5N30YrHaR0MJivzheGnuzZlK+7jeLDts0ty9lUMF3xE3uOGdp5tuQDzF/AkN2RdVXUso2OkkcGMYC5znGwAGpJUI7S79JJJDHhkAc29myShznP7wxtrDx17ggnNFXqk32YjhkgFbTxubzaWPhdbqCb/AAU17JbTwbWU4npnXHBzTo6N3Nrh118CgzSKMtt950mzeJR0bIGPa7s8znOIP5R1tLaaBYzbne/JSVDqXCohPIwkPkLXPFxxDWt424E//UEwIoG2X34zxzCPE4mZC7K58bSx0fK5aSbgc+B8eC37eNvKh2PYxsYE9RIA5jA7QNPB7iOR5Aanu4oN7RV2O+nFKCRpqIIgw6hjopIyR3Em/t1U1bFbVw7YUwnguNcr2H0o3Di09eoPMIM+i0Oj28knqQwxN7M9m7QnMGSujax972cfy8ZLLCwJs51rHfEBERAREQEREBERAVbt42w+LY1iFRP8mfIxzyIyx7HDI3RgAvcaAG1uJKsiop3nb3Bs3I6momNknb6b36sjJ+bYaud14Ad+oAcd3W6Slp6VkmIwdpUSC7myEgRg8GgNNr21JPNRbvg2Wh2Ur+zpgRFJGJGtJJyXLmloJ1I82+vVd1JtVju1z3Np5aiQ8xCAxrfEtAA9pWubXYbW4ZMG4l2nalgcO0k7Q5STzubC4OiCUfJpqnZ6yO5y5Y3gcr3c0n3W9y4+Uv8AnKL6E3xjXV5NX6RV/VR/icu3yl/zlF9Cb4xoI32B2XdthVspmvyNIL3utfK1vEgczqAPFbPvU3Yt2LijmglfLG9+RweBdriCQbt0scp+7qsh5OLA6unPSD4vat78oV1sLGg1qGezR6CvGC4fJi88dPD6cz2sHTUjU9w4+xSltjuXGA0L6iKpdJJC3NI1zA1rgPSy21HXW/Babum9b0f1v8rlZLeP6rrfs0n4SgqThUpgmic3i2RhHiHAhXC2mE8tFOKQXndE4R6gec4Wvc6XF7qnVD+cZ9NvxCunLUsoojJK4MYxmZzjoGgC5J9gQVbpd1uJyzRslpZGNe9rXPuxwYCdXmx5C5U4f2Q4WIOx7A5rW7XO7tL/ALV729lrdyjfbDfhUVb3Mw4CGIEgSOaHSP77O81nhYnvWFoRtDtUzPE6sfGeDs/ZNPeLloI7wg0TEaX5DLJETfs3uZfrlcW3+5Ws3SzmowijLjciPL7GOc1v3ABVQrI3wyPbLfO1zg+5ucwJDrnmb3Vqtzvqek+i7/ceg8u0W6Wh2gqJKiYzB8hBdleALgAaAg24BRPva2Tw7Y5rIqYyvqX+dZ0gIjZ+0QBxJFgPFT1tjtJFspSyVE2uUWY3m959Fg/ryFyqjY1isuPVEk85zSSuube4NA5ACwA6AIOzZvA5do6mOngF3yG1+TR85x7gNVaPEpGbvMId2eopocrC75zz5rSfF7gfasNua2G/4Xpu2nb/AHmcAuvxjZxbH3Hme/TkuO/+QswlwHzpowfC5PxAQVsu/EpdSXSSv1J4uc93E+JKsjS7l8PbSiJ7HGYs1nD3Zg+3pAXy2vysq+7HtD6+kB4fKYv9xquYgpPW078Knewmz4ZHNu0kWcxxFx01CtbsTj52mwuOd3pmJzZPpsBa4+21/aq27zGCPFa0Dh27/vN/4qYNwMpfhVSDwbNJb2xMKCvTuKl7YLc+Np6QVVXPJGZbmMNAJtcjM4u43te2mnNRC7iri7CsEeHUYHAU0X4GoKk7QYU7A6mankILonlhI4G3A+0WKsZuCqTPhLQf1csjR4XDv5yoR3tet6z6wfgapn8nr1WftEnwYg33aLExgtLPUO1EUTn265QSB7TYKum6TZ//AI2xJ81Z+UZHeaXNqHvc7zWnuvc27lMu+iQx4NV2vqIxp0M0YPxWleTRGAytd87NEPYA8j4lBM01IyeMxuY10ZGUsLQWkdLcLKteJ0Dt3ePs7AOEQlY5nE3im0czvtdzfYFZpcXRh/EA+IQQ/wCUTtC6kghpIzbtyXyW/ZYRlb7XG/7qyO4vY+LC6NlW9gM84JDjqWMv5rW9L2uetx0WgeUU8uxKMHgKZlva+RTxsawR0FIBwFNFb/Tag6tstl4dq6Z8M7QSQezfYZo3W0cDy7xzCgbcpjEmzuKmlkNmzF0T28g9l8rve0t/eVllVjFB8m2kOTS2Istbvlbf4lB7t/zizFiQbEQxWI5ekpq3ZbJR7LUcdmjt5GNfM8jzi5wvlv0F7Af1UKeUB62P1Ef8ysrS+g36I+CCF/KNwCNkcFYxobIZOykIHpgtLml3eMhF+/uC4biNnBi+bEKz8q6Mthgz+cGiNoGYd4GVo6WKz/lEerGfaGfhevVuB9Ut+uk+IQbDvGwCPaGgnjkaC5sbnxuI1Y9jS4EdOFj1BKiTybassqqmK5yuia63K7XWv7nlTlj36NP9TJ+AqBPJx/T5vs5/G1BN8WylNFKJAw3Dy9rM7sjXm3nBvDkCBwBAIAIWbREBERAREQEREBERBxldkBPQEqklZUurJHyPN3Pc5zj1LiST7yruqr+8rdtU4DUySQQvlpnuLmOjaXZMxvkcBq23AHgRbXigmjcvDFFhNOYbXcHGQjiX5iHX79APCyhffpjMeL4m4QuDmwxtiJGozAuLhfnYut4grWcGbiDLxUfytoedWQ9qA4nTUN07tVuL9y9ZFQOqHW+UAhwp2+ccltdRpn4HKOQOtzZB7/JwrmQVlRE42dJCCwdcjruHjZ1/YV7vKX/OUX0JvjGsXui3bVNfPHWTF9NFC8OboWySFp4AHg3kSeIuB1Gf8orC5q99GYYZZQGygmONz7XMdr5QbIMN5N/6bUfUfztW7eUP6sb9oZ+F61Xye8JnoKyd00MsbTBYGSNzATnGnnBblv6oZa/DQ2GN8jhOwkMaXG1nC9hrzCCEt03rej+t/lcrJbx/Vdb9mk/CVX3dZgVVBitI59NO1rZCS50T2gDK7UkiwVhd4EDqnDaxkbS9zqeQBrQSScp0AGpKCodD+cZ9NvxCsxvvqnU2DPyEjO6JjrdCbkfcq90OzlX2jP7rUem39TJ1HcrU7YbOjaehkpXHKXsGVx+a9ti0+Fxr3XQVL2fZHLVU7ZrdkZoxJfhlL2h1/ZdXGxCuiwaB0shbHFEy/IAADQD4AKomO7JVmAyGOop5GkH0g0uY7vDhoQslhWC4rtXkp2CqkjFrdq6QRMHAEl/mgDu16INbxGq+WyySWt2j3Pt0zOJ/irObj8QZW4TC1pGaIvY8X1BzFwv4hwKhvbvdXU7L9kYg6pY8AOdGwktk5tyi5yn5p/8ATK+5nYKbZKN8tS8iWdovCD5sYGozdX68tBrxQRLvh2xdtPWOjaSIKdzmRt/aINnyEdSRYdB4latsxizcDqY53wtn7M5mseSBmHouNuNjr42W/wAO52vxupnfIGU0ZmkIdIcxcC4kFrW3uPEhbJD5P0Yb59a8u/wwgD73IOWEb/o5HWqqVzBf0onh9u+zgFtG8F8e2+BzS0bu0blErCAb/knAvbbjewcLdVHuN7hammBdSVEc9uDXtMTj4G5bfxIUn7o8HmwXDI4aqMxyB0mZjrHRz3EcLjggqzhlV8imjk/5cjX/AOVwP8Fc+mxGOphbO17eyczOH3Fstr3v4KvW8zdPPg8r56GMy0ziXZGC74b6luUaub0I5ceFzH4q6uNhpg+oEZOsOaQNvx9Dh9yDltTiQxisqJxwlme5vgXHLx7rKxO57CDhWDAvFnTCSUjucLN/7WtKi7dxunqMdlZLWxugpmkEh4yvlt80A6gdXHlw7rHTwhkTmMFgGFrQOXm2ACCkruKuPsT6vo/s0X4Gqpj9nKwE/wB1qP8ARk/orb7HxOgoaVrwWubTxBwIsQQwXBHIoKw72vW9Z9YPwNUz+T16rP2iT4MUU71MCqqjFatzKedzXSAhzYnuBGRuoIFipN3UQVWEYFOY4XCoDpnRMkYWlxyty6OtfUe1Bum8XDDjGG1cTRdxiJaOrmWe0e9oUPeTjizaWqnp3G3bRtc3vdGTce55PsWwbmdocVxaqlZXdq+ARkl0seTI/MMoBsOILrju5LWt4u7uq2XqzW4Y15iz9o3sgS+B17kWGpbfgeFtD3hYlQttZvPrIsX+RUHZGMSxxaszlziRn1vwBJH7pWqz74cWrY+wYxjZCMpfHC/tOmguQD4N9y2nc1u3mo5vl+INLXi5hjf6V3cZX9DqbA66knkgx3lJYWWTUtTbRzHROPQtOZo9zne5SXulxZuL4VTEG5jYInjoY/N+AafaslttszHtbSSU8hyk6sfa+R49F38COhKr1QzYtupneBGQwnzg5rpIZbcHAi2vgQevRBZ6rqW0bHSSENaxpc4nQAAXJ+5Vh2EhO1uPNltdpnfUO7mscXtv7cg9q9WN7bYtvDb8mihIY4+cynjeM3Pz3OJsPaB1Uubp9gBsZC50pDqmUDtCNQwDURjr1J5nwCCIvKA9bH6iP+ZWVpfQb9EfBV636YJU12KZoYJpGuhjAcyNzgT5wtcCysNTjK1oP7I+CCMvKI9WM+0M/C9ercD6pb9dJ8QuO/uhkr8Oa2GN8jhOwkMaXG2V4vYa8wvTuNo5KHCmNmY+N3ayHK9pabX42OvJBuOPfo0/1Mn4CoE8nH9Pm+zn8bVP2NRmWnma0EkxPAA4klpACg7yfcJnoa2Z00Msbewtd8bmC+dunnAdEE+oiICIiAiIgIiICIiAiIg+AW4L6iIPNXukYwmEAvHAO59R4rwUGPx1Byyfkn8CHcL+P9VmFi8XwVmIi/ov5OH8eqp8TXPE9PDO/CeyfL9pWMM4p+XJH3j+9cMmDdfVo73VOBG1zl5fOYffw+5ZGk2rHCVlu9mv3H+qq4+b4d9DNE0t4p78vya6WOelHg2dFj6fGoKjhIAejvN+K9zXh/Ag+BWljy48kbpaJ8pU7Y7U70ackRFI4fCLr6BZEQEXTNVMg9N7W+JAWMqtpIYfRJef8I/iVBl4nDi79oj7paYcl+7WZdVaKypJDA2Nt9POFz331WOlwerFz2hPcJHXSXaGeuOWBuW/Tzne86BZajZJhkEj53lzrE2JJy6cLnvWLrBxV5mLXmI3u29RHl/jS3lwViJisTP011sVsvXSSTZHPc5uUkhxva1uq25avsdSnz5Tz80fE/wW0K9yiLxwsTee32VeYTX48xX6C4dmL3sL9bLmi01IREQEREBERAREQcBGAb2F/ALmiIC+OaHcRdfUQcWsDOAA8FyREBERAREQEREBERAREQEREBERAREQEREBERAREQcXsEgsQCDyOqwdfsxHNrGch6cR/wCFnkUGfhcWeNZK7S4s2TFO6TpodXgM1N83OOrNfu4rH3dTn5zT7WqTFwkibL6QB8QCsbLyCm94rzHr/DRpzW2tXrtHzMTmZwlf/mJXaMbnH6133f0W4vwiCTjEz2C3wXV/+DT/APLHvd/VQ/lPG17uX1sk/H8NPbj9Iai7GZ3frXfcPguiStkm9KR5/eK3hmCQM/VN9tz8V6oaVkPosa3wAC6jk/FX/Uze8vJ5jgr3MftDQqfC5qr0Y3eJ0HvKzVFsrzmf+63+pW0oreDknD4+u/zT49ivl5nlt1V6nno6JlGLRtDfifE815caon17WsaQGlwLz3Doski074KWx/D1qvgpVy2i/T+rqpqdtK0MYLACwXaiKWIisahxMzM7kREXrwREQEREBERAREQEREBERAREQEREBERAREQEREBERAREQEREBERAREQEREBERAREQEREBERAREQEREBERAREQEREBERAREQEREBERAREQEREBERAREQEREBERAREQEREBERAREQE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58" name="AutoShape 6" descr="data:image/jpeg;base64,/9j/4AAQSkZJRgABAQAAAQABAAD/2wCEAAkGBxQHEhUUEBQVFBUWFhoaFxgVFRYWHBceGBkYGBgXICAZIiggGh8xIRQXITEiJikrLi4uHR8/ODMtNygtLiwBCgoKDg0OGhAQGjglHyUxNzc0NzUsMDYvNzQ3Ly83NzcuNzc1NzQrLDcyNzc3LC0zNzAwNzExLi03LTQ4ODE3N//AABEIAHkBnwMBIgACEQEDEQH/xAAcAAEAAgIDAQAAAAAAAAAAAAAABwgFBgIDBAH/xABJEAABAwIDBQMHBwkGBwEAAAABAAIDBBEFEiEGBzFBURNhcQgiMjWBkbEUQnJzdKGyIzM0Q1KCwcLRFyRikpOzFlNUouHw8RX/xAAZAQEAAwEBAAAAAAAAAAAAAAAAAwQFAgH/xAAtEQEAAgIAAggEBwAAAAAAAAAAAQIDEQQFEiExMmFxobETIkGBFBUzUdHw8f/aAAwDAQACEQMRAD8AnFERAREQEREBERAREQEREBERAREQEREBERAREQEREBERAREQEREBERAREQEREBERAREQEREBERAREQEREBERAREQEREBERARFqO328Cm2KYO1vJM8XZEwi5HDM4/Nbfn42Bsg25FXCv3618zrxRwRN5DK5595I+C78H38VkDh8qhhmZfXIDG4DuNyPuQWIRYfZXaODaqnbUUxJadCDo5jhxa4cj93RapvV3hybDugbFCyUzB5Je4i2TKLafS+5BIaKINl99QrYqmWshbG2BrS0RuJMjnktDAHc9OPIXWq1W/qte+8cEDGcmnO8+03F/cEFiUUd7Fb16fHqaaWoAp5KdmeVt8wLeGZnM62GXiCRxvdaFjG/uokkPySnjZGDp2uZ7j3nKQB4C/igsCiifd3vibtFM2mrI2wyv0jewnI8/skHVpPLUg92l5YQEUU7d754cCkdBRxiokYbPeXWjaRxaLavI52sO8qPn78MTcbj5OB07I/wAXILLooR2R369u9seJRNY02HbRXs09XNN9O8HToVNjHiQAtIIIuCNQQeBQckUNbbb5Jtna2emjponticAHOc65u1rr6eKwn9v9T/0kP+d6CwCKv/8Ab/U/9JD/AJ3qZdi8bO0dFBUuYGOlaSWg3As4t0v4IM2ijveHvWg2RcYYm/KKgDVodZsd+GY6688o162uo3O/iuzX7Gny39HK/wB18yCxiKNt329uDal4gnZ8nqD6IzZmSHo08Q7/AAn2EqRp5Oya53GwJ9wug5ooAdv/AKi/6JDa/wC29bHt3vlGCObDSRNkmyNdI55OSMuaHZBbVzhfXgB77BLiKv8Ag2/qojkHyunjfGTr2V2vHeMxIPgbeIU74ZXx4pEyaF2aORoc0jmCg9KIo33kb1otkX9hAwT1NruBNmRX1GYjUutrlHLmEEkIq5N30YrHaR0MJivzheGnuzZlK+7jeLDts0ty9lUMF3xE3uOGdp5tuQDzF/AkN2RdVXUso2OkkcGMYC5znGwAGpJUI7S79JJJDHhkAc29myShznP7wxtrDx17ggnNFXqk32YjhkgFbTxubzaWPhdbqCb/AAU17JbTwbWU4npnXHBzTo6N3Nrh118CgzSKMtt950mzeJR0bIGPa7s8znOIP5R1tLaaBYzbne/JSVDqXCohPIwkPkLXPFxxDWt424E//UEwIoG2X34zxzCPE4mZC7K58bSx0fK5aSbgc+B8eC37eNvKh2PYxsYE9RIA5jA7QNPB7iOR5Aanu4oN7RV2O+nFKCRpqIIgw6hjopIyR3Em/t1U1bFbVw7YUwnguNcr2H0o3Di09eoPMIM+i0Oj28knqQwxN7M9m7QnMGSujax972cfy8ZLLCwJs51rHfEBERAREQEREBERAVbt42w+LY1iFRP8mfIxzyIyx7HDI3RgAvcaAG1uJKsiop3nb3Bs3I6momNknb6b36sjJ+bYaud14Ad+oAcd3W6Slp6VkmIwdpUSC7myEgRg8GgNNr21JPNRbvg2Wh2Ur+zpgRFJGJGtJJyXLmloJ1I82+vVd1JtVju1z3Np5aiQ8xCAxrfEtAA9pWubXYbW4ZMG4l2nalgcO0k7Q5STzubC4OiCUfJpqnZ6yO5y5Y3gcr3c0n3W9y4+Uv8AnKL6E3xjXV5NX6RV/VR/icu3yl/zlF9Cb4xoI32B2XdthVspmvyNIL3utfK1vEgczqAPFbPvU3Yt2LijmglfLG9+RweBdriCQbt0scp+7qsh5OLA6unPSD4vat78oV1sLGg1qGezR6CvGC4fJi88dPD6cz2sHTUjU9w4+xSltjuXGA0L6iKpdJJC3NI1zA1rgPSy21HXW/Babum9b0f1v8rlZLeP6rrfs0n4SgqThUpgmic3i2RhHiHAhXC2mE8tFOKQXndE4R6gec4Wvc6XF7qnVD+cZ9NvxCunLUsoojJK4MYxmZzjoGgC5J9gQVbpd1uJyzRslpZGNe9rXPuxwYCdXmx5C5U4f2Q4WIOx7A5rW7XO7tL/ALV729lrdyjfbDfhUVb3Mw4CGIEgSOaHSP77O81nhYnvWFoRtDtUzPE6sfGeDs/ZNPeLloI7wg0TEaX5DLJETfs3uZfrlcW3+5Ws3SzmowijLjciPL7GOc1v3ABVQrI3wyPbLfO1zg+5ucwJDrnmb3Vqtzvqek+i7/ceg8u0W6Wh2gqJKiYzB8hBdleALgAaAg24BRPva2Tw7Y5rIqYyvqX+dZ0gIjZ+0QBxJFgPFT1tjtJFspSyVE2uUWY3m959Fg/ryFyqjY1isuPVEk85zSSuube4NA5ACwA6AIOzZvA5do6mOngF3yG1+TR85x7gNVaPEpGbvMId2eopocrC75zz5rSfF7gfasNua2G/4Xpu2nb/AHmcAuvxjZxbH3Hme/TkuO/+QswlwHzpowfC5PxAQVsu/EpdSXSSv1J4uc93E+JKsjS7l8PbSiJ7HGYs1nD3Zg+3pAXy2vysq+7HtD6+kB4fKYv9xquYgpPW078Knewmz4ZHNu0kWcxxFx01CtbsTj52mwuOd3pmJzZPpsBa4+21/aq27zGCPFa0Dh27/vN/4qYNwMpfhVSDwbNJb2xMKCvTuKl7YLc+Np6QVVXPJGZbmMNAJtcjM4u43te2mnNRC7iri7CsEeHUYHAU0X4GoKk7QYU7A6mankILonlhI4G3A+0WKsZuCqTPhLQf1csjR4XDv5yoR3tet6z6wfgapn8nr1WftEnwYg33aLExgtLPUO1EUTn265QSB7TYKum6TZ//AI2xJ81Z+UZHeaXNqHvc7zWnuvc27lMu+iQx4NV2vqIxp0M0YPxWleTRGAytd87NEPYA8j4lBM01IyeMxuY10ZGUsLQWkdLcLKteJ0Dt3ePs7AOEQlY5nE3im0czvtdzfYFZpcXRh/EA+IQQ/wCUTtC6kghpIzbtyXyW/ZYRlb7XG/7qyO4vY+LC6NlW9gM84JDjqWMv5rW9L2uetx0WgeUU8uxKMHgKZlva+RTxsawR0FIBwFNFb/Tag6tstl4dq6Z8M7QSQezfYZo3W0cDy7xzCgbcpjEmzuKmlkNmzF0T28g9l8rve0t/eVllVjFB8m2kOTS2Istbvlbf4lB7t/zizFiQbEQxWI5ekpq3ZbJR7LUcdmjt5GNfM8jzi5wvlv0F7Af1UKeUB62P1Ef8ysrS+g36I+CCF/KNwCNkcFYxobIZOykIHpgtLml3eMhF+/uC4biNnBi+bEKz8q6Mthgz+cGiNoGYd4GVo6WKz/lEerGfaGfhevVuB9Ut+uk+IQbDvGwCPaGgnjkaC5sbnxuI1Y9jS4EdOFj1BKiTybassqqmK5yuia63K7XWv7nlTlj36NP9TJ+AqBPJx/T5vs5/G1BN8WylNFKJAw3Dy9rM7sjXm3nBvDkCBwBAIAIWbREBERAREQEREBERBxldkBPQEqklZUurJHyPN3Pc5zj1LiST7yruqr+8rdtU4DUySQQvlpnuLmOjaXZMxvkcBq23AHgRbXigmjcvDFFhNOYbXcHGQjiX5iHX79APCyhffpjMeL4m4QuDmwxtiJGozAuLhfnYut4grWcGbiDLxUfytoedWQ9qA4nTUN07tVuL9y9ZFQOqHW+UAhwp2+ccltdRpn4HKOQOtzZB7/JwrmQVlRE42dJCCwdcjruHjZ1/YV7vKX/OUX0JvjGsXui3bVNfPHWTF9NFC8OboWySFp4AHg3kSeIuB1Gf8orC5q99GYYZZQGygmONz7XMdr5QbIMN5N/6bUfUfztW7eUP6sb9oZ+F61Xye8JnoKyd00MsbTBYGSNzATnGnnBblv6oZa/DQ2GN8jhOwkMaXG1nC9hrzCCEt03rej+t/lcrJbx/Vdb9mk/CVX3dZgVVBitI59NO1rZCS50T2gDK7UkiwVhd4EDqnDaxkbS9zqeQBrQSScp0AGpKCodD+cZ9NvxCsxvvqnU2DPyEjO6JjrdCbkfcq90OzlX2jP7rUem39TJ1HcrU7YbOjaehkpXHKXsGVx+a9ti0+Fxr3XQVL2fZHLVU7ZrdkZoxJfhlL2h1/ZdXGxCuiwaB0shbHFEy/IAADQD4AKomO7JVmAyGOop5GkH0g0uY7vDhoQslhWC4rtXkp2CqkjFrdq6QRMHAEl/mgDu16INbxGq+WyySWt2j3Pt0zOJ/irObj8QZW4TC1pGaIvY8X1BzFwv4hwKhvbvdXU7L9kYg6pY8AOdGwktk5tyi5yn5p/8ATK+5nYKbZKN8tS8iWdovCD5sYGozdX68tBrxQRLvh2xdtPWOjaSIKdzmRt/aINnyEdSRYdB4latsxizcDqY53wtn7M5mseSBmHouNuNjr42W/wAO52vxupnfIGU0ZmkIdIcxcC4kFrW3uPEhbJD5P0Yb59a8u/wwgD73IOWEb/o5HWqqVzBf0onh9u+zgFtG8F8e2+BzS0bu0blErCAb/knAvbbjewcLdVHuN7hammBdSVEc9uDXtMTj4G5bfxIUn7o8HmwXDI4aqMxyB0mZjrHRz3EcLjggqzhlV8imjk/5cjX/AOVwP8Fc+mxGOphbO17eyczOH3Fstr3v4KvW8zdPPg8r56GMy0ziXZGC74b6luUaub0I5ceFzH4q6uNhpg+oEZOsOaQNvx9Dh9yDltTiQxisqJxwlme5vgXHLx7rKxO57CDhWDAvFnTCSUjucLN/7WtKi7dxunqMdlZLWxugpmkEh4yvlt80A6gdXHlw7rHTwhkTmMFgGFrQOXm2ACCkruKuPsT6vo/s0X4Gqpj9nKwE/wB1qP8ARk/orb7HxOgoaVrwWubTxBwIsQQwXBHIoKw72vW9Z9YPwNUz+T16rP2iT4MUU71MCqqjFatzKedzXSAhzYnuBGRuoIFipN3UQVWEYFOY4XCoDpnRMkYWlxyty6OtfUe1Bum8XDDjGG1cTRdxiJaOrmWe0e9oUPeTjizaWqnp3G3bRtc3vdGTce55PsWwbmdocVxaqlZXdq+ARkl0seTI/MMoBsOILrju5LWt4u7uq2XqzW4Y15iz9o3sgS+B17kWGpbfgeFtD3hYlQttZvPrIsX+RUHZGMSxxaszlziRn1vwBJH7pWqz74cWrY+wYxjZCMpfHC/tOmguQD4N9y2nc1u3mo5vl+INLXi5hjf6V3cZX9DqbA66knkgx3lJYWWTUtTbRzHROPQtOZo9zne5SXulxZuL4VTEG5jYInjoY/N+AafaslttszHtbSSU8hyk6sfa+R49F38COhKr1QzYtupneBGQwnzg5rpIZbcHAi2vgQevRBZ6rqW0bHSSENaxpc4nQAAXJ+5Vh2EhO1uPNltdpnfUO7mscXtv7cg9q9WN7bYtvDb8mihIY4+cynjeM3Pz3OJsPaB1Uubp9gBsZC50pDqmUDtCNQwDURjr1J5nwCCIvKA9bH6iP+ZWVpfQb9EfBV636YJU12KZoYJpGuhjAcyNzgT5wtcCysNTjK1oP7I+CCMvKI9WM+0M/C9ercD6pb9dJ8QuO/uhkr8Oa2GN8jhOwkMaXG2V4vYa8wvTuNo5KHCmNmY+N3ayHK9pabX42OvJBuOPfo0/1Mn4CoE8nH9Pm+zn8bVP2NRmWnma0EkxPAA4klpACg7yfcJnoa2Z00Msbewtd8bmC+dunnAdEE+oiICIiAiIgIiICIiAiIg+AW4L6iIPNXukYwmEAvHAO59R4rwUGPx1Byyfkn8CHcL+P9VmFi8XwVmIi/ov5OH8eqp8TXPE9PDO/CeyfL9pWMM4p+XJH3j+9cMmDdfVo73VOBG1zl5fOYffw+5ZGk2rHCVlu9mv3H+qq4+b4d9DNE0t4p78vya6WOelHg2dFj6fGoKjhIAejvN+K9zXh/Ag+BWljy48kbpaJ8pU7Y7U70ackRFI4fCLr6BZEQEXTNVMg9N7W+JAWMqtpIYfRJef8I/iVBl4nDi79oj7paYcl+7WZdVaKypJDA2Nt9POFz331WOlwerFz2hPcJHXSXaGeuOWBuW/Tzne86BZajZJhkEj53lzrE2JJy6cLnvWLrBxV5mLXmI3u29RHl/jS3lwViJisTP011sVsvXSSTZHPc5uUkhxva1uq25avsdSnz5Tz80fE/wW0K9yiLxwsTee32VeYTX48xX6C4dmL3sL9bLmi01IREQEREBERAREQcBGAb2F/ALmiIC+OaHcRdfUQcWsDOAA8FyREBERAREQEREBERAREQEREBERAREQEREBERAREQcXsEgsQCDyOqwdfsxHNrGch6cR/wCFnkUGfhcWeNZK7S4s2TFO6TpodXgM1N83OOrNfu4rH3dTn5zT7WqTFwkibL6QB8QCsbLyCm94rzHr/DRpzW2tXrtHzMTmZwlf/mJXaMbnH6133f0W4vwiCTjEz2C3wXV/+DT/APLHvd/VQ/lPG17uX1sk/H8NPbj9Iai7GZ3frXfcPguiStkm9KR5/eK3hmCQM/VN9tz8V6oaVkPosa3wAC6jk/FX/Uze8vJ5jgr3MftDQqfC5qr0Y3eJ0HvKzVFsrzmf+63+pW0oreDknD4+u/zT49ivl5nlt1V6nno6JlGLRtDfifE815caon17WsaQGlwLz3Doski074KWx/D1qvgpVy2i/T+rqpqdtK0MYLACwXaiKWIisahxMzM7kREXrwREQEREBERAREQEREBERAREQEREBERAREQEREBERAREQEREBERAREQEREBERAREQEREBERAREQEREBERAREQEREBERAREQEREBERAREQEREBERAREQEREBERAREQEREBERAREQE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60" name="AutoShape 8" descr="data:image/jpeg;base64,/9j/4AAQSkZJRgABAQAAAQABAAD/2wCEAAkGBxISEhUUExIWEhUUFREWFRcYFRcdGhoXFRcWFxkXFhcbHSggGBslHhQVLTEhJikrLi4uFyAzODMsNzQvLisBCgoKDg0OGxAQGjclHyQsKzQrMzc3NzM3MSwsMjc0NDcyNDIrLDcsMSw0Nyw3NTUrLi42LCwsLCwsNzEsNCwvL//AABEIAIcBdAMBIgACEQEDEQH/xAAcAAEAAgMBAQEAAAAAAAAAAAAABgcEBQgDAQL/xABNEAABAwIBBwUKCwcDAwUAAAABAAIDBBEFBgcSITFBYRNRcYGRIjI0UnJzdKGysxQ1QlNigpKTscHRFyMkM1Si0hZD0xXh8CVko8Li/8QAGQEBAQEBAQEAAAAAAAAAAAAAAAQDAgUB/8QALREBAAIBAgQEBQQDAAAAAAAAAAECAwQRBRIhMTJBUfBCYYGRoRMUccFD0fH/2gAMAwEAAhEDEQA/ALxKrTK3O5BA50dIwVL2kgvJtEDwI1ydVh9JY2e3Kp0TG0UTtF0rdOcjaIiS1rAd2kQ6/Btt6pVBMK/Odispv8JEI8WKNgHa4Od/csEZd4mNfw2XtafURZYmT2TFXXOIpoS8NNnPJDWNO2xcdV+AudexbfGM22JU0ZkdC2RrQS7kn6RaBvLbBx6gUGdhGdrEYSOVMdU3eHsDXW4PjAA6S1ytzIzLamxJp5O8crRd8L7aQGzSaRqe3iOcXAXMwWbg+KSUs8c8Rs+JwcOI+Uw8HC4PSg6yWsymxQ0tJPUBumYo3vDSbAkDUCdwusyhqmyxskbrbIxj29DgHD1FaLOP8V1nmHoKv/bRXfMU3ZJ/mpPm7zkVFfVmnmhiaDE97XR6QILC0WIcTcHS4bFRy2OB4u+ldK+PU+SCWFrhtbyhbdw4gA24kILZy4zsiCR0FExkrmEtfM+5YHA2LWNBGmRr7q4F/GUDfnNxYuv8Lt9EQwW6NbCfWofcDVqHMv0gtvJHPC/TEde1gY42E7ARo8ZWXILedwtbm2lW1W18UMTppHtZGxuk55OoN5+PC2265KW9xHKmeahgonE8nA5xvfvmi3JNdwZd1h5O8IJplHnkne4too2xRgkCSQaT3cQ2+izoOl1bFHYc52LNdc1Wn9F0MNv7WA+tQ/SHOvqC7cis7TJ3thrGNhkeQ1srL8m5x2NcCSYydxuRxGpWiuQCLrpLNbjDqrDoXPOk+PSheSbk8mbNJO8lugTxJQS1a7Hcbgo4jNUSCNg1c5cdzWNGtzuAWwc4AXOoDWSuY8usqH4jVOlueSaXNgbuEd++t4zrAnqG4IJhj2eaoeSKSFkLNz5e7eRz6IIaw9blE5s4GKPNzWyfVbG32WBRpS/Cs2eJzsDxC2JpFxyr9EkeTYuHWAgxqfODijDcVsh4ObG4f3NKmOTmeaQODa2Fr2/Owghw4ujJIdxsRwBVfZQ5NVVC4NqYizSvouBBY623RcNV+BseC1KDrbD66OeNssTxJG8Xa5p1Ef8Am7cshUhmMx5zKh9I4kxytdIweLIy2lbym3v5Cu9BBs6WWc+Gsg5BkbnzOkuZA4tAYG/Ja5pJOmNd9yrz9suJfN0f3M3/ADqT5+KCWRlI6OJ8ga6cOLGOdYuEejewNr6LuxVD/wBKqP6eb7mT/FBN/wBsuJfN0f3M3/On7ZcS+bo/uZv+dQj/AKVUf0833Mn+KxpY3NJa5paRtBBBHSDrCCwP2y4l83R/czf86k2bzOVV1tY2nnjgDXtkIMTZGkFg0telI4EWB5lS6neZake/EmvaLthjlc87hpgsaOkkmw+ieZB0GvCtq44Y3SSvbGxgLnOcbAAbySvdc951csXVtQ6GN38NA4tAGySRps6Q84BuG9F9+oJJlJnmNy2hhBA/3Zg7XxbECDbi4g/RUQnznYs43FVocGww2/uYT61EFI8GyExGqjEsNMTG4Xa5zmM0hztDnAkcbWPOg3mGZ3cRjI5Tkqlu8OZoOPQ5lgPslWpkZl7S4j3LCYpwLmF5F7DaWEant6NY3gLnjFsJnpZOSqInRPAvZ28c7SLhw4glY9PO+N7XxuLHsIcxzTYtcNhBQddIotm7yqGI0oe6wmjOhM0bNK1w4DxXDXw1jcpSgpKvzyVbZZGsp4A1r3tbpcoTZriBchwF9XMvfAs71XLUwRSQQaEs0UR0dMOHKPDLglxGrSva2u25VdiH82XzkvtFeuDVTYqmCV1y2KeCR1tto5GvIHGzUF/5f5fxYaBG1vLVDxdsd7BrdmnIdw1Gw2m24XIqeszpYrIbiobD9GOGO3/yB59ai2MYm+pmknlN3yuLna9QvsaOAAAHABYjXA7DdBYWDZ3q+Jw5cR1TPlXaGP8AquYNEdbT1K58mcoYK+ATQOu2+i5p1OY8Wux43EXHAggi4N1yup5mYxl0OINhudCqa5hG7TY10jHdNmvH10HQSIiCos4Obeuq62SohfC9jxHote9zXN0WNbojuSCLgm9x3yh1RmwxZpsKYP3XbLFbpN3A26l0coflLnIoKNxYXmeVuoxxAOIPM5xIa08L34IN5kzg7KOlip2Afu2NDiPlP2veeJdc9a2ipavz1zEnkaSNg3GSRzj1taG27StJUZ28UdsdDH5MX+bnII9lpRthr6qNgs1s8miNwDjpWHAaVupaZZGI10k8r5ZXaUkjtJ7rAXPQAANix0HTmbx98Mo/R4R9loH5L85x/ius8w9fc3XxZR+jxfgvmcf4rrPMPQcyrKwmgdUTxQM1OlkYwHm0iAXdAFz1LFUozYNvitJ5ch7IZT+SC/sFyYpKWIRxQMAAALi0Fzj4z3EXcSqmz05LQ0zoqmBjYmzOcyRjRZumBpNc0DULgPvbxQedXiq2z8j+Ah9KZ7qZBRSkOQOToxCtZA4kRhrpJSNugywIB3Euc0X3XJUeVnZhGD4XUHeIGj7Txf2Qgtymyco44+SZSwiO1tHk2kHyrjujxKobOrk5HQ1ujC3RiljbK1u5pLnNcxv0btBHNpW2BdGqks/vhNN5mT2wgq5XpmFP8DN6W/3MCotXpmF8Am9Lk9zAgnePUT56aeFj+TfLFLG19r6Je0tB6rqi580eJt2Ngk8iX/NrV0GsevrooGOkmkbExutznOAA6ygprN7m5q465klZThkUILxd8bg6QamABrjsPda7d6FdqrPGc8tJGS2nhkqSPlH92w9BcC7+1RaszzVzv5cFPEOIe89uk0epBYudqjbJhdRpDXGGSNPM5r26x0guHQSucVKsaziYhVRPillZycgs9rYmC422uQSNnOoqgk+bB5GK0dvHkHbDKPzXS65nzZ/GtH5x/upF0wgIi8K6sZDG+WRwYyNpc9x2AAXJQaDOBlU3DqUyajM+7IGHe+3fEeK3aeobSFzVPO+RznvcXveS5zjtc5xuSeJK3WWmUr8QqnTOu1g7mFniRg6vrHaeJtsAWiQelLTvke2ONpe97g1jRtLnGwA/VdMZCZLMw6lbELOkd3cz/Geeb6LdgHML7SVC8y+R3JsFfM3u5ARTtPyY3bZLc7930fKVrII1nGxg0mHVErTZ5aI4yNofKQwOHRpE/VXMrRbUFd+fyoIpKdgPfVGkeIZG8W7XjsVIoN7kLg4rK+ngcLsc8ukHOyMF5B4HRA+suoGtAFgLAagFQWY+O+JE+LTTH++IfmVfyCAZ6cIbNh5m0bvpnse079Bzgx46LOB+oFQC6gy8h08NrR/7WoI6RG4j1gLl9BOczmMGDEWxk9xUtdE4btIAvYe0OH110KuTsDqTFUwSA20J4HfZkaT6gusUHJGIfzZfOS+0V4L3xD+bL5yX2isaQXBHAoL8zU5FQw00dTLG1887RIC9oPJsdrY1gPenRsSdtzbYFlZ0slIKiimmbG1s8DHSte1oDi1g0nMdbvgWh1gdhsVNoIg1rWjUGtAHQBZYuOi9NODvhm9hyDk9brImYsxCjI/qYG9T3hh9TitGzYOgLbZJ+HUfpdJ75iDqpERBUmeHLl8bjQ0zyw6INRI02cNIXETSNbSQQSeZwA2m1NgLMxitM9RNMTcyyyv18znEgdABA6lhkoJLkfkTVYiSYgGRNNnyvvog7dFoGt7tY1DVzkalYtJmTpwBytXM528xtjYOxwefWp5kbh7aehpomAWbDGTbe5zQ57ukuJPWtyg5Vyqw1lLWTwMLnMikLWl1tIiwOsgAX18y1a2+WNYJq+qkbra6eXRPOGuLQesNB61qEHTebr4so/R4vwXzOP8AFdZ5h6+Ztng4XR23QsHW3uT6wV9zj/FdZ5h6DmVSnNZ8bUnlTe4lUWUpzWfG1J5U3uJUHSqrXPz4DD6Uz3UyspVrn58Bh9KZ7qZBRatHMF4TU+Zj9sqrlaOYLwmp8zH7ZQXaqRz+eFU3mX+2ruVI5/PCqbzL/bQVer1zC+ATelye5gVFK9cwvgE3pcnuYEFhV1WyGN8sjg1kbXPe47mtFyewLmjLTK2bEZtN92xNJ5GK+pg5zuLyNp42GpW/nurzHhugDbl5oojbmAdKR0HkrdaoBAA61ZOTmZ+pma19TKKUHXyYbpyW+lrDWHh3XEBabNLQMmxOEPFxGJJQDvcwdz2OcD9VdHIKayqzVUtHRT1DZ6h74maTQ4xaN7gawI72186qZdGZ3awR4XODtkMUbRzlz23/ALQ49S5zQSbNn8a0fnH+6kXTC5lzbOAxSjJ+dcOsxvA9ZC6aQFSGeXLHlpPgULv3UTv35Hy5W7GcWsO36Xkqc50ssPgFPoRH+JnBbH9Bux0p6Ng5yeYFc7+vp/MoCmGbLJD/AKhU3kH8NAWmbVqedrYgeO13M3muCoereyUzmYZRU8dPHT1TWt755ZDdzj3z3WlvcnmGrUNgQW+1oAsNQGwL6ohhmcvC5jYVIiPNK10Y+24aHrUtjkDgHNIcDrBBuCOcEbUFV5/2/uaU7hLIO1l//qVS6v7PfQcph2mBcwTRSauZ2lEer96D1KgUFhZjHf8AqTuNLN7yFX4uc80VYIsUhvqErZYvtMLh62Ada6MQajK82oKu/wDTVPunLlcLpjOZViLC6sk204XRDpmtGPbXNCD0pmkvaBtLmgdJIXXS5cyIw81GIUsY3zRuPkxHlHephXUaDkjEP5svnJfaKxysjEP5svnJfaKxyg6/WFjfg0/mZfYKzVhY34NP5mX2Cg5MZsHQFtsk/DqP0uk98xalmwdAW2yT8Oo/S6T3zEHVSIiDknEaUxTSxHbFJLGelji38ljq2s72QshldW0zDIHgfCGNF3BzRblWtG0EAXA2EX13JFSAoLwzeZyKT4LHBVSiCWFjYw599F7GCzXB+wOta4NtYuF55fZ04BC6GhfysrwWmUAhkYO0tJHdvsdVtQ231WNKLPwTBaiskEVPEZXar271oO97tjR09V0GvAtqC+q2cczRGKgDoXGarjJfJa9pG21xxt3Fu0Ha7WN4tVUED3vDGNc57naLWAEuLtmiBtugtnMjlYB/ASm1y99Oee93Pj6e+cPrcFPc4/xXWeYeo5m2zbijLamps+psdBoN2xXBB1/KfYkE7Bew5zI85HxXWeYk/BBzKpTms+NqTypvcSqLKU5rPjak8qb3EqDpVVrn58Bh9KZ7qZWUq1z8+Aw+lM91MgotWjmC8JqfMx+2VVytHMF4TU+Zj9soLtVI5/PCqbzL/bV3Kkc/nhVN5l/toKvV65hfAJvS5PcwKileuYXwCb0uT3MCD2z50ZfhzXj/AGaiJ56HNfF+MoVCLrPFcPjqYZIZRdkrHMdz2cLXB3Ebjzhcz5WZL1GHymOZpLCTycoHcSDdY7nW2t2jiLEh5ZKY46hq4qgDS5MnSb4zHAtcBxsdXEBX5FnJwt0fKfC2t1XLS1+mOGha5PRdc2r4SgmWcjLY4lK1sYLKeInkw7vnOOoyOG7VqA3AnnsIcprkHm8nr3NklDoabUS8izpBzRA7j4+zmuvmczIt2HzacbSaWU/uzrOg7fE4ntBO0cQUEPpqh0b2SMOi+NzXsPM5pDmntAXT2RuUkeIUrZ2and7KzxJABpN6NYIO8ELnvJDJOoxGXQiGixtuUlI7lgPtO5mj1DWuiMlsnIKCAQwA2vpPcdbnvIAL3Hn1DUNQAAQUXnfnLsVnBN9BsDG8G8m19u17j1qGqf5yMAq58XnbDTySGQQuYQ06JaImNJ0z3IF2kXJGsLY4NmYqHgGpqGQ/RY0vd0FxIaD0aSCr0V7U2ZmgaO7mqHny4wOwMX2fM1h5HcyVDDwew+0woKIUrzaY7PTVtPHHI4RTTRxyRX7giQ6N9HYHAuvcWOrmUrxfMrK0E01U2TmZK0tP223B+yFGcn8lq2nxOkZLTSNIqIXXDdJmix4c5wkbdtgATtQdB4th7KiCWCTvJWPY7ns4EXHEXXK2K4dJTTSQSi0kTix3G2xw4OBBHAhdaKCZy8gRiDRNDZlSxthfUJGi50HHcRc2dxIOrWAoGlqXxPZIw6L43New8zmkOB7QFf8AgOdPD5og6aUU0oA043B1r79BwFnN5t/OAqCrqKWCQxzRuikbtY4WI48RxGorwQWFnTy9ZX6MFNfkGO03PILTI8CzbNOsMFzt1k7hYXr1fCVNsg83k9e5skrXQ0uol5FnSDxYgdx8fZzXKCU5i8nDeSueLAgxQX36xyjx1gNB4PVwLxo6VkUbY42hjGNDWNGwNAsAF7IOSMQ/my+cl9orHKyMQ/my+cl9srHQdfrCxvwafzMvsFZqwsb8Hn8zL7BQcmM2DoC22Sfh1H6XSe+YtSzYOgLbZJ+HUfpdJ75iDqpERAWhxXIzD6lxdNSROedrgNFx6XMsT1rfIgikObfCmm4o2nynyOHY5xCkdDRRQsDIo2RMGxrGho7ALLIRAWugwGlZO6pZTxtnffSkDBpG9r6+c2FzvstiiD4SvzLG1zS1wDmuBDgRcEHUQQdoWtx3CzMA5ps9l9HmN7auB1bVp6PHpYjoTNLrajfU4de//wA1qPLq4xX5ckbR5T77KcemnJTek7z5wz/9FYb/AEFL9xH+iysOyco6d+nBSwQvsRpMiY11jtFwL2WTQ4jFL3jgTzHUR1LLVVb1tG9Z3hPas1naYFjV9BFOwxzRslYbXa9oc021jUdSyUXT40P+i8N/oKX7iP8ARbDC8GpqbSFPBFBpW0uTja29tl9Ea1nIgLBxTBqap0RUQRT6N9HlI2utfbbSGq9h2LORBof9F4b/AEFL9xH+i2tBQRQMEcMbImC9msaGtF9Z1DUslEBeVVTMkaWSMbIx2otc0EHpB1FeqIIpPm3wp5uaNg8l0jR9lrgFlYdkRh0Dg6OjiDhsc5umRxBfchSFEBeFbRxzRujlY2RjxZzXAEEcQV7ogxcMw2GnjEUEbYoxezWgAXOsniTzrKREHx7gBcmwG0lampyigZqBLz9Eau02C88WwiWd+uUBmqzbHV0i+s8VjMyUG+UnoaB+ZUGbLqpmYxU6es7f7WYseniN8luvpH/Hx+VfNF2v/wCy+Nyr54ex/wD+V6nJVnzjuwLVYxgroAHaWm0m2yxB27OpQ5b6/HHNaen0V466O88sR1+qRYdjsUzg0Xa43sDvtzELaKCYA29RH0n1NJU7V/D9RfPjm1+8Tsj1mGuK8RX0ERFckYOLYNT1TdGohjmA2abQbcWna09Ci02anCnG/IPbfcJ5bdhdqU3RBGcJyBw2mIdHSMLhrDpC6Qg84MhNj0KTIiAiIg0tTklh8jnPfRU73uJLnGGMkk7STbWV8hyQw9jg5tDTNc0gtIgjBBGsEG2ordogIURBonZGYaTc0FNc6z+4j/xXrR5LUMLxJFR08b262ubCwOB2XBAuFuEQEREBERAREQEREBYGKYUyca9ThscNo6eccFnouL0revLaN4dUvak81Z6oBX4fJA7uhbX3LhsPQdx4LLosoZmanHlB9Lb9r9bqYyxNcCHAOB2g7FG8Sya2uhP1CfZP69q8bLoc2CefTzO3p77vUx6vFmjlzR7/AKbCjyhhfqcTGfpbPtbO2y2rHgi4II5wVXMsTmnRcC0jcQvsE72G7HFp4Ejt51zj4tevTJXf8e/w6ycOpbrSVjoobTZSTt77ReOIse0fotlBlSw9+xzeixH5FX4+Jae/nt/KO+hzV8t/4SBFroccp3f7gHlXH4rNiqGO71zXdBB/BV0y0v4bRKa2O9fFGz0REWjgREQERCUBFjTV8Te+kYPrD8FhTZRQN2OL/JafxNgsr58VPFaIaVw5LeGstsijFRlUfkR9bj+Q/Vaupxqd+2QtHM3V6xr9aiycUwV8PX381VOH5bd+iZ1VdHH37w3hfX1DaVpKzKgDVEy/F2odm0+pRloJOoEk9ZJ/Nb7DMm3Os6XuR4o749J3fj0KT97qdRPLhjb36qf2mDBG+Wd/foy8ncTmme4PsWgXva1jcWH49i+5YS2jY3eX36mg/wCQW7ggaxoa1oaBuCh+VFTpzEDYwBvXtP5DqVGq5sOkmt7bzLHT8uXU81Y2iHtkjT3lc/cxtut3/YHtUuWuwGh5KIA987undJ3dQstiqtDhnFhiJ795+qfV5f1MszHYREVaYREQEREBERAREQEREBERAREQEREBERAREQEREBERB4VVIyQWe0OHrHQdoWgrsl98T/qu/Jw/RSZFPm0uLN446+rbFqMmLwyryqoZI+/YW8d3aNSx1ZRC19TgkD9rA087dX4al5eXhE/47fd6OPiUfHH2QVLKTz5Kj5EhHBwv6xb8FgS5NzjZou6HfrZQ30Gor3r/AGrrrMNviatlQ8bHuHQ4hezcSmH+6/7R/Nej8InG2J3VY/gvB1FKNsTx9R36LLlzU8pj7tN8VvSfs9hi0/zru1Dis/zru1Y/waTxH/ZP6L9No5TsjefqO/RP1M3rP5OTF6R+H6dXzHbK/wC279V4PeTtJPSSVlswmc7IndYt+KyosnJztDW9Lv0uuow57/DM/dzOXDTziGoRSWDJXx5epo/M/otnTYDAz5Gkedxv6tnqVGPhee3fp7+TG/EMNe3VDaemfIbMaXdA/E7At1RZMPOuR2iOYaz27B61KmtAFgLDmC+r0cPCsVet53/CHLxHJbpWNmJRYdHEO4aAd52k9ay0RelWtaxtWNoQWtNp3mXlVS6DHOtfRaTYb7DYo5gOEOc7lpRv0mg7S4m+kRzKUIscunrkvW1u0eXza4800pNa+fmIiKhiIiICIiAiIgIiICIiAiIgIiICIiAiIgIiICIiAiIgIiICIiAiIgIiICIiAiIgIiICIiAiIgIiICIiAiIgIiICIiAiIgIiICIiAiIgIiICIiAiIgIiICIiAiIgIiICIiAiIgIiICIiAiIgIiICIiAiIgIiICIiAiIgIiICIiAiIgIiICIiAiIgIiICIi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grpSp>
        <p:nvGrpSpPr>
          <p:cNvPr id="5" name="Group 4">
            <a:extLst>
              <a:ext uri="{FF2B5EF4-FFF2-40B4-BE49-F238E27FC236}">
                <a16:creationId xmlns:a16="http://schemas.microsoft.com/office/drawing/2014/main" id="{C552C058-4F6C-423A-B504-DF1DC7913CD1}"/>
              </a:ext>
            </a:extLst>
          </p:cNvPr>
          <p:cNvGrpSpPr/>
          <p:nvPr/>
        </p:nvGrpSpPr>
        <p:grpSpPr>
          <a:xfrm>
            <a:off x="1331640" y="1484784"/>
            <a:ext cx="6353176" cy="2059861"/>
            <a:chOff x="1395411" y="980728"/>
            <a:chExt cx="6353176" cy="2059861"/>
          </a:xfrm>
        </p:grpSpPr>
        <p:pic>
          <p:nvPicPr>
            <p:cNvPr id="4" name="Picture 3">
              <a:extLst>
                <a:ext uri="{FF2B5EF4-FFF2-40B4-BE49-F238E27FC236}">
                  <a16:creationId xmlns:a16="http://schemas.microsoft.com/office/drawing/2014/main" id="{6A11D7A6-1166-457E-A23B-536C7DCB7776}"/>
                </a:ext>
              </a:extLst>
            </p:cNvPr>
            <p:cNvPicPr>
              <a:picLocks noChangeAspect="1"/>
            </p:cNvPicPr>
            <p:nvPr/>
          </p:nvPicPr>
          <p:blipFill rotWithShape="1">
            <a:blip r:embed="rId3"/>
            <a:srcRect t="23995" b="52526"/>
            <a:stretch/>
          </p:blipFill>
          <p:spPr>
            <a:xfrm>
              <a:off x="1395412" y="980728"/>
              <a:ext cx="6353175" cy="1169639"/>
            </a:xfrm>
            <a:prstGeom prst="rect">
              <a:avLst/>
            </a:prstGeom>
            <a:ln w="57150">
              <a:solidFill>
                <a:schemeClr val="accent1">
                  <a:lumMod val="40000"/>
                  <a:lumOff val="60000"/>
                </a:schemeClr>
              </a:solidFill>
            </a:ln>
          </p:spPr>
        </p:pic>
        <p:pic>
          <p:nvPicPr>
            <p:cNvPr id="10" name="Picture 9">
              <a:extLst>
                <a:ext uri="{FF2B5EF4-FFF2-40B4-BE49-F238E27FC236}">
                  <a16:creationId xmlns:a16="http://schemas.microsoft.com/office/drawing/2014/main" id="{B613FB7B-8FCA-4619-8EAD-41116150D5E5}"/>
                </a:ext>
              </a:extLst>
            </p:cNvPr>
            <p:cNvPicPr>
              <a:picLocks noChangeAspect="1"/>
            </p:cNvPicPr>
            <p:nvPr/>
          </p:nvPicPr>
          <p:blipFill rotWithShape="1">
            <a:blip r:embed="rId3"/>
            <a:srcRect t="77484" b="3745"/>
            <a:stretch/>
          </p:blipFill>
          <p:spPr>
            <a:xfrm>
              <a:off x="1395411" y="2105472"/>
              <a:ext cx="6353175" cy="935117"/>
            </a:xfrm>
            <a:prstGeom prst="rect">
              <a:avLst/>
            </a:prstGeom>
            <a:ln w="57150">
              <a:solidFill>
                <a:schemeClr val="accent1">
                  <a:lumMod val="40000"/>
                  <a:lumOff val="60000"/>
                </a:schemeClr>
              </a:solidFill>
            </a:ln>
          </p:spPr>
        </p:pic>
      </p:grpSp>
    </p:spTree>
    <p:extLst>
      <p:ext uri="{BB962C8B-B14F-4D97-AF65-F5344CB8AC3E}">
        <p14:creationId xmlns:p14="http://schemas.microsoft.com/office/powerpoint/2010/main" val="1300738611"/>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042988"/>
          </a:xfrm>
        </p:spPr>
        <p:txBody>
          <a:bodyPr>
            <a:normAutofit fontScale="90000"/>
          </a:bodyPr>
          <a:lstStyle/>
          <a:p>
            <a:r>
              <a:rPr lang="en-US" b="1" dirty="0">
                <a:solidFill>
                  <a:srgbClr val="FFFF00"/>
                </a:solidFill>
                <a:latin typeface="Garamond" pitchFamily="18" charset="0"/>
              </a:rPr>
              <a:t>Common Elements of Landing Pages</a:t>
            </a:r>
            <a:br>
              <a:rPr lang="en-US" b="1" dirty="0">
                <a:solidFill>
                  <a:srgbClr val="FFFF00"/>
                </a:solidFill>
                <a:latin typeface="Garamond" pitchFamily="18" charset="0"/>
              </a:rPr>
            </a:br>
            <a:r>
              <a:rPr lang="en-US" b="1" dirty="0">
                <a:solidFill>
                  <a:srgbClr val="FFFF00"/>
                </a:solidFill>
                <a:latin typeface="Garamond" pitchFamily="18" charset="0"/>
              </a:rPr>
              <a:t>that CONVERT</a:t>
            </a:r>
            <a:endParaRPr lang="en-US" b="1" dirty="0">
              <a:latin typeface="Garamond" pitchFamily="18" charset="0"/>
            </a:endParaRPr>
          </a:p>
        </p:txBody>
      </p:sp>
      <p:sp>
        <p:nvSpPr>
          <p:cNvPr id="3" name="Content Placeholder 2"/>
          <p:cNvSpPr>
            <a:spLocks noGrp="1"/>
          </p:cNvSpPr>
          <p:nvPr>
            <p:ph idx="1"/>
          </p:nvPr>
        </p:nvSpPr>
        <p:spPr>
          <a:xfrm>
            <a:off x="971600" y="5254469"/>
            <a:ext cx="7850832" cy="1447800"/>
          </a:xfrm>
        </p:spPr>
        <p:txBody>
          <a:bodyPr>
            <a:normAutofit fontScale="85000" lnSpcReduction="20000"/>
          </a:bodyPr>
          <a:lstStyle/>
          <a:p>
            <a:r>
              <a:rPr lang="en-US" dirty="0">
                <a:solidFill>
                  <a:srgbClr val="FFFF00"/>
                </a:solidFill>
                <a:latin typeface="Garamond" pitchFamily="18" charset="0"/>
              </a:rPr>
              <a:t>Relevant</a:t>
            </a:r>
            <a:r>
              <a:rPr lang="en-US" dirty="0">
                <a:latin typeface="Garamond" pitchFamily="18" charset="0"/>
              </a:rPr>
              <a:t> to the keyword searched</a:t>
            </a:r>
          </a:p>
          <a:p>
            <a:r>
              <a:rPr lang="en-US" dirty="0">
                <a:latin typeface="Garamond" pitchFamily="18" charset="0"/>
              </a:rPr>
              <a:t>Match the </a:t>
            </a:r>
            <a:r>
              <a:rPr lang="en-US" dirty="0">
                <a:solidFill>
                  <a:srgbClr val="FFFF00"/>
                </a:solidFill>
                <a:latin typeface="Garamond" pitchFamily="18" charset="0"/>
              </a:rPr>
              <a:t>ad message</a:t>
            </a:r>
            <a:r>
              <a:rPr lang="en-US" dirty="0">
                <a:latin typeface="Garamond" pitchFamily="18" charset="0"/>
              </a:rPr>
              <a:t>, </a:t>
            </a:r>
            <a:r>
              <a:rPr lang="en-US" dirty="0">
                <a:solidFill>
                  <a:srgbClr val="FFFF00"/>
                </a:solidFill>
                <a:latin typeface="Garamond" pitchFamily="18" charset="0"/>
              </a:rPr>
              <a:t>UVP</a:t>
            </a:r>
            <a:r>
              <a:rPr lang="en-US" dirty="0">
                <a:latin typeface="Garamond" pitchFamily="18" charset="0"/>
              </a:rPr>
              <a:t>, and </a:t>
            </a:r>
            <a:r>
              <a:rPr lang="en-US" dirty="0">
                <a:solidFill>
                  <a:srgbClr val="FFFF00"/>
                </a:solidFill>
                <a:latin typeface="Garamond" pitchFamily="18" charset="0"/>
              </a:rPr>
              <a:t>CTA</a:t>
            </a:r>
          </a:p>
          <a:p>
            <a:r>
              <a:rPr lang="en-US" dirty="0">
                <a:latin typeface="Garamond" pitchFamily="18" charset="0"/>
              </a:rPr>
              <a:t>Make it obvious for the user </a:t>
            </a:r>
            <a:r>
              <a:rPr lang="en-US" dirty="0">
                <a:solidFill>
                  <a:srgbClr val="FFFF00"/>
                </a:solidFill>
                <a:latin typeface="Garamond" pitchFamily="18" charset="0"/>
              </a:rPr>
              <a:t>what they need to do</a:t>
            </a:r>
            <a:r>
              <a:rPr lang="en-US" dirty="0">
                <a:latin typeface="Garamond" pitchFamily="18" charset="0"/>
              </a:rPr>
              <a:t> to continue through to conversion</a:t>
            </a:r>
          </a:p>
          <a:p>
            <a:endParaRPr lang="en-US" dirty="0">
              <a:latin typeface="Garamond" pitchFamily="18" charset="0"/>
            </a:endParaRPr>
          </a:p>
          <a:p>
            <a:endParaRPr lang="en-US" dirty="0">
              <a:latin typeface="Garamond" pitchFamily="18" charset="0"/>
            </a:endParaRPr>
          </a:p>
        </p:txBody>
      </p:sp>
      <p:sp>
        <p:nvSpPr>
          <p:cNvPr id="49154" name="AutoShape 2" descr="data:image/jpeg;base64,/9j/4AAQSkZJRgABAQAAAQABAAD/2wCEAAkGBxQHEhUUEBQVFBUWFhoaFxgVFRYWHBceGBkYGBgXICAZIiggGh8xIRQXITEiJikrLi4uHR8/ODMtNygtLiwBCgoKDg0OGhAQGjglHyUxNzc0NzUsMDYvNzQ3Ly83NzcuNzc1NzQrLDcyNzc3LC0zNzAwNzExLi03LTQ4ODE3N//AABEIAHkBnwMBIgACEQEDEQH/xAAcAAEAAgIDAQAAAAAAAAAAAAAABwgFBgIDBAH/xABJEAABAwIDBQMHBwkGBwEAAAABAAIDBBEFEiEGBzFBURNhcQgiMjWBkbEUQnJzdKGyIzM0Q1KCwcLRFyRikpOzFlNUouHw8RX/xAAZAQEAAwEBAAAAAAAAAAAAAAAAAwQFAgH/xAAtEQEAAgIAAggEBwAAAAAAAAAAAQIDEQQFEiExMmFxobETIkGBFBUzUdHw8f/aAAwDAQACEQMRAD8AnFERAREQEREBERAREQEREBERAREQEREBERAREQEREBERAREQEREBERAREQEREBERAREQEREBERAREQEREBERAREQEREBERARFqO328Cm2KYO1vJM8XZEwi5HDM4/Nbfn42Bsg25FXCv3618zrxRwRN5DK5595I+C78H38VkDh8qhhmZfXIDG4DuNyPuQWIRYfZXaODaqnbUUxJadCDo5jhxa4cj93RapvV3hybDugbFCyUzB5Je4i2TKLafS+5BIaKINl99QrYqmWshbG2BrS0RuJMjnktDAHc9OPIXWq1W/qte+8cEDGcmnO8+03F/cEFiUUd7Fb16fHqaaWoAp5KdmeVt8wLeGZnM62GXiCRxvdaFjG/uokkPySnjZGDp2uZ7j3nKQB4C/igsCiifd3vibtFM2mrI2wyv0jewnI8/skHVpPLUg92l5YQEUU7d754cCkdBRxiokYbPeXWjaRxaLavI52sO8qPn78MTcbj5OB07I/wAXILLooR2R369u9seJRNY02HbRXs09XNN9O8HToVNjHiQAtIIIuCNQQeBQckUNbbb5Jtna2emjponticAHOc65u1rr6eKwn9v9T/0kP+d6CwCKv/8Ab/U/9JD/AJ3qZdi8bO0dFBUuYGOlaSWg3As4t0v4IM2ijveHvWg2RcYYm/KKgDVodZsd+GY6688o162uo3O/iuzX7Gny39HK/wB18yCxiKNt329uDal4gnZ8nqD6IzZmSHo08Q7/AAn2EqRp5Oya53GwJ9wug5ooAdv/AKi/6JDa/wC29bHt3vlGCObDSRNkmyNdI55OSMuaHZBbVzhfXgB77BLiKv8Ag2/qojkHyunjfGTr2V2vHeMxIPgbeIU74ZXx4pEyaF2aORoc0jmCg9KIo33kb1otkX9hAwT1NruBNmRX1GYjUutrlHLmEEkIq5N30YrHaR0MJivzheGnuzZlK+7jeLDts0ty9lUMF3xE3uOGdp5tuQDzF/AkN2RdVXUso2OkkcGMYC5znGwAGpJUI7S79JJJDHhkAc29myShznP7wxtrDx17ggnNFXqk32YjhkgFbTxubzaWPhdbqCb/AAU17JbTwbWU4npnXHBzTo6N3Nrh118CgzSKMtt950mzeJR0bIGPa7s8znOIP5R1tLaaBYzbne/JSVDqXCohPIwkPkLXPFxxDWt424E//UEwIoG2X34zxzCPE4mZC7K58bSx0fK5aSbgc+B8eC37eNvKh2PYxsYE9RIA5jA7QNPB7iOR5Aanu4oN7RV2O+nFKCRpqIIgw6hjopIyR3Em/t1U1bFbVw7YUwnguNcr2H0o3Di09eoPMIM+i0Oj28knqQwxN7M9m7QnMGSujax972cfy8ZLLCwJs51rHfEBERAREQEREBERAVbt42w+LY1iFRP8mfIxzyIyx7HDI3RgAvcaAG1uJKsiop3nb3Bs3I6momNknb6b36sjJ+bYaud14Ad+oAcd3W6Slp6VkmIwdpUSC7myEgRg8GgNNr21JPNRbvg2Wh2Ur+zpgRFJGJGtJJyXLmloJ1I82+vVd1JtVju1z3Np5aiQ8xCAxrfEtAA9pWubXYbW4ZMG4l2nalgcO0k7Q5STzubC4OiCUfJpqnZ6yO5y5Y3gcr3c0n3W9y4+Uv8AnKL6E3xjXV5NX6RV/VR/icu3yl/zlF9Cb4xoI32B2XdthVspmvyNIL3utfK1vEgczqAPFbPvU3Yt2LijmglfLG9+RweBdriCQbt0scp+7qsh5OLA6unPSD4vat78oV1sLGg1qGezR6CvGC4fJi88dPD6cz2sHTUjU9w4+xSltjuXGA0L6iKpdJJC3NI1zA1rgPSy21HXW/Babum9b0f1v8rlZLeP6rrfs0n4SgqThUpgmic3i2RhHiHAhXC2mE8tFOKQXndE4R6gec4Wvc6XF7qnVD+cZ9NvxCunLUsoojJK4MYxmZzjoGgC5J9gQVbpd1uJyzRslpZGNe9rXPuxwYCdXmx5C5U4f2Q4WIOx7A5rW7XO7tL/ALV729lrdyjfbDfhUVb3Mw4CGIEgSOaHSP77O81nhYnvWFoRtDtUzPE6sfGeDs/ZNPeLloI7wg0TEaX5DLJETfs3uZfrlcW3+5Ws3SzmowijLjciPL7GOc1v3ABVQrI3wyPbLfO1zg+5ucwJDrnmb3Vqtzvqek+i7/ceg8u0W6Wh2gqJKiYzB8hBdleALgAaAg24BRPva2Tw7Y5rIqYyvqX+dZ0gIjZ+0QBxJFgPFT1tjtJFspSyVE2uUWY3m959Fg/ryFyqjY1isuPVEk85zSSuube4NA5ACwA6AIOzZvA5do6mOngF3yG1+TR85x7gNVaPEpGbvMId2eopocrC75zz5rSfF7gfasNua2G/4Xpu2nb/AHmcAuvxjZxbH3Hme/TkuO/+QswlwHzpowfC5PxAQVsu/EpdSXSSv1J4uc93E+JKsjS7l8PbSiJ7HGYs1nD3Zg+3pAXy2vysq+7HtD6+kB4fKYv9xquYgpPW078Knewmz4ZHNu0kWcxxFx01CtbsTj52mwuOd3pmJzZPpsBa4+21/aq27zGCPFa0Dh27/vN/4qYNwMpfhVSDwbNJb2xMKCvTuKl7YLc+Np6QVVXPJGZbmMNAJtcjM4u43te2mnNRC7iri7CsEeHUYHAU0X4GoKk7QYU7A6mankILonlhI4G3A+0WKsZuCqTPhLQf1csjR4XDv5yoR3tet6z6wfgapn8nr1WftEnwYg33aLExgtLPUO1EUTn265QSB7TYKum6TZ//AI2xJ81Z+UZHeaXNqHvc7zWnuvc27lMu+iQx4NV2vqIxp0M0YPxWleTRGAytd87NEPYA8j4lBM01IyeMxuY10ZGUsLQWkdLcLKteJ0Dt3ePs7AOEQlY5nE3im0czvtdzfYFZpcXRh/EA+IQQ/wCUTtC6kghpIzbtyXyW/ZYRlb7XG/7qyO4vY+LC6NlW9gM84JDjqWMv5rW9L2uetx0WgeUU8uxKMHgKZlva+RTxsawR0FIBwFNFb/Tag6tstl4dq6Z8M7QSQezfYZo3W0cDy7xzCgbcpjEmzuKmlkNmzF0T28g9l8rve0t/eVllVjFB8m2kOTS2Istbvlbf4lB7t/zizFiQbEQxWI5ekpq3ZbJR7LUcdmjt5GNfM8jzi5wvlv0F7Af1UKeUB62P1Ef8ysrS+g36I+CCF/KNwCNkcFYxobIZOykIHpgtLml3eMhF+/uC4biNnBi+bEKz8q6Mthgz+cGiNoGYd4GVo6WKz/lEerGfaGfhevVuB9Ut+uk+IQbDvGwCPaGgnjkaC5sbnxuI1Y9jS4EdOFj1BKiTybassqqmK5yuia63K7XWv7nlTlj36NP9TJ+AqBPJx/T5vs5/G1BN8WylNFKJAw3Dy9rM7sjXm3nBvDkCBwBAIAIWbREBERAREQEREBERBxldkBPQEqklZUurJHyPN3Pc5zj1LiST7yruqr+8rdtU4DUySQQvlpnuLmOjaXZMxvkcBq23AHgRbXigmjcvDFFhNOYbXcHGQjiX5iHX79APCyhffpjMeL4m4QuDmwxtiJGozAuLhfnYut4grWcGbiDLxUfytoedWQ9qA4nTUN07tVuL9y9ZFQOqHW+UAhwp2+ccltdRpn4HKOQOtzZB7/JwrmQVlRE42dJCCwdcjruHjZ1/YV7vKX/OUX0JvjGsXui3bVNfPHWTF9NFC8OboWySFp4AHg3kSeIuB1Gf8orC5q99GYYZZQGygmONz7XMdr5QbIMN5N/6bUfUfztW7eUP6sb9oZ+F61Xye8JnoKyd00MsbTBYGSNzATnGnnBblv6oZa/DQ2GN8jhOwkMaXG1nC9hrzCCEt03rej+t/lcrJbx/Vdb9mk/CVX3dZgVVBitI59NO1rZCS50T2gDK7UkiwVhd4EDqnDaxkbS9zqeQBrQSScp0AGpKCodD+cZ9NvxCsxvvqnU2DPyEjO6JjrdCbkfcq90OzlX2jP7rUem39TJ1HcrU7YbOjaehkpXHKXsGVx+a9ti0+Fxr3XQVL2fZHLVU7ZrdkZoxJfhlL2h1/ZdXGxCuiwaB0shbHFEy/IAADQD4AKomO7JVmAyGOop5GkH0g0uY7vDhoQslhWC4rtXkp2CqkjFrdq6QRMHAEl/mgDu16INbxGq+WyySWt2j3Pt0zOJ/irObj8QZW4TC1pGaIvY8X1BzFwv4hwKhvbvdXU7L9kYg6pY8AOdGwktk5tyi5yn5p/8ATK+5nYKbZKN8tS8iWdovCD5sYGozdX68tBrxQRLvh2xdtPWOjaSIKdzmRt/aINnyEdSRYdB4latsxizcDqY53wtn7M5mseSBmHouNuNjr42W/wAO52vxupnfIGU0ZmkIdIcxcC4kFrW3uPEhbJD5P0Yb59a8u/wwgD73IOWEb/o5HWqqVzBf0onh9u+zgFtG8F8e2+BzS0bu0blErCAb/knAvbbjewcLdVHuN7hammBdSVEc9uDXtMTj4G5bfxIUn7o8HmwXDI4aqMxyB0mZjrHRz3EcLjggqzhlV8imjk/5cjX/AOVwP8Fc+mxGOphbO17eyczOH3Fstr3v4KvW8zdPPg8r56GMy0ziXZGC74b6luUaub0I5ceFzH4q6uNhpg+oEZOsOaQNvx9Dh9yDltTiQxisqJxwlme5vgXHLx7rKxO57CDhWDAvFnTCSUjucLN/7WtKi7dxunqMdlZLWxugpmkEh4yvlt80A6gdXHlw7rHTwhkTmMFgGFrQOXm2ACCkruKuPsT6vo/s0X4Gqpj9nKwE/wB1qP8ARk/orb7HxOgoaVrwWubTxBwIsQQwXBHIoKw72vW9Z9YPwNUz+T16rP2iT4MUU71MCqqjFatzKedzXSAhzYnuBGRuoIFipN3UQVWEYFOY4XCoDpnRMkYWlxyty6OtfUe1Bum8XDDjGG1cTRdxiJaOrmWe0e9oUPeTjizaWqnp3G3bRtc3vdGTce55PsWwbmdocVxaqlZXdq+ARkl0seTI/MMoBsOILrju5LWt4u7uq2XqzW4Y15iz9o3sgS+B17kWGpbfgeFtD3hYlQttZvPrIsX+RUHZGMSxxaszlziRn1vwBJH7pWqz74cWrY+wYxjZCMpfHC/tOmguQD4N9y2nc1u3mo5vl+INLXi5hjf6V3cZX9DqbA66knkgx3lJYWWTUtTbRzHROPQtOZo9zne5SXulxZuL4VTEG5jYInjoY/N+AafaslttszHtbSSU8hyk6sfa+R49F38COhKr1QzYtupneBGQwnzg5rpIZbcHAi2vgQevRBZ6rqW0bHSSENaxpc4nQAAXJ+5Vh2EhO1uPNltdpnfUO7mscXtv7cg9q9WN7bYtvDb8mihIY4+cynjeM3Pz3OJsPaB1Uubp9gBsZC50pDqmUDtCNQwDURjr1J5nwCCIvKA9bH6iP+ZWVpfQb9EfBV636YJU12KZoYJpGuhjAcyNzgT5wtcCysNTjK1oP7I+CCMvKI9WM+0M/C9ercD6pb9dJ8QuO/uhkr8Oa2GN8jhOwkMaXG2V4vYa8wvTuNo5KHCmNmY+N3ayHK9pabX42OvJBuOPfo0/1Mn4CoE8nH9Pm+zn8bVP2NRmWnma0EkxPAA4klpACg7yfcJnoa2Z00Msbewtd8bmC+dunnAdEE+oiICIiAiIgIiICIiAiIg+AW4L6iIPNXukYwmEAvHAO59R4rwUGPx1Byyfkn8CHcL+P9VmFi8XwVmIi/ov5OH8eqp8TXPE9PDO/CeyfL9pWMM4p+XJH3j+9cMmDdfVo73VOBG1zl5fOYffw+5ZGk2rHCVlu9mv3H+qq4+b4d9DNE0t4p78vya6WOelHg2dFj6fGoKjhIAejvN+K9zXh/Ag+BWljy48kbpaJ8pU7Y7U70ackRFI4fCLr6BZEQEXTNVMg9N7W+JAWMqtpIYfRJef8I/iVBl4nDi79oj7paYcl+7WZdVaKypJDA2Nt9POFz331WOlwerFz2hPcJHXSXaGeuOWBuW/Tzne86BZajZJhkEj53lzrE2JJy6cLnvWLrBxV5mLXmI3u29RHl/jS3lwViJisTP011sVsvXSSTZHPc5uUkhxva1uq25avsdSnz5Tz80fE/wW0K9yiLxwsTee32VeYTX48xX6C4dmL3sL9bLmi01IREQEREBERAREQcBGAb2F/ALmiIC+OaHcRdfUQcWsDOAA8FyREBERAREQEREBERAREQEREBERAREQEREBERAREQcXsEgsQCDyOqwdfsxHNrGch6cR/wCFnkUGfhcWeNZK7S4s2TFO6TpodXgM1N83OOrNfu4rH3dTn5zT7WqTFwkibL6QB8QCsbLyCm94rzHr/DRpzW2tXrtHzMTmZwlf/mJXaMbnH6133f0W4vwiCTjEz2C3wXV/+DT/APLHvd/VQ/lPG17uX1sk/H8NPbj9Iai7GZ3frXfcPguiStkm9KR5/eK3hmCQM/VN9tz8V6oaVkPosa3wAC6jk/FX/Uze8vJ5jgr3MftDQqfC5qr0Y3eJ0HvKzVFsrzmf+63+pW0oreDknD4+u/zT49ivl5nlt1V6nno6JlGLRtDfifE815caon17WsaQGlwLz3Doski074KWx/D1qvgpVy2i/T+rqpqdtK0MYLACwXaiKWIisahxMzM7kREXrwREQEREBERAREQEREBERAREQEREBERAREQEREBERAREQEREBERAREQEREBERAREQEREBERAREQEREBERAREQEREBERAREQEREBERAREQEREBERAREQEREBERAREQEREBERAREQE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56" name="AutoShape 4" descr="data:image/jpeg;base64,/9j/4AAQSkZJRgABAQAAAQABAAD/2wCEAAkGBxQHEhUUEBQVFBUWFhoaFxgVFRYWHBceGBkYGBgXICAZIiggGh8xIRQXITEiJikrLi4uHR8/ODMtNygtLiwBCgoKDg0OGhAQGjglHyUxNzc0NzUsMDYvNzQ3Ly83NzcuNzc1NzQrLDcyNzc3LC0zNzAwNzExLi03LTQ4ODE3N//AABEIAHkBnwMBIgACEQEDEQH/xAAcAAEAAgIDAQAAAAAAAAAAAAAABwgFBgIDBAH/xABJEAABAwIDBQMHBwkGBwEAAAABAAIDBBEFEiEGBzFBURNhcQgiMjWBkbEUQnJzdKGyIzM0Q1KCwcLRFyRikpOzFlNUouHw8RX/xAAZAQEAAwEBAAAAAAAAAAAAAAAAAwQFAgH/xAAtEQEAAgIAAggEBwAAAAAAAAAAAQIDEQQFEiExMmFxobETIkGBFBUzUdHw8f/aAAwDAQACEQMRAD8AnFERAREQEREBERAREQEREBERAREQEREBERAREQEREBERAREQEREBERAREQEREBERAREQEREBERAREQEREBERAREQEREBERARFqO328Cm2KYO1vJM8XZEwi5HDM4/Nbfn42Bsg25FXCv3618zrxRwRN5DK5595I+C78H38VkDh8qhhmZfXIDG4DuNyPuQWIRYfZXaODaqnbUUxJadCDo5jhxa4cj93RapvV3hybDugbFCyUzB5Je4i2TKLafS+5BIaKINl99QrYqmWshbG2BrS0RuJMjnktDAHc9OPIXWq1W/qte+8cEDGcmnO8+03F/cEFiUUd7Fb16fHqaaWoAp5KdmeVt8wLeGZnM62GXiCRxvdaFjG/uokkPySnjZGDp2uZ7j3nKQB4C/igsCiifd3vibtFM2mrI2wyv0jewnI8/skHVpPLUg92l5YQEUU7d754cCkdBRxiokYbPeXWjaRxaLavI52sO8qPn78MTcbj5OB07I/wAXILLooR2R369u9seJRNY02HbRXs09XNN9O8HToVNjHiQAtIIIuCNQQeBQckUNbbb5Jtna2emjponticAHOc65u1rr6eKwn9v9T/0kP+d6CwCKv/8Ab/U/9JD/AJ3qZdi8bO0dFBUuYGOlaSWg3As4t0v4IM2ijveHvWg2RcYYm/KKgDVodZsd+GY6688o162uo3O/iuzX7Gny39HK/wB18yCxiKNt329uDal4gnZ8nqD6IzZmSHo08Q7/AAn2EqRp5Oya53GwJ9wug5ooAdv/AKi/6JDa/wC29bHt3vlGCObDSRNkmyNdI55OSMuaHZBbVzhfXgB77BLiKv8Ag2/qojkHyunjfGTr2V2vHeMxIPgbeIU74ZXx4pEyaF2aORoc0jmCg9KIo33kb1otkX9hAwT1NruBNmRX1GYjUutrlHLmEEkIq5N30YrHaR0MJivzheGnuzZlK+7jeLDts0ty9lUMF3xE3uOGdp5tuQDzF/AkN2RdVXUso2OkkcGMYC5znGwAGpJUI7S79JJJDHhkAc29myShznP7wxtrDx17ggnNFXqk32YjhkgFbTxubzaWPhdbqCb/AAU17JbTwbWU4npnXHBzTo6N3Nrh118CgzSKMtt950mzeJR0bIGPa7s8znOIP5R1tLaaBYzbne/JSVDqXCohPIwkPkLXPFxxDWt424E//UEwIoG2X34zxzCPE4mZC7K58bSx0fK5aSbgc+B8eC37eNvKh2PYxsYE9RIA5jA7QNPB7iOR5Aanu4oN7RV2O+nFKCRpqIIgw6hjopIyR3Em/t1U1bFbVw7YUwnguNcr2H0o3Di09eoPMIM+i0Oj28knqQwxN7M9m7QnMGSujax972cfy8ZLLCwJs51rHfEBERAREQEREBERAVbt42w+LY1iFRP8mfIxzyIyx7HDI3RgAvcaAG1uJKsiop3nb3Bs3I6momNknb6b36sjJ+bYaud14Ad+oAcd3W6Slp6VkmIwdpUSC7myEgRg8GgNNr21JPNRbvg2Wh2Ur+zpgRFJGJGtJJyXLmloJ1I82+vVd1JtVju1z3Np5aiQ8xCAxrfEtAA9pWubXYbW4ZMG4l2nalgcO0k7Q5STzubC4OiCUfJpqnZ6yO5y5Y3gcr3c0n3W9y4+Uv8AnKL6E3xjXV5NX6RV/VR/icu3yl/zlF9Cb4xoI32B2XdthVspmvyNIL3utfK1vEgczqAPFbPvU3Yt2LijmglfLG9+RweBdriCQbt0scp+7qsh5OLA6unPSD4vat78oV1sLGg1qGezR6CvGC4fJi88dPD6cz2sHTUjU9w4+xSltjuXGA0L6iKpdJJC3NI1zA1rgPSy21HXW/Babum9b0f1v8rlZLeP6rrfs0n4SgqThUpgmic3i2RhHiHAhXC2mE8tFOKQXndE4R6gec4Wvc6XF7qnVD+cZ9NvxCunLUsoojJK4MYxmZzjoGgC5J9gQVbpd1uJyzRslpZGNe9rXPuxwYCdXmx5C5U4f2Q4WIOx7A5rW7XO7tL/ALV729lrdyjfbDfhUVb3Mw4CGIEgSOaHSP77O81nhYnvWFoRtDtUzPE6sfGeDs/ZNPeLloI7wg0TEaX5DLJETfs3uZfrlcW3+5Ws3SzmowijLjciPL7GOc1v3ABVQrI3wyPbLfO1zg+5ucwJDrnmb3Vqtzvqek+i7/ceg8u0W6Wh2gqJKiYzB8hBdleALgAaAg24BRPva2Tw7Y5rIqYyvqX+dZ0gIjZ+0QBxJFgPFT1tjtJFspSyVE2uUWY3m959Fg/ryFyqjY1isuPVEk85zSSuube4NA5ACwA6AIOzZvA5do6mOngF3yG1+TR85x7gNVaPEpGbvMId2eopocrC75zz5rSfF7gfasNua2G/4Xpu2nb/AHmcAuvxjZxbH3Hme/TkuO/+QswlwHzpowfC5PxAQVsu/EpdSXSSv1J4uc93E+JKsjS7l8PbSiJ7HGYs1nD3Zg+3pAXy2vysq+7HtD6+kB4fKYv9xquYgpPW078Knewmz4ZHNu0kWcxxFx01CtbsTj52mwuOd3pmJzZPpsBa4+21/aq27zGCPFa0Dh27/vN/4qYNwMpfhVSDwbNJb2xMKCvTuKl7YLc+Np6QVVXPJGZbmMNAJtcjM4u43te2mnNRC7iri7CsEeHUYHAU0X4GoKk7QYU7A6mankILonlhI4G3A+0WKsZuCqTPhLQf1csjR4XDv5yoR3tet6z6wfgapn8nr1WftEnwYg33aLExgtLPUO1EUTn265QSB7TYKum6TZ//AI2xJ81Z+UZHeaXNqHvc7zWnuvc27lMu+iQx4NV2vqIxp0M0YPxWleTRGAytd87NEPYA8j4lBM01IyeMxuY10ZGUsLQWkdLcLKteJ0Dt3ePs7AOEQlY5nE3im0czvtdzfYFZpcXRh/EA+IQQ/wCUTtC6kghpIzbtyXyW/ZYRlb7XG/7qyO4vY+LC6NlW9gM84JDjqWMv5rW9L2uetx0WgeUU8uxKMHgKZlva+RTxsawR0FIBwFNFb/Tag6tstl4dq6Z8M7QSQezfYZo3W0cDy7xzCgbcpjEmzuKmlkNmzF0T28g9l8rve0t/eVllVjFB8m2kOTS2Istbvlbf4lB7t/zizFiQbEQxWI5ekpq3ZbJR7LUcdmjt5GNfM8jzi5wvlv0F7Af1UKeUB62P1Ef8ysrS+g36I+CCF/KNwCNkcFYxobIZOykIHpgtLml3eMhF+/uC4biNnBi+bEKz8q6Mthgz+cGiNoGYd4GVo6WKz/lEerGfaGfhevVuB9Ut+uk+IQbDvGwCPaGgnjkaC5sbnxuI1Y9jS4EdOFj1BKiTybassqqmK5yuia63K7XWv7nlTlj36NP9TJ+AqBPJx/T5vs5/G1BN8WylNFKJAw3Dy9rM7sjXm3nBvDkCBwBAIAIWbREBERAREQEREBERBxldkBPQEqklZUurJHyPN3Pc5zj1LiST7yruqr+8rdtU4DUySQQvlpnuLmOjaXZMxvkcBq23AHgRbXigmjcvDFFhNOYbXcHGQjiX5iHX79APCyhffpjMeL4m4QuDmwxtiJGozAuLhfnYut4grWcGbiDLxUfytoedWQ9qA4nTUN07tVuL9y9ZFQOqHW+UAhwp2+ccltdRpn4HKOQOtzZB7/JwrmQVlRE42dJCCwdcjruHjZ1/YV7vKX/OUX0JvjGsXui3bVNfPHWTF9NFC8OboWySFp4AHg3kSeIuB1Gf8orC5q99GYYZZQGygmONz7XMdr5QbIMN5N/6bUfUfztW7eUP6sb9oZ+F61Xye8JnoKyd00MsbTBYGSNzATnGnnBblv6oZa/DQ2GN8jhOwkMaXG1nC9hrzCCEt03rej+t/lcrJbx/Vdb9mk/CVX3dZgVVBitI59NO1rZCS50T2gDK7UkiwVhd4EDqnDaxkbS9zqeQBrQSScp0AGpKCodD+cZ9NvxCsxvvqnU2DPyEjO6JjrdCbkfcq90OzlX2jP7rUem39TJ1HcrU7YbOjaehkpXHKXsGVx+a9ti0+Fxr3XQVL2fZHLVU7ZrdkZoxJfhlL2h1/ZdXGxCuiwaB0shbHFEy/IAADQD4AKomO7JVmAyGOop5GkH0g0uY7vDhoQslhWC4rtXkp2CqkjFrdq6QRMHAEl/mgDu16INbxGq+WyySWt2j3Pt0zOJ/irObj8QZW4TC1pGaIvY8X1BzFwv4hwKhvbvdXU7L9kYg6pY8AOdGwktk5tyi5yn5p/8ATK+5nYKbZKN8tS8iWdovCD5sYGozdX68tBrxQRLvh2xdtPWOjaSIKdzmRt/aINnyEdSRYdB4latsxizcDqY53wtn7M5mseSBmHouNuNjr42W/wAO52vxupnfIGU0ZmkIdIcxcC4kFrW3uPEhbJD5P0Yb59a8u/wwgD73IOWEb/o5HWqqVzBf0onh9u+zgFtG8F8e2+BzS0bu0blErCAb/knAvbbjewcLdVHuN7hammBdSVEc9uDXtMTj4G5bfxIUn7o8HmwXDI4aqMxyB0mZjrHRz3EcLjggqzhlV8imjk/5cjX/AOVwP8Fc+mxGOphbO17eyczOH3Fstr3v4KvW8zdPPg8r56GMy0ziXZGC74b6luUaub0I5ceFzH4q6uNhpg+oEZOsOaQNvx9Dh9yDltTiQxisqJxwlme5vgXHLx7rKxO57CDhWDAvFnTCSUjucLN/7WtKi7dxunqMdlZLWxugpmkEh4yvlt80A6gdXHlw7rHTwhkTmMFgGFrQOXm2ACCkruKuPsT6vo/s0X4Gqpj9nKwE/wB1qP8ARk/orb7HxOgoaVrwWubTxBwIsQQwXBHIoKw72vW9Z9YPwNUz+T16rP2iT4MUU71MCqqjFatzKedzXSAhzYnuBGRuoIFipN3UQVWEYFOY4XCoDpnRMkYWlxyty6OtfUe1Bum8XDDjGG1cTRdxiJaOrmWe0e9oUPeTjizaWqnp3G3bRtc3vdGTce55PsWwbmdocVxaqlZXdq+ARkl0seTI/MMoBsOILrju5LWt4u7uq2XqzW4Y15iz9o3sgS+B17kWGpbfgeFtD3hYlQttZvPrIsX+RUHZGMSxxaszlziRn1vwBJH7pWqz74cWrY+wYxjZCMpfHC/tOmguQD4N9y2nc1u3mo5vl+INLXi5hjf6V3cZX9DqbA66knkgx3lJYWWTUtTbRzHROPQtOZo9zne5SXulxZuL4VTEG5jYInjoY/N+AafaslttszHtbSSU8hyk6sfa+R49F38COhKr1QzYtupneBGQwnzg5rpIZbcHAi2vgQevRBZ6rqW0bHSSENaxpc4nQAAXJ+5Vh2EhO1uPNltdpnfUO7mscXtv7cg9q9WN7bYtvDb8mihIY4+cynjeM3Pz3OJsPaB1Uubp9gBsZC50pDqmUDtCNQwDURjr1J5nwCCIvKA9bH6iP+ZWVpfQb9EfBV636YJU12KZoYJpGuhjAcyNzgT5wtcCysNTjK1oP7I+CCMvKI9WM+0M/C9ercD6pb9dJ8QuO/uhkr8Oa2GN8jhOwkMaXG2V4vYa8wvTuNo5KHCmNmY+N3ayHK9pabX42OvJBuOPfo0/1Mn4CoE8nH9Pm+zn8bVP2NRmWnma0EkxPAA4klpACg7yfcJnoa2Z00Msbewtd8bmC+dunnAdEE+oiICIiAiIgIiICIiAiIg+AW4L6iIPNXukYwmEAvHAO59R4rwUGPx1Byyfkn8CHcL+P9VmFi8XwVmIi/ov5OH8eqp8TXPE9PDO/CeyfL9pWMM4p+XJH3j+9cMmDdfVo73VOBG1zl5fOYffw+5ZGk2rHCVlu9mv3H+qq4+b4d9DNE0t4p78vya6WOelHg2dFj6fGoKjhIAejvN+K9zXh/Ag+BWljy48kbpaJ8pU7Y7U70ackRFI4fCLr6BZEQEXTNVMg9N7W+JAWMqtpIYfRJef8I/iVBl4nDi79oj7paYcl+7WZdVaKypJDA2Nt9POFz331WOlwerFz2hPcJHXSXaGeuOWBuW/Tzne86BZajZJhkEj53lzrE2JJy6cLnvWLrBxV5mLXmI3u29RHl/jS3lwViJisTP011sVsvXSSTZHPc5uUkhxva1uq25avsdSnz5Tz80fE/wW0K9yiLxwsTee32VeYTX48xX6C4dmL3sL9bLmi01IREQEREBERAREQcBGAb2F/ALmiIC+OaHcRdfUQcWsDOAA8FyREBERAREQEREBERAREQEREBERAREQEREBERAREQcXsEgsQCDyOqwdfsxHNrGch6cR/wCFnkUGfhcWeNZK7S4s2TFO6TpodXgM1N83OOrNfu4rH3dTn5zT7WqTFwkibL6QB8QCsbLyCm94rzHr/DRpzW2tXrtHzMTmZwlf/mJXaMbnH6133f0W4vwiCTjEz2C3wXV/+DT/APLHvd/VQ/lPG17uX1sk/H8NPbj9Iai7GZ3frXfcPguiStkm9KR5/eK3hmCQM/VN9tz8V6oaVkPosa3wAC6jk/FX/Uze8vJ5jgr3MftDQqfC5qr0Y3eJ0HvKzVFsrzmf+63+pW0oreDknD4+u/zT49ivl5nlt1V6nno6JlGLRtDfifE815caon17WsaQGlwLz3Doski074KWx/D1qvgpVy2i/T+rqpqdtK0MYLACwXaiKWIisahxMzM7kREXrwREQEREBERAREQEREBERAREQEREBERAREQEREBERAREQEREBERAREQEREBERAREQEREBERAREQEREBERAREQEREBERAREQEREBERAREQEREBERAREQEREBERAREQEREBERAREQE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58" name="AutoShape 6" descr="data:image/jpeg;base64,/9j/4AAQSkZJRgABAQAAAQABAAD/2wCEAAkGBxQHEhUUEBQVFBUWFhoaFxgVFRYWHBceGBkYGBgXICAZIiggGh8xIRQXITEiJikrLi4uHR8/ODMtNygtLiwBCgoKDg0OGhAQGjglHyUxNzc0NzUsMDYvNzQ3Ly83NzcuNzc1NzQrLDcyNzc3LC0zNzAwNzExLi03LTQ4ODE3N//AABEIAHkBnwMBIgACEQEDEQH/xAAcAAEAAgIDAQAAAAAAAAAAAAAABwgFBgIDBAH/xABJEAABAwIDBQMHBwkGBwEAAAABAAIDBBEFEiEGBzFBURNhcQgiMjWBkbEUQnJzdKGyIzM0Q1KCwcLRFyRikpOzFlNUouHw8RX/xAAZAQEAAwEBAAAAAAAAAAAAAAAAAwQFAgH/xAAtEQEAAgIAAggEBwAAAAAAAAAAAQIDEQQFEiExMmFxobETIkGBFBUzUdHw8f/aAAwDAQACEQMRAD8AnFERAREQEREBERAREQEREBERAREQEREBERAREQEREBERAREQEREBERAREQEREBERAREQEREBERAREQEREBERAREQEREBERARFqO328Cm2KYO1vJM8XZEwi5HDM4/Nbfn42Bsg25FXCv3618zrxRwRN5DK5595I+C78H38VkDh8qhhmZfXIDG4DuNyPuQWIRYfZXaODaqnbUUxJadCDo5jhxa4cj93RapvV3hybDugbFCyUzB5Je4i2TKLafS+5BIaKINl99QrYqmWshbG2BrS0RuJMjnktDAHc9OPIXWq1W/qte+8cEDGcmnO8+03F/cEFiUUd7Fb16fHqaaWoAp5KdmeVt8wLeGZnM62GXiCRxvdaFjG/uokkPySnjZGDp2uZ7j3nKQB4C/igsCiifd3vibtFM2mrI2wyv0jewnI8/skHVpPLUg92l5YQEUU7d754cCkdBRxiokYbPeXWjaRxaLavI52sO8qPn78MTcbj5OB07I/wAXILLooR2R369u9seJRNY02HbRXs09XNN9O8HToVNjHiQAtIIIuCNQQeBQckUNbbb5Jtna2emjponticAHOc65u1rr6eKwn9v9T/0kP+d6CwCKv/8Ab/U/9JD/AJ3qZdi8bO0dFBUuYGOlaSWg3As4t0v4IM2ijveHvWg2RcYYm/KKgDVodZsd+GY6688o162uo3O/iuzX7Gny39HK/wB18yCxiKNt329uDal4gnZ8nqD6IzZmSHo08Q7/AAn2EqRp5Oya53GwJ9wug5ooAdv/AKi/6JDa/wC29bHt3vlGCObDSRNkmyNdI55OSMuaHZBbVzhfXgB77BLiKv8Ag2/qojkHyunjfGTr2V2vHeMxIPgbeIU74ZXx4pEyaF2aORoc0jmCg9KIo33kb1otkX9hAwT1NruBNmRX1GYjUutrlHLmEEkIq5N30YrHaR0MJivzheGnuzZlK+7jeLDts0ty9lUMF3xE3uOGdp5tuQDzF/AkN2RdVXUso2OkkcGMYC5znGwAGpJUI7S79JJJDHhkAc29myShznP7wxtrDx17ggnNFXqk32YjhkgFbTxubzaWPhdbqCb/AAU17JbTwbWU4npnXHBzTo6N3Nrh118CgzSKMtt950mzeJR0bIGPa7s8znOIP5R1tLaaBYzbne/JSVDqXCohPIwkPkLXPFxxDWt424E//UEwIoG2X34zxzCPE4mZC7K58bSx0fK5aSbgc+B8eC37eNvKh2PYxsYE9RIA5jA7QNPB7iOR5Aanu4oN7RV2O+nFKCRpqIIgw6hjopIyR3Em/t1U1bFbVw7YUwnguNcr2H0o3Di09eoPMIM+i0Oj28knqQwxN7M9m7QnMGSujax972cfy8ZLLCwJs51rHfEBERAREQEREBERAVbt42w+LY1iFRP8mfIxzyIyx7HDI3RgAvcaAG1uJKsiop3nb3Bs3I6momNknb6b36sjJ+bYaud14Ad+oAcd3W6Slp6VkmIwdpUSC7myEgRg8GgNNr21JPNRbvg2Wh2Ur+zpgRFJGJGtJJyXLmloJ1I82+vVd1JtVju1z3Np5aiQ8xCAxrfEtAA9pWubXYbW4ZMG4l2nalgcO0k7Q5STzubC4OiCUfJpqnZ6yO5y5Y3gcr3c0n3W9y4+Uv8AnKL6E3xjXV5NX6RV/VR/icu3yl/zlF9Cb4xoI32B2XdthVspmvyNIL3utfK1vEgczqAPFbPvU3Yt2LijmglfLG9+RweBdriCQbt0scp+7qsh5OLA6unPSD4vat78oV1sLGg1qGezR6CvGC4fJi88dPD6cz2sHTUjU9w4+xSltjuXGA0L6iKpdJJC3NI1zA1rgPSy21HXW/Babum9b0f1v8rlZLeP6rrfs0n4SgqThUpgmic3i2RhHiHAhXC2mE8tFOKQXndE4R6gec4Wvc6XF7qnVD+cZ9NvxCunLUsoojJK4MYxmZzjoGgC5J9gQVbpd1uJyzRslpZGNe9rXPuxwYCdXmx5C5U4f2Q4WIOx7A5rW7XO7tL/ALV729lrdyjfbDfhUVb3Mw4CGIEgSOaHSP77O81nhYnvWFoRtDtUzPE6sfGeDs/ZNPeLloI7wg0TEaX5DLJETfs3uZfrlcW3+5Ws3SzmowijLjciPL7GOc1v3ABVQrI3wyPbLfO1zg+5ucwJDrnmb3Vqtzvqek+i7/ceg8u0W6Wh2gqJKiYzB8hBdleALgAaAg24BRPva2Tw7Y5rIqYyvqX+dZ0gIjZ+0QBxJFgPFT1tjtJFspSyVE2uUWY3m959Fg/ryFyqjY1isuPVEk85zSSuube4NA5ACwA6AIOzZvA5do6mOngF3yG1+TR85x7gNVaPEpGbvMId2eopocrC75zz5rSfF7gfasNua2G/4Xpu2nb/AHmcAuvxjZxbH3Hme/TkuO/+QswlwHzpowfC5PxAQVsu/EpdSXSSv1J4uc93E+JKsjS7l8PbSiJ7HGYs1nD3Zg+3pAXy2vysq+7HtD6+kB4fKYv9xquYgpPW078Knewmz4ZHNu0kWcxxFx01CtbsTj52mwuOd3pmJzZPpsBa4+21/aq27zGCPFa0Dh27/vN/4qYNwMpfhVSDwbNJb2xMKCvTuKl7YLc+Np6QVVXPJGZbmMNAJtcjM4u43te2mnNRC7iri7CsEeHUYHAU0X4GoKk7QYU7A6mankILonlhI4G3A+0WKsZuCqTPhLQf1csjR4XDv5yoR3tet6z6wfgapn8nr1WftEnwYg33aLExgtLPUO1EUTn265QSB7TYKum6TZ//AI2xJ81Z+UZHeaXNqHvc7zWnuvc27lMu+iQx4NV2vqIxp0M0YPxWleTRGAytd87NEPYA8j4lBM01IyeMxuY10ZGUsLQWkdLcLKteJ0Dt3ePs7AOEQlY5nE3im0czvtdzfYFZpcXRh/EA+IQQ/wCUTtC6kghpIzbtyXyW/ZYRlb7XG/7qyO4vY+LC6NlW9gM84JDjqWMv5rW9L2uetx0WgeUU8uxKMHgKZlva+RTxsawR0FIBwFNFb/Tag6tstl4dq6Z8M7QSQezfYZo3W0cDy7xzCgbcpjEmzuKmlkNmzF0T28g9l8rve0t/eVllVjFB8m2kOTS2Istbvlbf4lB7t/zizFiQbEQxWI5ekpq3ZbJR7LUcdmjt5GNfM8jzi5wvlv0F7Af1UKeUB62P1Ef8ysrS+g36I+CCF/KNwCNkcFYxobIZOykIHpgtLml3eMhF+/uC4biNnBi+bEKz8q6Mthgz+cGiNoGYd4GVo6WKz/lEerGfaGfhevVuB9Ut+uk+IQbDvGwCPaGgnjkaC5sbnxuI1Y9jS4EdOFj1BKiTybassqqmK5yuia63K7XWv7nlTlj36NP9TJ+AqBPJx/T5vs5/G1BN8WylNFKJAw3Dy9rM7sjXm3nBvDkCBwBAIAIWbREBERAREQEREBERBxldkBPQEqklZUurJHyPN3Pc5zj1LiST7yruqr+8rdtU4DUySQQvlpnuLmOjaXZMxvkcBq23AHgRbXigmjcvDFFhNOYbXcHGQjiX5iHX79APCyhffpjMeL4m4QuDmwxtiJGozAuLhfnYut4grWcGbiDLxUfytoedWQ9qA4nTUN07tVuL9y9ZFQOqHW+UAhwp2+ccltdRpn4HKOQOtzZB7/JwrmQVlRE42dJCCwdcjruHjZ1/YV7vKX/OUX0JvjGsXui3bVNfPHWTF9NFC8OboWySFp4AHg3kSeIuB1Gf8orC5q99GYYZZQGygmONz7XMdr5QbIMN5N/6bUfUfztW7eUP6sb9oZ+F61Xye8JnoKyd00MsbTBYGSNzATnGnnBblv6oZa/DQ2GN8jhOwkMaXG1nC9hrzCCEt03rej+t/lcrJbx/Vdb9mk/CVX3dZgVVBitI59NO1rZCS50T2gDK7UkiwVhd4EDqnDaxkbS9zqeQBrQSScp0AGpKCodD+cZ9NvxCsxvvqnU2DPyEjO6JjrdCbkfcq90OzlX2jP7rUem39TJ1HcrU7YbOjaehkpXHKXsGVx+a9ti0+Fxr3XQVL2fZHLVU7ZrdkZoxJfhlL2h1/ZdXGxCuiwaB0shbHFEy/IAADQD4AKomO7JVmAyGOop5GkH0g0uY7vDhoQslhWC4rtXkp2CqkjFrdq6QRMHAEl/mgDu16INbxGq+WyySWt2j3Pt0zOJ/irObj8QZW4TC1pGaIvY8X1BzFwv4hwKhvbvdXU7L9kYg6pY8AOdGwktk5tyi5yn5p/8ATK+5nYKbZKN8tS8iWdovCD5sYGozdX68tBrxQRLvh2xdtPWOjaSIKdzmRt/aINnyEdSRYdB4latsxizcDqY53wtn7M5mseSBmHouNuNjr42W/wAO52vxupnfIGU0ZmkIdIcxcC4kFrW3uPEhbJD5P0Yb59a8u/wwgD73IOWEb/o5HWqqVzBf0onh9u+zgFtG8F8e2+BzS0bu0blErCAb/knAvbbjewcLdVHuN7hammBdSVEc9uDXtMTj4G5bfxIUn7o8HmwXDI4aqMxyB0mZjrHRz3EcLjggqzhlV8imjk/5cjX/AOVwP8Fc+mxGOphbO17eyczOH3Fstr3v4KvW8zdPPg8r56GMy0ziXZGC74b6luUaub0I5ceFzH4q6uNhpg+oEZOsOaQNvx9Dh9yDltTiQxisqJxwlme5vgXHLx7rKxO57CDhWDAvFnTCSUjucLN/7WtKi7dxunqMdlZLWxugpmkEh4yvlt80A6gdXHlw7rHTwhkTmMFgGFrQOXm2ACCkruKuPsT6vo/s0X4Gqpj9nKwE/wB1qP8ARk/orb7HxOgoaVrwWubTxBwIsQQwXBHIoKw72vW9Z9YPwNUz+T16rP2iT4MUU71MCqqjFatzKedzXSAhzYnuBGRuoIFipN3UQVWEYFOY4XCoDpnRMkYWlxyty6OtfUe1Bum8XDDjGG1cTRdxiJaOrmWe0e9oUPeTjizaWqnp3G3bRtc3vdGTce55PsWwbmdocVxaqlZXdq+ARkl0seTI/MMoBsOILrju5LWt4u7uq2XqzW4Y15iz9o3sgS+B17kWGpbfgeFtD3hYlQttZvPrIsX+RUHZGMSxxaszlziRn1vwBJH7pWqz74cWrY+wYxjZCMpfHC/tOmguQD4N9y2nc1u3mo5vl+INLXi5hjf6V3cZX9DqbA66knkgx3lJYWWTUtTbRzHROPQtOZo9zne5SXulxZuL4VTEG5jYInjoY/N+AafaslttszHtbSSU8hyk6sfa+R49F38COhKr1QzYtupneBGQwnzg5rpIZbcHAi2vgQevRBZ6rqW0bHSSENaxpc4nQAAXJ+5Vh2EhO1uPNltdpnfUO7mscXtv7cg9q9WN7bYtvDb8mihIY4+cynjeM3Pz3OJsPaB1Uubp9gBsZC50pDqmUDtCNQwDURjr1J5nwCCIvKA9bH6iP+ZWVpfQb9EfBV636YJU12KZoYJpGuhjAcyNzgT5wtcCysNTjK1oP7I+CCMvKI9WM+0M/C9ercD6pb9dJ8QuO/uhkr8Oa2GN8jhOwkMaXG2V4vYa8wvTuNo5KHCmNmY+N3ayHK9pabX42OvJBuOPfo0/1Mn4CoE8nH9Pm+zn8bVP2NRmWnma0EkxPAA4klpACg7yfcJnoa2Z00Msbewtd8bmC+dunnAdEE+oiICIiAiIgIiICIiAiIg+AW4L6iIPNXukYwmEAvHAO59R4rwUGPx1Byyfkn8CHcL+P9VmFi8XwVmIi/ov5OH8eqp8TXPE9PDO/CeyfL9pWMM4p+XJH3j+9cMmDdfVo73VOBG1zl5fOYffw+5ZGk2rHCVlu9mv3H+qq4+b4d9DNE0t4p78vya6WOelHg2dFj6fGoKjhIAejvN+K9zXh/Ag+BWljy48kbpaJ8pU7Y7U70ackRFI4fCLr6BZEQEXTNVMg9N7W+JAWMqtpIYfRJef8I/iVBl4nDi79oj7paYcl+7WZdVaKypJDA2Nt9POFz331WOlwerFz2hPcJHXSXaGeuOWBuW/Tzne86BZajZJhkEj53lzrE2JJy6cLnvWLrBxV5mLXmI3u29RHl/jS3lwViJisTP011sVsvXSSTZHPc5uUkhxva1uq25avsdSnz5Tz80fE/wW0K9yiLxwsTee32VeYTX48xX6C4dmL3sL9bLmi01IREQEREBERAREQcBGAb2F/ALmiIC+OaHcRdfUQcWsDOAA8FyREBERAREQEREBERAREQEREBERAREQEREBERAREQcXsEgsQCDyOqwdfsxHNrGch6cR/wCFnkUGfhcWeNZK7S4s2TFO6TpodXgM1N83OOrNfu4rH3dTn5zT7WqTFwkibL6QB8QCsbLyCm94rzHr/DRpzW2tXrtHzMTmZwlf/mJXaMbnH6133f0W4vwiCTjEz2C3wXV/+DT/APLHvd/VQ/lPG17uX1sk/H8NPbj9Iai7GZ3frXfcPguiStkm9KR5/eK3hmCQM/VN9tz8V6oaVkPosa3wAC6jk/FX/Uze8vJ5jgr3MftDQqfC5qr0Y3eJ0HvKzVFsrzmf+63+pW0oreDknD4+u/zT49ivl5nlt1V6nno6JlGLRtDfifE815caon17WsaQGlwLz3Doski074KWx/D1qvgpVy2i/T+rqpqdtK0MYLACwXaiKWIisahxMzM7kREXrwREQEREBERAREQEREBERAREQEREBERAREQEREBERAREQEREBERAREQEREBERAREQEREBERAREQEREBERAREQEREBERAREQEREBERAREQEREBERAREQEREBERAREQEREBERAREQEREBERAREQEREBERAREQEREBERAREQEREBERAREQEREBERAREQEREBERAREQEREBERAREQERE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49160" name="AutoShape 8" descr="data:image/jpeg;base64,/9j/4AAQSkZJRgABAQAAAQABAAD/2wCEAAkGBxISEhUUExIWEhUUFREWFRcYFRcdGhoXFRcWFxkXFhcbHSggGBslHhQVLTEhJikrLi4uFyAzODMsNzQvLisBCgoKDg0OGxAQGjclHyQsKzQrMzc3NzM3MSwsMjc0NDcyNDIrLDcsMSw0Nyw3NTUrLi42LCwsLCwsNzEsNCwvL//AABEIAIcBdAMBIgACEQEDEQH/xAAcAAEAAgMBAQEAAAAAAAAAAAAABgcEBQgDAQL/xABNEAABAwIBBwUKCwcDAwUAAAABAAIDBBEFBgcSITFBYRNRcYGRIjI0UnJzdKGysxQ1QlNigpKTscHRFyMkM1Si0hZD0xXh8CVko8Li/8QAGQEBAQEBAQEAAAAAAAAAAAAAAAQDAgUB/8QALREBAAIBAgQEBQQDAAAAAAAAAAECAwQRBRIhMTJBUfBCYYGRoRMUccFD0fH/2gAMAwEAAhEDEQA/ALxKrTK3O5BA50dIwVL2kgvJtEDwI1ydVh9JY2e3Kp0TG0UTtF0rdOcjaIiS1rAd2kQ6/Btt6pVBMK/Odispv8JEI8WKNgHa4Od/csEZd4mNfw2XtafURZYmT2TFXXOIpoS8NNnPJDWNO2xcdV+AudexbfGM22JU0ZkdC2RrQS7kn6RaBvLbBx6gUGdhGdrEYSOVMdU3eHsDXW4PjAA6S1ytzIzLamxJp5O8crRd8L7aQGzSaRqe3iOcXAXMwWbg+KSUs8c8Rs+JwcOI+Uw8HC4PSg6yWsymxQ0tJPUBumYo3vDSbAkDUCdwusyhqmyxskbrbIxj29DgHD1FaLOP8V1nmHoKv/bRXfMU3ZJ/mpPm7zkVFfVmnmhiaDE97XR6QILC0WIcTcHS4bFRy2OB4u+ldK+PU+SCWFrhtbyhbdw4gA24kILZy4zsiCR0FExkrmEtfM+5YHA2LWNBGmRr7q4F/GUDfnNxYuv8Lt9EQwW6NbCfWofcDVqHMv0gtvJHPC/TEde1gY42E7ARo8ZWXILedwtbm2lW1W18UMTppHtZGxuk55OoN5+PC2265KW9xHKmeahgonE8nA5xvfvmi3JNdwZd1h5O8IJplHnkne4too2xRgkCSQaT3cQ2+izoOl1bFHYc52LNdc1Wn9F0MNv7WA+tQ/SHOvqC7cis7TJ3thrGNhkeQ1srL8m5x2NcCSYydxuRxGpWiuQCLrpLNbjDqrDoXPOk+PSheSbk8mbNJO8lugTxJQS1a7Hcbgo4jNUSCNg1c5cdzWNGtzuAWwc4AXOoDWSuY8usqH4jVOlueSaXNgbuEd++t4zrAnqG4IJhj2eaoeSKSFkLNz5e7eRz6IIaw9blE5s4GKPNzWyfVbG32WBRpS/Cs2eJzsDxC2JpFxyr9EkeTYuHWAgxqfODijDcVsh4ObG4f3NKmOTmeaQODa2Fr2/Owghw4ujJIdxsRwBVfZQ5NVVC4NqYizSvouBBY623RcNV+BseC1KDrbD66OeNssTxJG8Xa5p1Ef8Am7cshUhmMx5zKh9I4kxytdIweLIy2lbym3v5Cu9BBs6WWc+Gsg5BkbnzOkuZA4tAYG/Ja5pJOmNd9yrz9suJfN0f3M3/ADqT5+KCWRlI6OJ8ga6cOLGOdYuEejewNr6LuxVD/wBKqP6eb7mT/FBN/wBsuJfN0f3M3/On7ZcS+bo/uZv+dQj/AKVUf0833Mn+KxpY3NJa5paRtBBBHSDrCCwP2y4l83R/czf86k2bzOVV1tY2nnjgDXtkIMTZGkFg0telI4EWB5lS6neZake/EmvaLthjlc87hpgsaOkkmw+ieZB0GvCtq44Y3SSvbGxgLnOcbAAbySvdc951csXVtQ6GN38NA4tAGySRps6Q84BuG9F9+oJJlJnmNy2hhBA/3Zg7XxbECDbi4g/RUQnznYs43FVocGww2/uYT61EFI8GyExGqjEsNMTG4Xa5zmM0hztDnAkcbWPOg3mGZ3cRjI5Tkqlu8OZoOPQ5lgPslWpkZl7S4j3LCYpwLmF5F7DaWEant6NY3gLnjFsJnpZOSqInRPAvZ28c7SLhw4glY9PO+N7XxuLHsIcxzTYtcNhBQddIotm7yqGI0oe6wmjOhM0bNK1w4DxXDXw1jcpSgpKvzyVbZZGsp4A1r3tbpcoTZriBchwF9XMvfAs71XLUwRSQQaEs0UR0dMOHKPDLglxGrSva2u25VdiH82XzkvtFeuDVTYqmCV1y2KeCR1tto5GvIHGzUF/5f5fxYaBG1vLVDxdsd7BrdmnIdw1Gw2m24XIqeszpYrIbiobD9GOGO3/yB59ai2MYm+pmknlN3yuLna9QvsaOAAAHABYjXA7DdBYWDZ3q+Jw5cR1TPlXaGP8AquYNEdbT1K58mcoYK+ATQOu2+i5p1OY8Wux43EXHAggi4N1yup5mYxl0OINhudCqa5hG7TY10jHdNmvH10HQSIiCos4Obeuq62SohfC9jxHote9zXN0WNbojuSCLgm9x3yh1RmwxZpsKYP3XbLFbpN3A26l0coflLnIoKNxYXmeVuoxxAOIPM5xIa08L34IN5kzg7KOlip2Afu2NDiPlP2veeJdc9a2ipavz1zEnkaSNg3GSRzj1taG27StJUZ28UdsdDH5MX+bnII9lpRthr6qNgs1s8miNwDjpWHAaVupaZZGI10k8r5ZXaUkjtJ7rAXPQAANix0HTmbx98Mo/R4R9loH5L85x/ius8w9fc3XxZR+jxfgvmcf4rrPMPQcyrKwmgdUTxQM1OlkYwHm0iAXdAFz1LFUozYNvitJ5ch7IZT+SC/sFyYpKWIRxQMAAALi0Fzj4z3EXcSqmz05LQ0zoqmBjYmzOcyRjRZumBpNc0DULgPvbxQedXiq2z8j+Ah9KZ7qZBRSkOQOToxCtZA4kRhrpJSNugywIB3Euc0X3XJUeVnZhGD4XUHeIGj7Txf2Qgtymyco44+SZSwiO1tHk2kHyrjujxKobOrk5HQ1ujC3RiljbK1u5pLnNcxv0btBHNpW2BdGqks/vhNN5mT2wgq5XpmFP8DN6W/3MCotXpmF8Am9Lk9zAgnePUT56aeFj+TfLFLG19r6Je0tB6rqi580eJt2Ngk8iX/NrV0GsevrooGOkmkbExutznOAA6ygprN7m5q465klZThkUILxd8bg6QamABrjsPda7d6FdqrPGc8tJGS2nhkqSPlH92w9BcC7+1RaszzVzv5cFPEOIe89uk0epBYudqjbJhdRpDXGGSNPM5r26x0guHQSucVKsaziYhVRPillZycgs9rYmC422uQSNnOoqgk+bB5GK0dvHkHbDKPzXS65nzZ/GtH5x/upF0wgIi8K6sZDG+WRwYyNpc9x2AAXJQaDOBlU3DqUyajM+7IGHe+3fEeK3aeobSFzVPO+RznvcXveS5zjtc5xuSeJK3WWmUr8QqnTOu1g7mFniRg6vrHaeJtsAWiQelLTvke2ONpe97g1jRtLnGwA/VdMZCZLMw6lbELOkd3cz/Geeb6LdgHML7SVC8y+R3JsFfM3u5ARTtPyY3bZLc7930fKVrII1nGxg0mHVErTZ5aI4yNofKQwOHRpE/VXMrRbUFd+fyoIpKdgPfVGkeIZG8W7XjsVIoN7kLg4rK+ngcLsc8ukHOyMF5B4HRA+suoGtAFgLAagFQWY+O+JE+LTTH++IfmVfyCAZ6cIbNh5m0bvpnse079Bzgx46LOB+oFQC6gy8h08NrR/7WoI6RG4j1gLl9BOczmMGDEWxk9xUtdE4btIAvYe0OH110KuTsDqTFUwSA20J4HfZkaT6gusUHJGIfzZfOS+0V4L3xD+bL5yX2isaQXBHAoL8zU5FQw00dTLG1887RIC9oPJsdrY1gPenRsSdtzbYFlZ0slIKiimmbG1s8DHSte1oDi1g0nMdbvgWh1gdhsVNoIg1rWjUGtAHQBZYuOi9NODvhm9hyDk9brImYsxCjI/qYG9T3hh9TitGzYOgLbZJ+HUfpdJ75iDqpERBUmeHLl8bjQ0zyw6INRI02cNIXETSNbSQQSeZwA2m1NgLMxitM9RNMTcyyyv18znEgdABA6lhkoJLkfkTVYiSYgGRNNnyvvog7dFoGt7tY1DVzkalYtJmTpwBytXM528xtjYOxwefWp5kbh7aehpomAWbDGTbe5zQ57ukuJPWtyg5Vyqw1lLWTwMLnMikLWl1tIiwOsgAX18y1a2+WNYJq+qkbra6eXRPOGuLQesNB61qEHTebr4so/R4vwXzOP8AFdZ5h6+Ztng4XR23QsHW3uT6wV9zj/FdZ5h6DmVSnNZ8bUnlTe4lUWUpzWfG1J5U3uJUHSqrXPz4DD6Uz3UyspVrn58Bh9KZ7qZBRatHMF4TU+Zj9sqrlaOYLwmp8zH7ZQXaqRz+eFU3mX+2ruVI5/PCqbzL/bQVer1zC+ATelye5gVFK9cwvgE3pcnuYEFhV1WyGN8sjg1kbXPe47mtFyewLmjLTK2bEZtN92xNJ5GK+pg5zuLyNp42GpW/nurzHhugDbl5oojbmAdKR0HkrdaoBAA61ZOTmZ+pma19TKKUHXyYbpyW+lrDWHh3XEBabNLQMmxOEPFxGJJQDvcwdz2OcD9VdHIKayqzVUtHRT1DZ6h74maTQ4xaN7gawI72186qZdGZ3awR4XODtkMUbRzlz23/ALQ49S5zQSbNn8a0fnH+6kXTC5lzbOAxSjJ+dcOsxvA9ZC6aQFSGeXLHlpPgULv3UTv35Hy5W7GcWsO36Xkqc50ssPgFPoRH+JnBbH9Bux0p6Ng5yeYFc7+vp/MoCmGbLJD/AKhU3kH8NAWmbVqedrYgeO13M3muCoereyUzmYZRU8dPHT1TWt755ZDdzj3z3WlvcnmGrUNgQW+1oAsNQGwL6ohhmcvC5jYVIiPNK10Y+24aHrUtjkDgHNIcDrBBuCOcEbUFV5/2/uaU7hLIO1l//qVS6v7PfQcph2mBcwTRSauZ2lEer96D1KgUFhZjHf8AqTuNLN7yFX4uc80VYIsUhvqErZYvtMLh62Ada6MQajK82oKu/wDTVPunLlcLpjOZViLC6sk204XRDpmtGPbXNCD0pmkvaBtLmgdJIXXS5cyIw81GIUsY3zRuPkxHlHephXUaDkjEP5svnJfaKxysjEP5svnJfaKxyg6/WFjfg0/mZfYKzVhY34NP5mX2Cg5MZsHQFtsk/DqP0uk98xalmwdAW2yT8Oo/S6T3zEHVSIiDknEaUxTSxHbFJLGelji38ljq2s72QshldW0zDIHgfCGNF3BzRblWtG0EAXA2EX13JFSAoLwzeZyKT4LHBVSiCWFjYw599F7GCzXB+wOta4NtYuF55fZ04BC6GhfysrwWmUAhkYO0tJHdvsdVtQ231WNKLPwTBaiskEVPEZXar271oO97tjR09V0GvAtqC+q2cczRGKgDoXGarjJfJa9pG21xxt3Fu0Ha7WN4tVUED3vDGNc57naLWAEuLtmiBtugtnMjlYB/ASm1y99Oee93Pj6e+cPrcFPc4/xXWeYeo5m2zbijLamps+psdBoN2xXBB1/KfYkE7Bew5zI85HxXWeYk/BBzKpTms+NqTypvcSqLKU5rPjak8qb3EqDpVVrn58Bh9KZ7qZWUq1z8+Aw+lM91MgotWjmC8JqfMx+2VVytHMF4TU+Zj9soLtVI5/PCqbzL/bV3Kkc/nhVN5l/toKvV65hfAJvS5PcwKileuYXwCb0uT3MCD2z50ZfhzXj/AGaiJ56HNfF+MoVCLrPFcPjqYZIZRdkrHMdz2cLXB3Ebjzhcz5WZL1GHymOZpLCTycoHcSDdY7nW2t2jiLEh5ZKY46hq4qgDS5MnSb4zHAtcBxsdXEBX5FnJwt0fKfC2t1XLS1+mOGha5PRdc2r4SgmWcjLY4lK1sYLKeInkw7vnOOoyOG7VqA3AnnsIcprkHm8nr3NklDoabUS8izpBzRA7j4+zmuvmczIt2HzacbSaWU/uzrOg7fE4ntBO0cQUEPpqh0b2SMOi+NzXsPM5pDmntAXT2RuUkeIUrZ2and7KzxJABpN6NYIO8ELnvJDJOoxGXQiGixtuUlI7lgPtO5mj1DWuiMlsnIKCAQwA2vpPcdbnvIAL3Hn1DUNQAAQUXnfnLsVnBN9BsDG8G8m19u17j1qGqf5yMAq58XnbDTySGQQuYQ06JaImNJ0z3IF2kXJGsLY4NmYqHgGpqGQ/RY0vd0FxIaD0aSCr0V7U2ZmgaO7mqHny4wOwMX2fM1h5HcyVDDwew+0woKIUrzaY7PTVtPHHI4RTTRxyRX7giQ6N9HYHAuvcWOrmUrxfMrK0E01U2TmZK0tP223B+yFGcn8lq2nxOkZLTSNIqIXXDdJmix4c5wkbdtgATtQdB4th7KiCWCTvJWPY7ns4EXHEXXK2K4dJTTSQSi0kTix3G2xw4OBBHAhdaKCZy8gRiDRNDZlSxthfUJGi50HHcRc2dxIOrWAoGlqXxPZIw6L43New8zmkOB7QFf8AgOdPD5og6aUU0oA043B1r79BwFnN5t/OAqCrqKWCQxzRuikbtY4WI48RxGorwQWFnTy9ZX6MFNfkGO03PILTI8CzbNOsMFzt1k7hYXr1fCVNsg83k9e5skrXQ0uol5FnSDxYgdx8fZzXKCU5i8nDeSueLAgxQX36xyjx1gNB4PVwLxo6VkUbY42hjGNDWNGwNAsAF7IOSMQ/my+cl9orHKyMQ/my+cl9srHQdfrCxvwafzMvsFZqwsb8Hn8zL7BQcmM2DoC22Sfh1H6XSe+YtSzYOgLbZJ+HUfpdJ75iDqpERAWhxXIzD6lxdNSROedrgNFx6XMsT1rfIgikObfCmm4o2nynyOHY5xCkdDRRQsDIo2RMGxrGho7ALLIRAWugwGlZO6pZTxtnffSkDBpG9r6+c2FzvstiiD4SvzLG1zS1wDmuBDgRcEHUQQdoWtx3CzMA5ps9l9HmN7auB1bVp6PHpYjoTNLrajfU4de//wA1qPLq4xX5ckbR5T77KcemnJTek7z5wz/9FYb/AEFL9xH+iysOyco6d+nBSwQvsRpMiY11jtFwL2WTQ4jFL3jgTzHUR1LLVVb1tG9Z3hPas1naYFjV9BFOwxzRslYbXa9oc021jUdSyUXT40P+i8N/oKX7iP8ARbDC8GpqbSFPBFBpW0uTja29tl9Ea1nIgLBxTBqap0RUQRT6N9HlI2utfbbSGq9h2LORBof9F4b/AEFL9xH+i2tBQRQMEcMbImC9msaGtF9Z1DUslEBeVVTMkaWSMbIx2otc0EHpB1FeqIIpPm3wp5uaNg8l0jR9lrgFlYdkRh0Dg6OjiDhsc5umRxBfchSFEBeFbRxzRujlY2RjxZzXAEEcQV7ogxcMw2GnjEUEbYoxezWgAXOsniTzrKREHx7gBcmwG0lampyigZqBLz9Eau02C88WwiWd+uUBmqzbHV0i+s8VjMyUG+UnoaB+ZUGbLqpmYxU6es7f7WYseniN8luvpH/Hx+VfNF2v/wCy+Nyr54ex/wD+V6nJVnzjuwLVYxgroAHaWm0m2yxB27OpQ5b6/HHNaen0V466O88sR1+qRYdjsUzg0Xa43sDvtzELaKCYA29RH0n1NJU7V/D9RfPjm1+8Tsj1mGuK8RX0ERFckYOLYNT1TdGohjmA2abQbcWna09Ci02anCnG/IPbfcJ5bdhdqU3RBGcJyBw2mIdHSMLhrDpC6Qg84MhNj0KTIiAiIg0tTklh8jnPfRU73uJLnGGMkk7STbWV8hyQw9jg5tDTNc0gtIgjBBGsEG2ordogIURBonZGYaTc0FNc6z+4j/xXrR5LUMLxJFR08b262ubCwOB2XBAuFuEQEREBERAREQEREBYGKYUyca9ThscNo6eccFnouL0revLaN4dUvak81Z6oBX4fJA7uhbX3LhsPQdx4LLosoZmanHlB9Lb9r9bqYyxNcCHAOB2g7FG8Sya2uhP1CfZP69q8bLoc2CefTzO3p77vUx6vFmjlzR7/AKbCjyhhfqcTGfpbPtbO2y2rHgi4II5wVXMsTmnRcC0jcQvsE72G7HFp4Ejt51zj4tevTJXf8e/w6ycOpbrSVjoobTZSTt77ReOIse0fotlBlSw9+xzeixH5FX4+Jae/nt/KO+hzV8t/4SBFroccp3f7gHlXH4rNiqGO71zXdBB/BV0y0v4bRKa2O9fFGz0REWjgREQERCUBFjTV8Te+kYPrD8FhTZRQN2OL/JafxNgsr58VPFaIaVw5LeGstsijFRlUfkR9bj+Q/Vaupxqd+2QtHM3V6xr9aiycUwV8PX381VOH5bd+iZ1VdHH37w3hfX1DaVpKzKgDVEy/F2odm0+pRloJOoEk9ZJ/Nb7DMm3Os6XuR4o749J3fj0KT97qdRPLhjb36qf2mDBG+Wd/foy8ncTmme4PsWgXva1jcWH49i+5YS2jY3eX36mg/wCQW7ggaxoa1oaBuCh+VFTpzEDYwBvXtP5DqVGq5sOkmt7bzLHT8uXU81Y2iHtkjT3lc/cxtut3/YHtUuWuwGh5KIA987undJ3dQstiqtDhnFhiJ795+qfV5f1MszHYREVaYREQEREBERAREQEREBERAREQEREBERAREQEREBERB4VVIyQWe0OHrHQdoWgrsl98T/qu/Jw/RSZFPm0uLN446+rbFqMmLwyryqoZI+/YW8d3aNSx1ZRC19TgkD9rA087dX4al5eXhE/47fd6OPiUfHH2QVLKTz5Kj5EhHBwv6xb8FgS5NzjZou6HfrZQ30Gor3r/AGrrrMNviatlQ8bHuHQ4hezcSmH+6/7R/Nej8InG2J3VY/gvB1FKNsTx9R36LLlzU8pj7tN8VvSfs9hi0/zru1Dis/zru1Y/waTxH/ZP6L9No5TsjefqO/RP1M3rP5OTF6R+H6dXzHbK/wC279V4PeTtJPSSVlswmc7IndYt+KyosnJztDW9Lv0uuow57/DM/dzOXDTziGoRSWDJXx5epo/M/otnTYDAz5Gkedxv6tnqVGPhee3fp7+TG/EMNe3VDaemfIbMaXdA/E7At1RZMPOuR2iOYaz27B61KmtAFgLDmC+r0cPCsVet53/CHLxHJbpWNmJRYdHEO4aAd52k9ay0RelWtaxtWNoQWtNp3mXlVS6DHOtfRaTYb7DYo5gOEOc7lpRv0mg7S4m+kRzKUIscunrkvW1u0eXza4800pNa+fmIiKhiIiICIiAiIgIiICIiAiIgIiICIiAiIgIiICIiAiIgIiICIiAiIgIiICIiAiIgIiICIiAiIgIiICIiAiIgIiICIiAiIgIiICIiAiIgIiICIiAiIgIiICIiAiIgIiICIiAiIgIiICIiAiIgIiICIiAiIgIiICIiAiIgIiICIiAiIgIiICIiAiIgIiICIiD/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4" name="Picture 3">
            <a:extLst>
              <a:ext uri="{FF2B5EF4-FFF2-40B4-BE49-F238E27FC236}">
                <a16:creationId xmlns:a16="http://schemas.microsoft.com/office/drawing/2014/main" id="{BF6E2CA2-9557-4D5D-B8F5-1C56CA00B5C8}"/>
              </a:ext>
            </a:extLst>
          </p:cNvPr>
          <p:cNvPicPr>
            <a:picLocks noChangeAspect="1"/>
          </p:cNvPicPr>
          <p:nvPr/>
        </p:nvPicPr>
        <p:blipFill rotWithShape="1">
          <a:blip r:embed="rId3"/>
          <a:srcRect l="705" t="8000" r="2676" b="2973"/>
          <a:stretch/>
        </p:blipFill>
        <p:spPr>
          <a:xfrm>
            <a:off x="2430247" y="1163858"/>
            <a:ext cx="4588306" cy="3969741"/>
          </a:xfrm>
          <a:prstGeom prst="rect">
            <a:avLst/>
          </a:prstGeom>
          <a:ln w="57150">
            <a:solidFill>
              <a:schemeClr val="accent1">
                <a:lumMod val="40000"/>
                <a:lumOff val="60000"/>
              </a:schemeClr>
            </a:solidFill>
          </a:ln>
        </p:spPr>
      </p:pic>
    </p:spTree>
    <p:extLst>
      <p:ext uri="{BB962C8B-B14F-4D97-AF65-F5344CB8AC3E}">
        <p14:creationId xmlns:p14="http://schemas.microsoft.com/office/powerpoint/2010/main" val="208018057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Ad Copy Development</a:t>
            </a:r>
            <a:r>
              <a:rPr lang="en-US" b="1" dirty="0">
                <a:solidFill>
                  <a:srgbClr val="FFFF00"/>
                </a:solidFill>
              </a:rPr>
              <a:t>*</a:t>
            </a:r>
          </a:p>
        </p:txBody>
      </p:sp>
      <p:pic>
        <p:nvPicPr>
          <p:cNvPr id="4" name="Picture 3">
            <a:extLst>
              <a:ext uri="{FF2B5EF4-FFF2-40B4-BE49-F238E27FC236}">
                <a16:creationId xmlns:a16="http://schemas.microsoft.com/office/drawing/2014/main" id="{1BEA1D72-50C0-471D-85F4-BACA70CF301B}"/>
              </a:ext>
            </a:extLst>
          </p:cNvPr>
          <p:cNvPicPr>
            <a:picLocks noChangeAspect="1"/>
          </p:cNvPicPr>
          <p:nvPr/>
        </p:nvPicPr>
        <p:blipFill>
          <a:blip r:embed="rId3"/>
          <a:stretch>
            <a:fillRect/>
          </a:stretch>
        </p:blipFill>
        <p:spPr>
          <a:xfrm>
            <a:off x="5652120" y="4941168"/>
            <a:ext cx="1714500" cy="857250"/>
          </a:xfrm>
          <a:prstGeom prst="rect">
            <a:avLst/>
          </a:prstGeom>
          <a:effectLst>
            <a:softEdge rad="177800"/>
          </a:effectLst>
        </p:spPr>
      </p:pic>
      <p:pic>
        <p:nvPicPr>
          <p:cNvPr id="5" name="Picture 4">
            <a:extLst>
              <a:ext uri="{FF2B5EF4-FFF2-40B4-BE49-F238E27FC236}">
                <a16:creationId xmlns:a16="http://schemas.microsoft.com/office/drawing/2014/main" id="{2F8728CF-A028-4F6B-81B4-D984EE6C37AF}"/>
              </a:ext>
            </a:extLst>
          </p:cNvPr>
          <p:cNvPicPr>
            <a:picLocks noChangeAspect="1"/>
          </p:cNvPicPr>
          <p:nvPr/>
        </p:nvPicPr>
        <p:blipFill rotWithShape="1">
          <a:blip r:embed="rId4"/>
          <a:srcRect l="14558" t="26901" r="15297" b="5901"/>
          <a:stretch/>
        </p:blipFill>
        <p:spPr>
          <a:xfrm>
            <a:off x="1149965" y="1042988"/>
            <a:ext cx="6844070" cy="5702660"/>
          </a:xfrm>
          <a:prstGeom prst="rect">
            <a:avLst/>
          </a:prstGeom>
          <a:ln w="57150">
            <a:solidFill>
              <a:srgbClr val="FFFF00"/>
            </a:solidFill>
          </a:ln>
        </p:spPr>
      </p:pic>
    </p:spTree>
    <p:extLst>
      <p:ext uri="{BB962C8B-B14F-4D97-AF65-F5344CB8AC3E}">
        <p14:creationId xmlns:p14="http://schemas.microsoft.com/office/powerpoint/2010/main" val="2253082471"/>
      </p:ext>
    </p:extLst>
  </p:cSld>
  <p:clrMapOvr>
    <a:masterClrMapping/>
  </p:clrMapOvr>
  <p:transition>
    <p:zoom/>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1D369-BC88-4014-AEEA-889FD4F1B092}"/>
              </a:ext>
            </a:extLst>
          </p:cNvPr>
          <p:cNvSpPr>
            <a:spLocks noGrp="1"/>
          </p:cNvSpPr>
          <p:nvPr>
            <p:ph type="title"/>
          </p:nvPr>
        </p:nvSpPr>
        <p:spPr/>
        <p:txBody>
          <a:bodyPr/>
          <a:lstStyle/>
          <a:p>
            <a:r>
              <a:rPr lang="en-US" dirty="0"/>
              <a:t>Try this…</a:t>
            </a:r>
          </a:p>
        </p:txBody>
      </p:sp>
      <p:pic>
        <p:nvPicPr>
          <p:cNvPr id="4" name="Content Placeholder 3">
            <a:hlinkClick r:id="rId3"/>
            <a:extLst>
              <a:ext uri="{FF2B5EF4-FFF2-40B4-BE49-F238E27FC236}">
                <a16:creationId xmlns:a16="http://schemas.microsoft.com/office/drawing/2014/main" id="{5CAD97A3-153E-4077-A3CD-D62A31AB4351}"/>
              </a:ext>
            </a:extLst>
          </p:cNvPr>
          <p:cNvPicPr>
            <a:picLocks noGrp="1" noChangeAspect="1"/>
          </p:cNvPicPr>
          <p:nvPr>
            <p:ph idx="1"/>
          </p:nvPr>
        </p:nvPicPr>
        <p:blipFill>
          <a:blip r:embed="rId4"/>
          <a:stretch>
            <a:fillRect/>
          </a:stretch>
        </p:blipFill>
        <p:spPr>
          <a:xfrm rot="19643512">
            <a:off x="3852862" y="2804772"/>
            <a:ext cx="1438275" cy="1438275"/>
          </a:xfrm>
          <a:prstGeom prst="rect">
            <a:avLst/>
          </a:prstGeom>
        </p:spPr>
      </p:pic>
      <p:pic>
        <p:nvPicPr>
          <p:cNvPr id="3" name="Picture 2">
            <a:hlinkClick r:id="rId5"/>
            <a:extLst>
              <a:ext uri="{FF2B5EF4-FFF2-40B4-BE49-F238E27FC236}">
                <a16:creationId xmlns:a16="http://schemas.microsoft.com/office/drawing/2014/main" id="{ABAC4589-8B15-4581-B0BE-DBE09CCBD239}"/>
              </a:ext>
            </a:extLst>
          </p:cNvPr>
          <p:cNvPicPr>
            <a:picLocks noChangeAspect="1"/>
          </p:cNvPicPr>
          <p:nvPr/>
        </p:nvPicPr>
        <p:blipFill>
          <a:blip r:embed="rId6"/>
          <a:stretch>
            <a:fillRect/>
          </a:stretch>
        </p:blipFill>
        <p:spPr>
          <a:xfrm>
            <a:off x="3724275" y="4517231"/>
            <a:ext cx="1695450" cy="400050"/>
          </a:xfrm>
          <a:prstGeom prst="rect">
            <a:avLst/>
          </a:prstGeom>
        </p:spPr>
      </p:pic>
    </p:spTree>
    <p:extLst>
      <p:ext uri="{BB962C8B-B14F-4D97-AF65-F5344CB8AC3E}">
        <p14:creationId xmlns:p14="http://schemas.microsoft.com/office/powerpoint/2010/main" val="2580378851"/>
      </p:ext>
    </p:extLst>
  </p:cSld>
  <p:clrMapOvr>
    <a:masterClrMapping/>
  </p:clrMapOvr>
  <p:transition>
    <p:zoom/>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19" y="228600"/>
            <a:ext cx="8892481" cy="814388"/>
          </a:xfrm>
        </p:spPr>
        <p:txBody>
          <a:bodyPr/>
          <a:lstStyle/>
          <a:p>
            <a:r>
              <a:rPr lang="en-CA" dirty="0"/>
              <a:t>Typical Pricing Models</a:t>
            </a:r>
            <a:br>
              <a:rPr lang="en-CA" dirty="0"/>
            </a:br>
            <a:r>
              <a:rPr lang="en-CA" dirty="0"/>
              <a:t>for Digital Media</a:t>
            </a:r>
          </a:p>
        </p:txBody>
      </p:sp>
      <p:pic>
        <p:nvPicPr>
          <p:cNvPr id="4" name="Picture 2" descr="C:\Documents and Settings\Owner\Local Settings\Temporary Internet Files\Content.IE5\HEWRFHYC\MCj02924920000[1].wmf"/>
          <p:cNvPicPr>
            <a:picLocks noChangeAspect="1" noChangeArrowheads="1"/>
          </p:cNvPicPr>
          <p:nvPr/>
        </p:nvPicPr>
        <p:blipFill>
          <a:blip r:embed="rId3" cstate="print">
            <a:lum bright="62000"/>
          </a:blip>
          <a:srcRect/>
          <a:stretch>
            <a:fillRect/>
          </a:stretch>
        </p:blipFill>
        <p:spPr bwMode="auto">
          <a:xfrm>
            <a:off x="3581400" y="3048000"/>
            <a:ext cx="1780337" cy="1533449"/>
          </a:xfrm>
          <a:prstGeom prst="rect">
            <a:avLst/>
          </a:prstGeom>
          <a:noFill/>
        </p:spPr>
      </p:pic>
      <p:sp>
        <p:nvSpPr>
          <p:cNvPr id="7" name="TextBox 6"/>
          <p:cNvSpPr txBox="1"/>
          <p:nvPr/>
        </p:nvSpPr>
        <p:spPr>
          <a:xfrm>
            <a:off x="4191000" y="3505200"/>
            <a:ext cx="761747" cy="523220"/>
          </a:xfrm>
          <a:prstGeom prst="rect">
            <a:avLst/>
          </a:prstGeom>
          <a:noFill/>
        </p:spPr>
        <p:txBody>
          <a:bodyPr wrap="square" rtlCol="0">
            <a:spAutoFit/>
          </a:bodyPr>
          <a:lstStyle/>
          <a:p>
            <a:r>
              <a:rPr lang="en-US" sz="2800" b="1" dirty="0">
                <a:solidFill>
                  <a:srgbClr val="000000"/>
                </a:solidFill>
              </a:rPr>
              <a:t>VS.</a:t>
            </a:r>
          </a:p>
        </p:txBody>
      </p:sp>
      <p:sp>
        <p:nvSpPr>
          <p:cNvPr id="8" name="Rectangle 7"/>
          <p:cNvSpPr/>
          <p:nvPr/>
        </p:nvSpPr>
        <p:spPr>
          <a:xfrm>
            <a:off x="3710225" y="2044005"/>
            <a:ext cx="1723550" cy="923330"/>
          </a:xfrm>
          <a:prstGeom prst="rect">
            <a:avLst/>
          </a:prstGeom>
          <a:noFill/>
        </p:spPr>
        <p:txBody>
          <a:bodyPr wrap="none" lIns="91440" tIns="45720" rIns="91440" bIns="45720">
            <a:prstTxWarp prst="textArchUp">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rPr>
              <a:t>CPM</a:t>
            </a:r>
          </a:p>
        </p:txBody>
      </p:sp>
      <p:sp>
        <p:nvSpPr>
          <p:cNvPr id="9" name="Rectangle 8"/>
          <p:cNvSpPr/>
          <p:nvPr/>
        </p:nvSpPr>
        <p:spPr>
          <a:xfrm>
            <a:off x="395536" y="3459609"/>
            <a:ext cx="2376264" cy="710229"/>
          </a:xfrm>
          <a:prstGeom prst="rect">
            <a:avLst/>
          </a:prstGeom>
          <a:noFill/>
        </p:spPr>
        <p:txBody>
          <a:bodyPr wrap="none" lIns="91440" tIns="45720" rIns="91440" bIns="45720">
            <a:prstTxWarp prst="textCurveUp">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cap="none" spc="0" dirty="0">
                <a:ln>
                  <a:prstDash val="solid"/>
                </a:ln>
                <a:solidFill>
                  <a:srgbClr val="FFFF00"/>
                </a:solidFill>
                <a:effectLst>
                  <a:outerShdw blurRad="88000" dist="50800" dir="5040000" algn="tl">
                    <a:schemeClr val="accent4">
                      <a:tint val="80000"/>
                      <a:satMod val="250000"/>
                      <a:alpha val="45000"/>
                    </a:schemeClr>
                  </a:outerShdw>
                </a:effectLst>
              </a:rPr>
              <a:t>Fixed Fee</a:t>
            </a:r>
          </a:p>
        </p:txBody>
      </p:sp>
      <p:sp>
        <p:nvSpPr>
          <p:cNvPr id="6" name="Rectangle 5"/>
          <p:cNvSpPr/>
          <p:nvPr/>
        </p:nvSpPr>
        <p:spPr>
          <a:xfrm>
            <a:off x="3689321" y="5085184"/>
            <a:ext cx="1744598" cy="625232"/>
          </a:xfrm>
          <a:prstGeom prst="rect">
            <a:avLst/>
          </a:prstGeom>
          <a:noFill/>
        </p:spPr>
        <p:txBody>
          <a:bodyPr wrap="square" lIns="91440" tIns="45720" rIns="91440" bIns="45720">
            <a:prstTxWarp prst="textPlain">
              <a:avLst/>
            </a:prstTxWarp>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PPC</a:t>
            </a:r>
          </a:p>
        </p:txBody>
      </p:sp>
      <p:sp>
        <p:nvSpPr>
          <p:cNvPr id="10" name="Rectangle 9"/>
          <p:cNvSpPr/>
          <p:nvPr/>
        </p:nvSpPr>
        <p:spPr>
          <a:xfrm>
            <a:off x="6300192" y="3459609"/>
            <a:ext cx="1595180" cy="768866"/>
          </a:xfrm>
          <a:prstGeom prst="rect">
            <a:avLst/>
          </a:prstGeom>
          <a:noFill/>
        </p:spPr>
        <p:txBody>
          <a:bodyPr wrap="none" lIns="91440" tIns="45720" rIns="91440" bIns="45720">
            <a:prstTxWarp prst="textCurveDown">
              <a:avLst/>
            </a:prstTxWarp>
            <a:spAutoFit/>
          </a:bodyPr>
          <a:lstStyle/>
          <a:p>
            <a:pPr algn="ctr"/>
            <a:r>
              <a:rPr lang="en-US"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rPr>
              <a:t>CPA</a:t>
            </a:r>
            <a:endParaRPr lang="en-CA" sz="5400" b="1" cap="none" spc="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endParaRPr>
          </a:p>
        </p:txBody>
      </p:sp>
      <p:sp>
        <p:nvSpPr>
          <p:cNvPr id="11" name="Rectangle 10"/>
          <p:cNvSpPr/>
          <p:nvPr/>
        </p:nvSpPr>
        <p:spPr>
          <a:xfrm>
            <a:off x="3699845" y="2089247"/>
            <a:ext cx="1723550" cy="923330"/>
          </a:xfrm>
          <a:prstGeom prst="rect">
            <a:avLst/>
          </a:prstGeom>
          <a:noFill/>
        </p:spPr>
        <p:txBody>
          <a:bodyPr wrap="none" lIns="91440" tIns="45720" rIns="91440" bIns="45720">
            <a:prstTxWarp prst="textArchUp">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cap="none" spc="0" dirty="0">
                <a:ln>
                  <a:prstDash val="solid"/>
                </a:ln>
                <a:gradFill rotWithShape="1">
                  <a:gsLst>
                    <a:gs pos="0">
                      <a:schemeClr val="accent4">
                        <a:tint val="70000"/>
                        <a:satMod val="200000"/>
                      </a:schemeClr>
                    </a:gs>
                    <a:gs pos="40000">
                      <a:schemeClr val="accent4">
                        <a:tint val="90000"/>
                        <a:satMod val="130000"/>
                      </a:schemeClr>
                    </a:gs>
                    <a:gs pos="50000">
                      <a:schemeClr val="accent4">
                        <a:tint val="90000"/>
                        <a:satMod val="130000"/>
                      </a:schemeClr>
                    </a:gs>
                    <a:gs pos="68000">
                      <a:schemeClr val="accent4">
                        <a:tint val="90000"/>
                        <a:satMod val="130000"/>
                      </a:schemeClr>
                    </a:gs>
                    <a:gs pos="100000">
                      <a:schemeClr val="accent4">
                        <a:tint val="70000"/>
                        <a:satMod val="200000"/>
                      </a:schemeClr>
                    </a:gs>
                  </a:gsLst>
                  <a:lin ang="5400000"/>
                </a:gradFill>
                <a:effectLst>
                  <a:glow rad="228600">
                    <a:schemeClr val="accent2">
                      <a:satMod val="175000"/>
                      <a:alpha val="40000"/>
                    </a:schemeClr>
                  </a:glow>
                  <a:outerShdw blurRad="88000" dist="50800" dir="5040000" algn="tl">
                    <a:schemeClr val="accent4">
                      <a:tint val="80000"/>
                      <a:satMod val="250000"/>
                      <a:alpha val="45000"/>
                    </a:schemeClr>
                  </a:outerShdw>
                </a:effectLst>
              </a:rPr>
              <a:t>CPM</a:t>
            </a:r>
          </a:p>
        </p:txBody>
      </p:sp>
      <p:sp>
        <p:nvSpPr>
          <p:cNvPr id="12" name="Rectangle 11"/>
          <p:cNvSpPr/>
          <p:nvPr/>
        </p:nvSpPr>
        <p:spPr>
          <a:xfrm>
            <a:off x="385156" y="3504851"/>
            <a:ext cx="2376264" cy="710229"/>
          </a:xfrm>
          <a:prstGeom prst="rect">
            <a:avLst/>
          </a:prstGeom>
          <a:noFill/>
          <a:ln>
            <a:noFill/>
          </a:ln>
        </p:spPr>
        <p:txBody>
          <a:bodyPr wrap="none" lIns="91440" tIns="45720" rIns="91440" bIns="45720">
            <a:prstTxWarp prst="textCurveUp">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5400" b="1" cap="none" spc="0" dirty="0">
                <a:ln>
                  <a:solidFill>
                    <a:schemeClr val="bg1">
                      <a:lumMod val="90000"/>
                      <a:lumOff val="10000"/>
                    </a:schemeClr>
                  </a:solidFill>
                  <a:prstDash val="solid"/>
                </a:ln>
                <a:solidFill>
                  <a:schemeClr val="bg1"/>
                </a:solidFill>
                <a:effectLst>
                  <a:outerShdw blurRad="88000" dist="50800" dir="5040000" algn="tl">
                    <a:schemeClr val="accent4">
                      <a:tint val="80000"/>
                      <a:satMod val="250000"/>
                      <a:alpha val="45000"/>
                    </a:schemeClr>
                  </a:outerShdw>
                </a:effectLst>
              </a:rPr>
              <a:t>Fixed Fee</a:t>
            </a:r>
          </a:p>
        </p:txBody>
      </p:sp>
      <p:sp>
        <p:nvSpPr>
          <p:cNvPr id="3" name="Rectangle: Rounded Corners 2"/>
          <p:cNvSpPr/>
          <p:nvPr/>
        </p:nvSpPr>
        <p:spPr bwMode="auto">
          <a:xfrm>
            <a:off x="3347864" y="4797152"/>
            <a:ext cx="2376264" cy="1224136"/>
          </a:xfrm>
          <a:prstGeom prst="roundRect">
            <a:avLst/>
          </a:prstGeom>
          <a:noFill/>
          <a:ln w="762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5" name="Rectangle 4">
            <a:extLst>
              <a:ext uri="{FF2B5EF4-FFF2-40B4-BE49-F238E27FC236}">
                <a16:creationId xmlns:a16="http://schemas.microsoft.com/office/drawing/2014/main" id="{E92534D6-B5A9-4367-9D63-9B1156E45938}"/>
              </a:ext>
            </a:extLst>
          </p:cNvPr>
          <p:cNvSpPr/>
          <p:nvPr/>
        </p:nvSpPr>
        <p:spPr>
          <a:xfrm rot="19157785">
            <a:off x="195112" y="677165"/>
            <a:ext cx="1807620" cy="527858"/>
          </a:xfrm>
          <a:prstGeom prst="rect">
            <a:avLst/>
          </a:prstGeom>
          <a:noFill/>
        </p:spPr>
        <p:txBody>
          <a:bodyPr wrap="none" lIns="91440" tIns="45720" rIns="91440" bIns="45720">
            <a:prstTxWarp prst="textArchUp">
              <a:avLst/>
            </a:prstTxWarp>
            <a:spAutoFit/>
          </a:bodyPr>
          <a:lstStyle/>
          <a:p>
            <a:pPr algn="ctr"/>
            <a:r>
              <a:rPr lang="en-US" sz="5400" b="0" cap="none" spc="0" dirty="0">
                <a:ln w="0"/>
                <a:solidFill>
                  <a:schemeClr val="accent1"/>
                </a:solidFill>
                <a:effectLst>
                  <a:outerShdw blurRad="38100" dist="25400" dir="5400000" algn="ctr" rotWithShape="0">
                    <a:srgbClr val="6E747A">
                      <a:alpha val="43000"/>
                    </a:srgbClr>
                  </a:outerShdw>
                </a:effectLst>
              </a:rPr>
              <a:t>Review</a:t>
            </a:r>
          </a:p>
        </p:txBody>
      </p:sp>
    </p:spTree>
    <p:extLst>
      <p:ext uri="{BB962C8B-B14F-4D97-AF65-F5344CB8AC3E}">
        <p14:creationId xmlns:p14="http://schemas.microsoft.com/office/powerpoint/2010/main" val="1301495681"/>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anim calcmode="lin" valueType="num">
                                      <p:cBhvr>
                                        <p:cTn id="8" dur="2000" fill="hold"/>
                                        <p:tgtEl>
                                          <p:spTgt spid="4"/>
                                        </p:tgtEl>
                                        <p:attrNameLst>
                                          <p:attrName>style.rotation</p:attrName>
                                        </p:attrNameLst>
                                      </p:cBhvr>
                                      <p:tavLst>
                                        <p:tav tm="0">
                                          <p:val>
                                            <p:fltVal val="720"/>
                                          </p:val>
                                        </p:tav>
                                        <p:tav tm="100000">
                                          <p:val>
                                            <p:fltVal val="0"/>
                                          </p:val>
                                        </p:tav>
                                      </p:tavLst>
                                    </p:anim>
                                    <p:anim calcmode="lin" valueType="num">
                                      <p:cBhvr>
                                        <p:cTn id="9" dur="2000" fill="hold"/>
                                        <p:tgtEl>
                                          <p:spTgt spid="4"/>
                                        </p:tgtEl>
                                        <p:attrNameLst>
                                          <p:attrName>ppt_h</p:attrName>
                                        </p:attrNameLst>
                                      </p:cBhvr>
                                      <p:tavLst>
                                        <p:tav tm="0">
                                          <p:val>
                                            <p:fltVal val="0"/>
                                          </p:val>
                                        </p:tav>
                                        <p:tav tm="100000">
                                          <p:val>
                                            <p:strVal val="#ppt_h"/>
                                          </p:val>
                                        </p:tav>
                                      </p:tavLst>
                                    </p:anim>
                                    <p:anim calcmode="lin" valueType="num">
                                      <p:cBhvr>
                                        <p:cTn id="10" dur="2000" fill="hold"/>
                                        <p:tgtEl>
                                          <p:spTgt spid="4"/>
                                        </p:tgtEl>
                                        <p:attrNameLst>
                                          <p:attrName>ppt_w</p:attrName>
                                        </p:attrNameLst>
                                      </p:cBhvr>
                                      <p:tavLst>
                                        <p:tav tm="0">
                                          <p:val>
                                            <p:fltVal val="0"/>
                                          </p:val>
                                        </p:tav>
                                        <p:tav tm="100000">
                                          <p:val>
                                            <p:strVal val="#ppt_w"/>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PPC Math</a:t>
            </a:r>
          </a:p>
        </p:txBody>
      </p:sp>
      <p:sp>
        <p:nvSpPr>
          <p:cNvPr id="3" name="Content Placeholder 2"/>
          <p:cNvSpPr>
            <a:spLocks noGrp="1"/>
          </p:cNvSpPr>
          <p:nvPr>
            <p:ph idx="1"/>
          </p:nvPr>
        </p:nvSpPr>
        <p:spPr>
          <a:xfrm>
            <a:off x="609600" y="1676400"/>
            <a:ext cx="7886700" cy="4920952"/>
          </a:xfrm>
        </p:spPr>
        <p:txBody>
          <a:bodyPr/>
          <a:lstStyle/>
          <a:p>
            <a:pPr marL="0" indent="0">
              <a:buNone/>
            </a:pPr>
            <a:r>
              <a:rPr lang="en-US" dirty="0">
                <a:latin typeface="Comic Sans MS" panose="030F0702030302020204" pitchFamily="66" charset="0"/>
              </a:rPr>
              <a:t>With an average CPC of $1.00, a CTR of 1.8%, and 60,000 impressions, how much will the advertiser spend?*</a:t>
            </a: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endParaRPr lang="en-US" sz="1600" dirty="0">
              <a:latin typeface="Comic Sans MS" panose="030F0702030302020204" pitchFamily="66" charset="0"/>
            </a:endParaRPr>
          </a:p>
          <a:p>
            <a:pPr marL="0" indent="0">
              <a:buNone/>
            </a:pPr>
            <a:endParaRPr lang="en-US" dirty="0">
              <a:latin typeface="Comic Sans MS" panose="030F0702030302020204" pitchFamily="66" charset="0"/>
            </a:endParaRPr>
          </a:p>
          <a:p>
            <a:pPr marL="0" indent="0">
              <a:buNone/>
            </a:pPr>
            <a:r>
              <a:rPr lang="en-US" sz="2400" dirty="0">
                <a:latin typeface="Comic Sans MS" panose="030F0702030302020204" pitchFamily="66" charset="0"/>
              </a:rPr>
              <a:t>*Assume the budget will cover the full cost of this ad</a:t>
            </a:r>
          </a:p>
          <a:p>
            <a:pPr marL="0" indent="0">
              <a:buNone/>
            </a:pPr>
            <a:endParaRPr lang="en-US" dirty="0"/>
          </a:p>
        </p:txBody>
      </p:sp>
      <p:pic>
        <p:nvPicPr>
          <p:cNvPr id="1028" name="Picture 4" descr="Image result for thinking images 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91880" y="2924944"/>
            <a:ext cx="2562711" cy="29249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2557026"/>
      </p:ext>
    </p:extLst>
  </p:cSld>
  <p:clrMapOvr>
    <a:masterClrMapping/>
  </p:clrMapOvr>
  <p:transition>
    <p:zoom/>
  </p:transition>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Ad Rank</a:t>
            </a:r>
          </a:p>
        </p:txBody>
      </p:sp>
      <p:sp>
        <p:nvSpPr>
          <p:cNvPr id="8" name="Rectangle 7"/>
          <p:cNvSpPr/>
          <p:nvPr/>
        </p:nvSpPr>
        <p:spPr bwMode="auto">
          <a:xfrm rot="21050639">
            <a:off x="6101354" y="1377383"/>
            <a:ext cx="2520280" cy="2520280"/>
          </a:xfrm>
          <a:prstGeom prst="rect">
            <a:avLst/>
          </a:prstGeom>
          <a:solidFill>
            <a:schemeClr val="tx1"/>
          </a:solidFill>
          <a:ln w="5715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pic>
        <p:nvPicPr>
          <p:cNvPr id="5" name="Picture 4"/>
          <p:cNvPicPr>
            <a:picLocks noChangeAspect="1"/>
          </p:cNvPicPr>
          <p:nvPr/>
        </p:nvPicPr>
        <p:blipFill rotWithShape="1">
          <a:blip r:embed="rId3"/>
          <a:srcRect l="8222" r="14197" b="7025"/>
          <a:stretch/>
        </p:blipFill>
        <p:spPr>
          <a:xfrm rot="21050639">
            <a:off x="6190549" y="1736047"/>
            <a:ext cx="2376264" cy="2016224"/>
          </a:xfrm>
          <a:prstGeom prst="rect">
            <a:avLst/>
          </a:prstGeom>
        </p:spPr>
      </p:pic>
      <p:sp>
        <p:nvSpPr>
          <p:cNvPr id="7" name="TextBox 6"/>
          <p:cNvSpPr txBox="1"/>
          <p:nvPr/>
        </p:nvSpPr>
        <p:spPr>
          <a:xfrm rot="21050639">
            <a:off x="5981644" y="1386968"/>
            <a:ext cx="2520280" cy="1015663"/>
          </a:xfrm>
          <a:prstGeom prst="rect">
            <a:avLst/>
          </a:prstGeom>
          <a:noFill/>
        </p:spPr>
        <p:txBody>
          <a:bodyPr wrap="square" rtlCol="0">
            <a:spAutoFit/>
          </a:bodyPr>
          <a:lstStyle/>
          <a:p>
            <a:pPr algn="ctr"/>
            <a:r>
              <a:rPr lang="en-US" sz="6000" b="1" dirty="0">
                <a:solidFill>
                  <a:srgbClr val="2299B9"/>
                </a:solidFill>
                <a:latin typeface="Comic Sans MS" panose="030F0702030302020204" pitchFamily="66" charset="0"/>
              </a:rPr>
              <a:t>MAX</a:t>
            </a:r>
          </a:p>
        </p:txBody>
      </p:sp>
      <p:sp>
        <p:nvSpPr>
          <p:cNvPr id="9" name="TextBox 8"/>
          <p:cNvSpPr txBox="1"/>
          <p:nvPr/>
        </p:nvSpPr>
        <p:spPr>
          <a:xfrm rot="291544">
            <a:off x="5741314" y="4366032"/>
            <a:ext cx="3240360" cy="1815882"/>
          </a:xfrm>
          <a:prstGeom prst="rect">
            <a:avLst/>
          </a:prstGeom>
          <a:solidFill>
            <a:schemeClr val="tx1"/>
          </a:solidFill>
          <a:ln w="57150">
            <a:solidFill>
              <a:srgbClr val="FFFF00"/>
            </a:solidFill>
          </a:ln>
          <a:effectLst>
            <a:glow rad="228600">
              <a:schemeClr val="accent2">
                <a:satMod val="175000"/>
                <a:alpha val="40000"/>
              </a:schemeClr>
            </a:glow>
          </a:effectLst>
        </p:spPr>
        <p:txBody>
          <a:bodyPr wrap="square" rtlCol="0">
            <a:spAutoFit/>
          </a:bodyPr>
          <a:lstStyle/>
          <a:p>
            <a:pPr algn="ctr"/>
            <a:r>
              <a:rPr lang="en-US" sz="2800" b="1" dirty="0">
                <a:solidFill>
                  <a:srgbClr val="434E00"/>
                </a:solidFill>
                <a:latin typeface="Comic Sans MS" panose="030F0702030302020204" pitchFamily="66" charset="0"/>
              </a:rPr>
              <a:t>Expected Impact from</a:t>
            </a:r>
          </a:p>
          <a:p>
            <a:pPr algn="ctr"/>
            <a:r>
              <a:rPr lang="en-US" sz="2800" b="1" dirty="0">
                <a:solidFill>
                  <a:srgbClr val="434E00"/>
                </a:solidFill>
                <a:latin typeface="Comic Sans MS" panose="030F0702030302020204" pitchFamily="66" charset="0"/>
              </a:rPr>
              <a:t>Ad Extensions and Ad Formats</a:t>
            </a:r>
          </a:p>
        </p:txBody>
      </p:sp>
      <p:pic>
        <p:nvPicPr>
          <p:cNvPr id="3" name="Picture 2">
            <a:extLst>
              <a:ext uri="{FF2B5EF4-FFF2-40B4-BE49-F238E27FC236}">
                <a16:creationId xmlns:a16="http://schemas.microsoft.com/office/drawing/2014/main" id="{675849E0-C083-4536-901D-20CFECDA802E}"/>
              </a:ext>
            </a:extLst>
          </p:cNvPr>
          <p:cNvPicPr>
            <a:picLocks noChangeAspect="1"/>
          </p:cNvPicPr>
          <p:nvPr/>
        </p:nvPicPr>
        <p:blipFill rotWithShape="1">
          <a:blip r:embed="rId4"/>
          <a:srcRect t="3432"/>
          <a:stretch/>
        </p:blipFill>
        <p:spPr>
          <a:xfrm>
            <a:off x="632115" y="1340767"/>
            <a:ext cx="4538464" cy="4910627"/>
          </a:xfrm>
          <a:prstGeom prst="rect">
            <a:avLst/>
          </a:prstGeom>
          <a:ln w="76200">
            <a:solidFill>
              <a:srgbClr val="FFFF00"/>
            </a:solidFill>
          </a:ln>
        </p:spPr>
      </p:pic>
    </p:spTree>
    <p:extLst>
      <p:ext uri="{BB962C8B-B14F-4D97-AF65-F5344CB8AC3E}">
        <p14:creationId xmlns:p14="http://schemas.microsoft.com/office/powerpoint/2010/main" val="705212258"/>
      </p:ext>
    </p:extLst>
  </p:cSld>
  <p:clrMapOvr>
    <a:masterClrMapping/>
  </p:clrMapOvr>
  <p:transition>
    <p:zoom/>
  </p:transition>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374EE4F3-A8EC-49AD-82EA-EDCBF6EB9479}"/>
              </a:ext>
            </a:extLst>
          </p:cNvPr>
          <p:cNvSpPr/>
          <p:nvPr/>
        </p:nvSpPr>
        <p:spPr bwMode="auto">
          <a:xfrm>
            <a:off x="259905" y="1604192"/>
            <a:ext cx="8564479" cy="2689512"/>
          </a:xfrm>
          <a:prstGeom prst="roundRect">
            <a:avLst/>
          </a:prstGeom>
          <a:solidFill>
            <a:schemeClr val="bg2"/>
          </a:solidFill>
          <a:ln w="1905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92180" name="Rectangle 20"/>
          <p:cNvSpPr>
            <a:spLocks noGrp="1" noChangeArrowheads="1"/>
          </p:cNvSpPr>
          <p:nvPr>
            <p:ph type="body" idx="1"/>
          </p:nvPr>
        </p:nvSpPr>
        <p:spPr>
          <a:xfrm>
            <a:off x="609600" y="1676400"/>
            <a:ext cx="8066856" cy="4643438"/>
          </a:xfrm>
          <a:ln w="9525"/>
        </p:spPr>
        <p:txBody>
          <a:bodyPr/>
          <a:lstStyle/>
          <a:p>
            <a:pPr>
              <a:spcBef>
                <a:spcPct val="0"/>
              </a:spcBef>
            </a:pPr>
            <a:r>
              <a:rPr lang="en-CA" dirty="0"/>
              <a:t>Mobile is expected to account for 71% of revenues by 2021*</a:t>
            </a:r>
          </a:p>
          <a:p>
            <a:pPr>
              <a:spcBef>
                <a:spcPct val="0"/>
              </a:spcBef>
            </a:pPr>
            <a:r>
              <a:rPr lang="en-US" dirty="0"/>
              <a:t>Techniques for mobile devices include:</a:t>
            </a:r>
          </a:p>
          <a:p>
            <a:pPr marL="457200" lvl="1" indent="0">
              <a:spcBef>
                <a:spcPct val="0"/>
              </a:spcBef>
              <a:buNone/>
            </a:pPr>
            <a:endParaRPr lang="en-US" sz="2800" dirty="0"/>
          </a:p>
        </p:txBody>
      </p:sp>
      <p:sp>
        <p:nvSpPr>
          <p:cNvPr id="92181" name="Rectangle 21"/>
          <p:cNvSpPr>
            <a:spLocks noGrp="1" noChangeArrowheads="1"/>
          </p:cNvSpPr>
          <p:nvPr>
            <p:ph type="title"/>
          </p:nvPr>
        </p:nvSpPr>
        <p:spPr>
          <a:ln w="9525"/>
        </p:spPr>
        <p:txBody>
          <a:bodyPr/>
          <a:lstStyle/>
          <a:p>
            <a:pPr>
              <a:defRPr/>
            </a:pPr>
            <a:r>
              <a:rPr lang="en-US" sz="3200" dirty="0">
                <a:solidFill>
                  <a:schemeClr val="tx1"/>
                </a:solidFill>
              </a:rPr>
              <a:t>Mobile Advertising</a:t>
            </a:r>
            <a:r>
              <a:rPr lang="en-US" b="1" dirty="0">
                <a:solidFill>
                  <a:srgbClr val="FFFF00"/>
                </a:solidFill>
              </a:rPr>
              <a:t>*</a:t>
            </a:r>
          </a:p>
        </p:txBody>
      </p:sp>
      <p:sp>
        <p:nvSpPr>
          <p:cNvPr id="5" name="Rectangle 4"/>
          <p:cNvSpPr/>
          <p:nvPr/>
        </p:nvSpPr>
        <p:spPr>
          <a:xfrm>
            <a:off x="259905" y="4933853"/>
            <a:ext cx="3750848" cy="686718"/>
          </a:xfrm>
          <a:prstGeom prst="rect">
            <a:avLst/>
          </a:prstGeom>
          <a:noFill/>
          <a:ln>
            <a:noFill/>
          </a:ln>
        </p:spPr>
        <p:txBody>
          <a:bodyPr wrap="none" lIns="91440" tIns="45720" rIns="91440" bIns="45720">
            <a:prstTxWarp prst="textInflate">
              <a:avLst/>
            </a:prstTxWarp>
            <a:spAutoFit/>
            <a:scene3d>
              <a:camera prst="orthographicFront">
                <a:rot lat="0" lon="0" rev="0"/>
              </a:camera>
              <a:lightRig rig="glow" dir="t">
                <a:rot lat="0" lon="0" rev="3600000"/>
              </a:lightRig>
            </a:scene3d>
            <a:sp3d prstMaterial="softEdge">
              <a:bevelT w="29210" h="16510"/>
              <a:contourClr>
                <a:schemeClr val="accent4">
                  <a:alpha val="95000"/>
                </a:schemeClr>
              </a:contourClr>
            </a:sp3d>
          </a:bodyPr>
          <a:lstStyle/>
          <a:p>
            <a:pPr algn="ctr"/>
            <a:r>
              <a:rPr lang="en-US" sz="4400" b="1" cap="none" spc="0" dirty="0">
                <a:ln>
                  <a:prstDash val="solid"/>
                </a:ln>
                <a:solidFill>
                  <a:srgbClr val="FFFF00"/>
                </a:solidFill>
                <a:effectLst>
                  <a:outerShdw blurRad="88000" dist="50800" dir="5040000" algn="tl">
                    <a:schemeClr val="accent4">
                      <a:tint val="80000"/>
                      <a:satMod val="250000"/>
                      <a:alpha val="45000"/>
                    </a:schemeClr>
                  </a:outerShdw>
                </a:effectLst>
              </a:rPr>
              <a:t> Location- Based Marketing</a:t>
            </a:r>
          </a:p>
        </p:txBody>
      </p:sp>
      <p:sp>
        <p:nvSpPr>
          <p:cNvPr id="7" name="Right Arrow 6"/>
          <p:cNvSpPr/>
          <p:nvPr/>
        </p:nvSpPr>
        <p:spPr bwMode="auto">
          <a:xfrm>
            <a:off x="4148337" y="5154644"/>
            <a:ext cx="499863" cy="245136"/>
          </a:xfrm>
          <a:prstGeom prst="rightArrow">
            <a:avLst/>
          </a:prstGeom>
          <a:solidFill>
            <a:srgbClr val="829ED3"/>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8" name="Rectangle 20"/>
          <p:cNvSpPr txBox="1">
            <a:spLocks noChangeArrowheads="1"/>
          </p:cNvSpPr>
          <p:nvPr/>
        </p:nvSpPr>
        <p:spPr bwMode="auto">
          <a:xfrm>
            <a:off x="4427984" y="2971750"/>
            <a:ext cx="1961439" cy="1342913"/>
          </a:xfrm>
          <a:prstGeom prst="rect">
            <a:avLst/>
          </a:prstGeom>
          <a:noFill/>
          <a:ln w="9525"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pPr lvl="1">
              <a:spcBef>
                <a:spcPct val="0"/>
              </a:spcBef>
            </a:pPr>
            <a:r>
              <a:rPr lang="en-US" sz="2800" kern="0" dirty="0"/>
              <a:t>Apps</a:t>
            </a:r>
          </a:p>
          <a:p>
            <a:pPr lvl="1">
              <a:spcBef>
                <a:spcPct val="0"/>
              </a:spcBef>
            </a:pPr>
            <a:r>
              <a:rPr lang="en-US" sz="2800" kern="0" dirty="0"/>
              <a:t>Voice</a:t>
            </a:r>
          </a:p>
          <a:p>
            <a:pPr lvl="1">
              <a:spcBef>
                <a:spcPct val="0"/>
              </a:spcBef>
            </a:pPr>
            <a:r>
              <a:rPr lang="en-CA" sz="2800" kern="0" dirty="0"/>
              <a:t>Video</a:t>
            </a:r>
            <a:endParaRPr lang="en-US" sz="2800" kern="0" dirty="0"/>
          </a:p>
        </p:txBody>
      </p:sp>
      <p:pic>
        <p:nvPicPr>
          <p:cNvPr id="1026" name="Picture 2" descr="http://www.bizreport.com/images/shutterstock/2014/09/beacon-thumb-380xauto-3208.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9056" y="4431252"/>
            <a:ext cx="3695328" cy="2119952"/>
          </a:xfrm>
          <a:prstGeom prst="rect">
            <a:avLst/>
          </a:prstGeom>
          <a:noFill/>
          <a:ln w="12700">
            <a:solidFill>
              <a:schemeClr val="accent1"/>
            </a:solidFill>
          </a:ln>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5"/>
          <a:stretch>
            <a:fillRect/>
          </a:stretch>
        </p:blipFill>
        <p:spPr>
          <a:xfrm>
            <a:off x="5292080" y="5517232"/>
            <a:ext cx="578698" cy="419215"/>
          </a:xfrm>
          <a:prstGeom prst="rect">
            <a:avLst/>
          </a:prstGeom>
        </p:spPr>
      </p:pic>
      <p:sp>
        <p:nvSpPr>
          <p:cNvPr id="9" name="Rectangle 20"/>
          <p:cNvSpPr txBox="1">
            <a:spLocks noChangeArrowheads="1"/>
          </p:cNvSpPr>
          <p:nvPr/>
        </p:nvSpPr>
        <p:spPr bwMode="auto">
          <a:xfrm>
            <a:off x="1732383" y="2971751"/>
            <a:ext cx="3836282" cy="1342913"/>
          </a:xfrm>
          <a:prstGeom prst="rect">
            <a:avLst/>
          </a:prstGeom>
          <a:noFill/>
          <a:ln w="9525"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pPr lvl="1">
              <a:spcBef>
                <a:spcPct val="0"/>
              </a:spcBef>
            </a:pPr>
            <a:r>
              <a:rPr lang="en-US" sz="2800" dirty="0"/>
              <a:t>Display ads</a:t>
            </a:r>
          </a:p>
          <a:p>
            <a:pPr lvl="1">
              <a:spcBef>
                <a:spcPct val="0"/>
              </a:spcBef>
            </a:pPr>
            <a:r>
              <a:rPr lang="en-US" sz="2800" dirty="0"/>
              <a:t>Messaging</a:t>
            </a:r>
          </a:p>
          <a:p>
            <a:pPr lvl="1">
              <a:spcBef>
                <a:spcPct val="0"/>
              </a:spcBef>
            </a:pPr>
            <a:r>
              <a:rPr lang="en-US" sz="2800" b="1" dirty="0">
                <a:solidFill>
                  <a:srgbClr val="89A4D7"/>
                </a:solidFill>
              </a:rPr>
              <a:t>Paid search</a:t>
            </a:r>
          </a:p>
          <a:p>
            <a:pPr lvl="1">
              <a:spcBef>
                <a:spcPct val="0"/>
              </a:spcBef>
            </a:pPr>
            <a:endParaRPr lang="en-US" sz="2800" kern="0" dirty="0"/>
          </a:p>
        </p:txBody>
      </p:sp>
    </p:spTree>
    <p:extLst>
      <p:ext uri="{BB962C8B-B14F-4D97-AF65-F5344CB8AC3E}">
        <p14:creationId xmlns:p14="http://schemas.microsoft.com/office/powerpoint/2010/main" val="238957610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Bottom)">
                                      <p:cBhvr>
                                        <p:cTn id="11" dur="500"/>
                                        <p:tgtEl>
                                          <p:spTgt spid="5"/>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5228894" y="3698942"/>
            <a:ext cx="2261812" cy="1249788"/>
          </a:xfrm>
          <a:prstGeom prst="rect">
            <a:avLst/>
          </a:prstGeom>
        </p:spPr>
      </p:pic>
      <p:sp>
        <p:nvSpPr>
          <p:cNvPr id="2" name="Title 1"/>
          <p:cNvSpPr>
            <a:spLocks noGrp="1"/>
          </p:cNvSpPr>
          <p:nvPr>
            <p:ph type="title"/>
          </p:nvPr>
        </p:nvSpPr>
        <p:spPr/>
        <p:txBody>
          <a:bodyPr/>
          <a:lstStyle/>
          <a:p>
            <a:r>
              <a:rPr lang="en-US" dirty="0"/>
              <a:t>Assignment	</a:t>
            </a:r>
          </a:p>
        </p:txBody>
      </p:sp>
      <p:sp>
        <p:nvSpPr>
          <p:cNvPr id="3" name="Content Placeholder 2"/>
          <p:cNvSpPr>
            <a:spLocks noGrp="1"/>
          </p:cNvSpPr>
          <p:nvPr>
            <p:ph idx="1"/>
          </p:nvPr>
        </p:nvSpPr>
        <p:spPr/>
        <p:txBody>
          <a:bodyPr/>
          <a:lstStyle/>
          <a:p>
            <a:r>
              <a:rPr lang="en-US" dirty="0"/>
              <a:t>Book: Read Chapter 6</a:t>
            </a:r>
          </a:p>
          <a:p>
            <a:r>
              <a:rPr lang="en-US" dirty="0"/>
              <a:t>Next week: Midterm</a:t>
            </a:r>
          </a:p>
          <a:p>
            <a:r>
              <a:rPr lang="en-US" dirty="0"/>
              <a:t>Lab: Paid Search Simulation (Round 1)</a:t>
            </a:r>
          </a:p>
          <a:p>
            <a:endParaRPr lang="en-US" dirty="0"/>
          </a:p>
        </p:txBody>
      </p:sp>
      <p:pic>
        <p:nvPicPr>
          <p:cNvPr id="61442" name="Picture 2" descr="http://t3.gstatic.com/images?q=tbn:7vIrgjB4Vl6iVM:http://www.elko.k12.nv.us/schigh/imgaes/Attendance.JPG"/>
          <p:cNvPicPr>
            <a:picLocks noChangeAspect="1" noChangeArrowheads="1"/>
          </p:cNvPicPr>
          <p:nvPr/>
        </p:nvPicPr>
        <p:blipFill>
          <a:blip r:embed="rId4" cstate="print"/>
          <a:srcRect/>
          <a:stretch>
            <a:fillRect/>
          </a:stretch>
        </p:blipFill>
        <p:spPr bwMode="auto">
          <a:xfrm>
            <a:off x="7843196" y="228600"/>
            <a:ext cx="1077607" cy="1062536"/>
          </a:xfrm>
          <a:prstGeom prst="rect">
            <a:avLst/>
          </a:prstGeom>
          <a:noFill/>
          <a:ln w="38100">
            <a:solidFill>
              <a:schemeClr val="accent1">
                <a:lumMod val="75000"/>
              </a:schemeClr>
            </a:solidFill>
          </a:ln>
        </p:spPr>
      </p:pic>
      <p:sp>
        <p:nvSpPr>
          <p:cNvPr id="6" name="Rectangle 5"/>
          <p:cNvSpPr/>
          <p:nvPr/>
        </p:nvSpPr>
        <p:spPr>
          <a:xfrm>
            <a:off x="-34159" y="37332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7" name="Rectangle 6"/>
          <p:cNvSpPr/>
          <p:nvPr/>
        </p:nvSpPr>
        <p:spPr>
          <a:xfrm>
            <a:off x="118241" y="38856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8" name="Rectangle 7"/>
          <p:cNvSpPr/>
          <p:nvPr/>
        </p:nvSpPr>
        <p:spPr>
          <a:xfrm>
            <a:off x="270641" y="40380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9" name="Rectangle 8"/>
          <p:cNvSpPr/>
          <p:nvPr/>
        </p:nvSpPr>
        <p:spPr>
          <a:xfrm>
            <a:off x="423041" y="41904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0" name="Rectangle 9"/>
          <p:cNvSpPr/>
          <p:nvPr/>
        </p:nvSpPr>
        <p:spPr>
          <a:xfrm>
            <a:off x="575441" y="43428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1" name="Rectangle 10"/>
          <p:cNvSpPr/>
          <p:nvPr/>
        </p:nvSpPr>
        <p:spPr>
          <a:xfrm>
            <a:off x="727841" y="44952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2" name="Rectangle 11"/>
          <p:cNvSpPr/>
          <p:nvPr/>
        </p:nvSpPr>
        <p:spPr>
          <a:xfrm>
            <a:off x="880241" y="46476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3" name="Rectangle 12"/>
          <p:cNvSpPr/>
          <p:nvPr/>
        </p:nvSpPr>
        <p:spPr>
          <a:xfrm>
            <a:off x="1032641" y="48000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4" name="Rectangle 13"/>
          <p:cNvSpPr/>
          <p:nvPr/>
        </p:nvSpPr>
        <p:spPr>
          <a:xfrm>
            <a:off x="1185041" y="49524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5" name="Rectangle 14"/>
          <p:cNvSpPr/>
          <p:nvPr/>
        </p:nvSpPr>
        <p:spPr>
          <a:xfrm>
            <a:off x="1337441" y="51048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6" name="Rectangle 15"/>
          <p:cNvSpPr/>
          <p:nvPr/>
        </p:nvSpPr>
        <p:spPr>
          <a:xfrm>
            <a:off x="1489841" y="52572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7" name="Rectangle 16"/>
          <p:cNvSpPr/>
          <p:nvPr/>
        </p:nvSpPr>
        <p:spPr>
          <a:xfrm>
            <a:off x="1642241" y="540964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8" name="Rectangle 17"/>
          <p:cNvSpPr/>
          <p:nvPr/>
        </p:nvSpPr>
        <p:spPr>
          <a:xfrm>
            <a:off x="2624182" y="37325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19" name="Rectangle 18"/>
          <p:cNvSpPr/>
          <p:nvPr/>
        </p:nvSpPr>
        <p:spPr>
          <a:xfrm>
            <a:off x="2776582" y="38849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0" name="Rectangle 19"/>
          <p:cNvSpPr/>
          <p:nvPr/>
        </p:nvSpPr>
        <p:spPr>
          <a:xfrm>
            <a:off x="2928982" y="40373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1" name="Rectangle 20"/>
          <p:cNvSpPr/>
          <p:nvPr/>
        </p:nvSpPr>
        <p:spPr>
          <a:xfrm>
            <a:off x="3081382" y="41897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2" name="Rectangle 21"/>
          <p:cNvSpPr/>
          <p:nvPr/>
        </p:nvSpPr>
        <p:spPr>
          <a:xfrm>
            <a:off x="3233782" y="43421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3" name="Rectangle 22"/>
          <p:cNvSpPr/>
          <p:nvPr/>
        </p:nvSpPr>
        <p:spPr>
          <a:xfrm>
            <a:off x="3386182" y="44945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4" name="Rectangle 23"/>
          <p:cNvSpPr/>
          <p:nvPr/>
        </p:nvSpPr>
        <p:spPr>
          <a:xfrm>
            <a:off x="3538582" y="46469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5" name="Rectangle 24"/>
          <p:cNvSpPr/>
          <p:nvPr/>
        </p:nvSpPr>
        <p:spPr>
          <a:xfrm>
            <a:off x="3690982" y="47993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6" name="Rectangle 25"/>
          <p:cNvSpPr/>
          <p:nvPr/>
        </p:nvSpPr>
        <p:spPr>
          <a:xfrm>
            <a:off x="3843382" y="49517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7" name="Rectangle 26"/>
          <p:cNvSpPr/>
          <p:nvPr/>
        </p:nvSpPr>
        <p:spPr>
          <a:xfrm>
            <a:off x="3995782" y="51041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8" name="Rectangle 27"/>
          <p:cNvSpPr/>
          <p:nvPr/>
        </p:nvSpPr>
        <p:spPr>
          <a:xfrm>
            <a:off x="4148182" y="52565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29" name="Rectangle 28"/>
          <p:cNvSpPr/>
          <p:nvPr/>
        </p:nvSpPr>
        <p:spPr>
          <a:xfrm>
            <a:off x="4300582" y="540890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421648" y="3778188"/>
            <a:ext cx="1995581" cy="2531242"/>
          </a:xfrm>
          <a:prstGeom prst="rect">
            <a:avLst/>
          </a:prstGeom>
        </p:spPr>
      </p:pic>
      <p:sp>
        <p:nvSpPr>
          <p:cNvPr id="31" name="Rectangle 30"/>
          <p:cNvSpPr/>
          <p:nvPr/>
        </p:nvSpPr>
        <p:spPr>
          <a:xfrm>
            <a:off x="5388224" y="38222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2" name="Rectangle 31"/>
          <p:cNvSpPr/>
          <p:nvPr/>
        </p:nvSpPr>
        <p:spPr>
          <a:xfrm>
            <a:off x="5540624" y="39746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3" name="Rectangle 32"/>
          <p:cNvSpPr/>
          <p:nvPr/>
        </p:nvSpPr>
        <p:spPr>
          <a:xfrm>
            <a:off x="5693024" y="41270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4" name="Rectangle 33"/>
          <p:cNvSpPr/>
          <p:nvPr/>
        </p:nvSpPr>
        <p:spPr>
          <a:xfrm>
            <a:off x="5845424" y="42794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5" name="Rectangle 34"/>
          <p:cNvSpPr/>
          <p:nvPr/>
        </p:nvSpPr>
        <p:spPr>
          <a:xfrm>
            <a:off x="5997824" y="44318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6" name="Rectangle 35"/>
          <p:cNvSpPr/>
          <p:nvPr/>
        </p:nvSpPr>
        <p:spPr>
          <a:xfrm>
            <a:off x="6150224" y="45842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7" name="Rectangle 36"/>
          <p:cNvSpPr/>
          <p:nvPr/>
        </p:nvSpPr>
        <p:spPr>
          <a:xfrm>
            <a:off x="6302624" y="47366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8" name="Rectangle 37"/>
          <p:cNvSpPr/>
          <p:nvPr/>
        </p:nvSpPr>
        <p:spPr>
          <a:xfrm>
            <a:off x="6455024" y="48890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39" name="Rectangle 38"/>
          <p:cNvSpPr/>
          <p:nvPr/>
        </p:nvSpPr>
        <p:spPr>
          <a:xfrm>
            <a:off x="6607424" y="50414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40" name="Rectangle 39"/>
          <p:cNvSpPr/>
          <p:nvPr/>
        </p:nvSpPr>
        <p:spPr>
          <a:xfrm>
            <a:off x="6759824" y="51938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41" name="Rectangle 40"/>
          <p:cNvSpPr/>
          <p:nvPr/>
        </p:nvSpPr>
        <p:spPr>
          <a:xfrm>
            <a:off x="6912224" y="534622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gradFill flip="none">
                  <a:gsLst>
                    <a:gs pos="0">
                      <a:schemeClr val="accent1">
                        <a:tint val="75000"/>
                        <a:shade val="75000"/>
                        <a:satMod val="170000"/>
                      </a:schemeClr>
                    </a:gs>
                    <a:gs pos="49000">
                      <a:schemeClr val="accent1">
                        <a:tint val="88000"/>
                        <a:shade val="65000"/>
                        <a:satMod val="172000"/>
                      </a:schemeClr>
                    </a:gs>
                    <a:gs pos="50000">
                      <a:schemeClr val="accent1">
                        <a:shade val="65000"/>
                        <a:satMod val="130000"/>
                      </a:schemeClr>
                    </a:gs>
                    <a:gs pos="92000">
                      <a:schemeClr val="accent1">
                        <a:shade val="50000"/>
                        <a:satMod val="120000"/>
                      </a:schemeClr>
                    </a:gs>
                    <a:gs pos="100000">
                      <a:schemeClr val="accent1">
                        <a:shade val="48000"/>
                        <a:satMod val="120000"/>
                      </a:schemeClr>
                    </a:gs>
                  </a:gsLst>
                  <a:lin ang="5400000"/>
                </a:gradFill>
                <a:effectLst>
                  <a:reflection blurRad="12700" stA="50000" endPos="50000" dist="5000" dir="5400000" sy="-100000" rotWithShape="0"/>
                </a:effectLst>
              </a:rPr>
              <a:t>News</a:t>
            </a:r>
          </a:p>
        </p:txBody>
      </p:sp>
      <p:sp>
        <p:nvSpPr>
          <p:cNvPr id="5" name="Rectangle 4"/>
          <p:cNvSpPr/>
          <p:nvPr/>
        </p:nvSpPr>
        <p:spPr>
          <a:xfrm rot="280775">
            <a:off x="3786159" y="5050351"/>
            <a:ext cx="1135647" cy="1983317"/>
          </a:xfrm>
          <a:prstGeom prst="rect">
            <a:avLst/>
          </a:prstGeom>
          <a:noFill/>
        </p:spPr>
        <p:txBody>
          <a:bodyPr wrap="none" lIns="91440" tIns="45720" rIns="91440" bIns="45720">
            <a:prstTxWarp prst="textArchUp">
              <a:avLst>
                <a:gd name="adj" fmla="val 11103818"/>
              </a:avLst>
            </a:prstTxWarp>
            <a:spAutoFit/>
            <a:scene3d>
              <a:camera prst="orthographicFront"/>
              <a:lightRig rig="soft" dir="t">
                <a:rot lat="0" lon="0" rev="10800000"/>
              </a:lightRig>
            </a:scene3d>
            <a:sp3d>
              <a:bevelT w="27940" h="12700"/>
              <a:contourClr>
                <a:srgbClr val="DDDDDD"/>
              </a:contourClr>
            </a:sp3d>
          </a:bodyPr>
          <a:lstStyle/>
          <a:p>
            <a:pPr algn="ctr"/>
            <a:r>
              <a:rPr lang="en-US" sz="800" b="1" cap="none" spc="150" dirty="0">
                <a:ln w="11430"/>
                <a:solidFill>
                  <a:srgbClr val="FF0000"/>
                </a:solidFill>
                <a:effectLst>
                  <a:outerShdw blurRad="25400" algn="tl" rotWithShape="0">
                    <a:srgbClr val="000000">
                      <a:alpha val="43000"/>
                    </a:srgbClr>
                  </a:outerShdw>
                </a:effectLst>
                <a:latin typeface="CAC Krazy Legs Bold"/>
              </a:rPr>
              <a:t>Have you done a NEWS story yet?</a:t>
            </a:r>
          </a:p>
        </p:txBody>
      </p:sp>
      <p:sp>
        <p:nvSpPr>
          <p:cNvPr id="42" name="Arrow: Striped Right 41">
            <a:extLst>
              <a:ext uri="{FF2B5EF4-FFF2-40B4-BE49-F238E27FC236}">
                <a16:creationId xmlns:a16="http://schemas.microsoft.com/office/drawing/2014/main" id="{3D77A8EC-3FD1-41C7-90BB-D3A6B2DF3324}"/>
              </a:ext>
            </a:extLst>
          </p:cNvPr>
          <p:cNvSpPr/>
          <p:nvPr/>
        </p:nvSpPr>
        <p:spPr bwMode="auto">
          <a:xfrm>
            <a:off x="7450834" y="2766079"/>
            <a:ext cx="1531277" cy="288032"/>
          </a:xfrm>
          <a:prstGeom prst="stripedRightArrow">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264363427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1" presetClass="emph" presetSubtype="0" fill="hold" grpId="0" nodeType="afterEffect">
                                  <p:stCondLst>
                                    <p:cond delay="0"/>
                                  </p:stCondLst>
                                  <p:childTnLst>
                                    <p:animClr clrSpc="hsl" dir="cw">
                                      <p:cBhvr override="childStyle">
                                        <p:cTn id="11" dur="500" fill="hold"/>
                                        <p:tgtEl>
                                          <p:spTgt spid="6"/>
                                        </p:tgtEl>
                                        <p:attrNameLst>
                                          <p:attrName>style.color</p:attrName>
                                        </p:attrNameLst>
                                      </p:cBhvr>
                                      <p:by>
                                        <p:hsl h="7200000" s="0" l="0"/>
                                      </p:by>
                                    </p:animClr>
                                    <p:animClr clrSpc="hsl" dir="cw">
                                      <p:cBhvr>
                                        <p:cTn id="12" dur="500" fill="hold"/>
                                        <p:tgtEl>
                                          <p:spTgt spid="6"/>
                                        </p:tgtEl>
                                        <p:attrNameLst>
                                          <p:attrName>fillcolor</p:attrName>
                                        </p:attrNameLst>
                                      </p:cBhvr>
                                      <p:by>
                                        <p:hsl h="7200000" s="0" l="0"/>
                                      </p:by>
                                    </p:animClr>
                                    <p:animClr clrSpc="hsl" dir="cw">
                                      <p:cBhvr>
                                        <p:cTn id="13" dur="500" fill="hold"/>
                                        <p:tgtEl>
                                          <p:spTgt spid="6"/>
                                        </p:tgtEl>
                                        <p:attrNameLst>
                                          <p:attrName>stroke.color</p:attrName>
                                        </p:attrNameLst>
                                      </p:cBhvr>
                                      <p:by>
                                        <p:hsl h="7200000" s="0" l="0"/>
                                      </p:by>
                                    </p:animClr>
                                    <p:set>
                                      <p:cBhvr>
                                        <p:cTn id="14" dur="500" fill="hold"/>
                                        <p:tgtEl>
                                          <p:spTgt spid="6"/>
                                        </p:tgtEl>
                                        <p:attrNameLst>
                                          <p:attrName>fill.type</p:attrName>
                                        </p:attrNameLst>
                                      </p:cBhvr>
                                      <p:to>
                                        <p:strVal val="solid"/>
                                      </p:to>
                                    </p:set>
                                  </p:childTnLst>
                                </p:cTn>
                              </p:par>
                            </p:childTnLst>
                          </p:cTn>
                        </p:par>
                        <p:par>
                          <p:cTn id="15" fill="hold">
                            <p:stCondLst>
                              <p:cond delay="1000"/>
                            </p:stCondLst>
                            <p:childTnLst>
                              <p:par>
                                <p:cTn id="16" presetID="21" presetClass="emph" presetSubtype="0" fill="hold" grpId="0" nodeType="afterEffect">
                                  <p:stCondLst>
                                    <p:cond delay="0"/>
                                  </p:stCondLst>
                                  <p:childTnLst>
                                    <p:animClr clrSpc="hsl" dir="cw">
                                      <p:cBhvr override="childStyle">
                                        <p:cTn id="17" dur="500" fill="hold"/>
                                        <p:tgtEl>
                                          <p:spTgt spid="7"/>
                                        </p:tgtEl>
                                        <p:attrNameLst>
                                          <p:attrName>style.color</p:attrName>
                                        </p:attrNameLst>
                                      </p:cBhvr>
                                      <p:by>
                                        <p:hsl h="7200000" s="0" l="0"/>
                                      </p:by>
                                    </p:animClr>
                                    <p:animClr clrSpc="hsl" dir="cw">
                                      <p:cBhvr>
                                        <p:cTn id="18" dur="500" fill="hold"/>
                                        <p:tgtEl>
                                          <p:spTgt spid="7"/>
                                        </p:tgtEl>
                                        <p:attrNameLst>
                                          <p:attrName>fillcolor</p:attrName>
                                        </p:attrNameLst>
                                      </p:cBhvr>
                                      <p:by>
                                        <p:hsl h="7200000" s="0" l="0"/>
                                      </p:by>
                                    </p:animClr>
                                    <p:animClr clrSpc="hsl" dir="cw">
                                      <p:cBhvr>
                                        <p:cTn id="19" dur="500" fill="hold"/>
                                        <p:tgtEl>
                                          <p:spTgt spid="7"/>
                                        </p:tgtEl>
                                        <p:attrNameLst>
                                          <p:attrName>stroke.color</p:attrName>
                                        </p:attrNameLst>
                                      </p:cBhvr>
                                      <p:by>
                                        <p:hsl h="7200000" s="0" l="0"/>
                                      </p:by>
                                    </p:animClr>
                                    <p:set>
                                      <p:cBhvr>
                                        <p:cTn id="20" dur="500" fill="hold"/>
                                        <p:tgtEl>
                                          <p:spTgt spid="7"/>
                                        </p:tgtEl>
                                        <p:attrNameLst>
                                          <p:attrName>fill.type</p:attrName>
                                        </p:attrNameLst>
                                      </p:cBhvr>
                                      <p:to>
                                        <p:strVal val="solid"/>
                                      </p:to>
                                    </p:set>
                                  </p:childTnLst>
                                </p:cTn>
                              </p:par>
                            </p:childTnLst>
                          </p:cTn>
                        </p:par>
                        <p:par>
                          <p:cTn id="21" fill="hold">
                            <p:stCondLst>
                              <p:cond delay="1500"/>
                            </p:stCondLst>
                            <p:childTnLst>
                              <p:par>
                                <p:cTn id="22" presetID="21" presetClass="emph" presetSubtype="0" fill="hold" grpId="0" nodeType="afterEffect">
                                  <p:stCondLst>
                                    <p:cond delay="0"/>
                                  </p:stCondLst>
                                  <p:childTnLst>
                                    <p:animClr clrSpc="hsl" dir="cw">
                                      <p:cBhvr override="childStyle">
                                        <p:cTn id="23" dur="500" fill="hold"/>
                                        <p:tgtEl>
                                          <p:spTgt spid="8"/>
                                        </p:tgtEl>
                                        <p:attrNameLst>
                                          <p:attrName>style.color</p:attrName>
                                        </p:attrNameLst>
                                      </p:cBhvr>
                                      <p:by>
                                        <p:hsl h="7200000" s="0" l="0"/>
                                      </p:by>
                                    </p:animClr>
                                    <p:animClr clrSpc="hsl" dir="cw">
                                      <p:cBhvr>
                                        <p:cTn id="24" dur="500" fill="hold"/>
                                        <p:tgtEl>
                                          <p:spTgt spid="8"/>
                                        </p:tgtEl>
                                        <p:attrNameLst>
                                          <p:attrName>fillcolor</p:attrName>
                                        </p:attrNameLst>
                                      </p:cBhvr>
                                      <p:by>
                                        <p:hsl h="7200000" s="0" l="0"/>
                                      </p:by>
                                    </p:animClr>
                                    <p:animClr clrSpc="hsl" dir="cw">
                                      <p:cBhvr>
                                        <p:cTn id="25" dur="500" fill="hold"/>
                                        <p:tgtEl>
                                          <p:spTgt spid="8"/>
                                        </p:tgtEl>
                                        <p:attrNameLst>
                                          <p:attrName>stroke.color</p:attrName>
                                        </p:attrNameLst>
                                      </p:cBhvr>
                                      <p:by>
                                        <p:hsl h="7200000" s="0" l="0"/>
                                      </p:by>
                                    </p:animClr>
                                    <p:set>
                                      <p:cBhvr>
                                        <p:cTn id="26" dur="500" fill="hold"/>
                                        <p:tgtEl>
                                          <p:spTgt spid="8"/>
                                        </p:tgtEl>
                                        <p:attrNameLst>
                                          <p:attrName>fill.type</p:attrName>
                                        </p:attrNameLst>
                                      </p:cBhvr>
                                      <p:to>
                                        <p:strVal val="solid"/>
                                      </p:to>
                                    </p:set>
                                  </p:childTnLst>
                                </p:cTn>
                              </p:par>
                            </p:childTnLst>
                          </p:cTn>
                        </p:par>
                        <p:par>
                          <p:cTn id="27" fill="hold">
                            <p:stCondLst>
                              <p:cond delay="2000"/>
                            </p:stCondLst>
                            <p:childTnLst>
                              <p:par>
                                <p:cTn id="28" presetID="21" presetClass="emph" presetSubtype="0" fill="hold" grpId="0" nodeType="afterEffect">
                                  <p:stCondLst>
                                    <p:cond delay="0"/>
                                  </p:stCondLst>
                                  <p:childTnLst>
                                    <p:animClr clrSpc="hsl" dir="cw">
                                      <p:cBhvr override="childStyle">
                                        <p:cTn id="29" dur="500" fill="hold"/>
                                        <p:tgtEl>
                                          <p:spTgt spid="9"/>
                                        </p:tgtEl>
                                        <p:attrNameLst>
                                          <p:attrName>style.color</p:attrName>
                                        </p:attrNameLst>
                                      </p:cBhvr>
                                      <p:by>
                                        <p:hsl h="7200000" s="0" l="0"/>
                                      </p:by>
                                    </p:animClr>
                                    <p:animClr clrSpc="hsl" dir="cw">
                                      <p:cBhvr>
                                        <p:cTn id="30" dur="500" fill="hold"/>
                                        <p:tgtEl>
                                          <p:spTgt spid="9"/>
                                        </p:tgtEl>
                                        <p:attrNameLst>
                                          <p:attrName>fillcolor</p:attrName>
                                        </p:attrNameLst>
                                      </p:cBhvr>
                                      <p:by>
                                        <p:hsl h="7200000" s="0" l="0"/>
                                      </p:by>
                                    </p:animClr>
                                    <p:animClr clrSpc="hsl" dir="cw">
                                      <p:cBhvr>
                                        <p:cTn id="31" dur="500" fill="hold"/>
                                        <p:tgtEl>
                                          <p:spTgt spid="9"/>
                                        </p:tgtEl>
                                        <p:attrNameLst>
                                          <p:attrName>stroke.color</p:attrName>
                                        </p:attrNameLst>
                                      </p:cBhvr>
                                      <p:by>
                                        <p:hsl h="7200000" s="0" l="0"/>
                                      </p:by>
                                    </p:animClr>
                                    <p:set>
                                      <p:cBhvr>
                                        <p:cTn id="32" dur="500" fill="hold"/>
                                        <p:tgtEl>
                                          <p:spTgt spid="9"/>
                                        </p:tgtEl>
                                        <p:attrNameLst>
                                          <p:attrName>fill.type</p:attrName>
                                        </p:attrNameLst>
                                      </p:cBhvr>
                                      <p:to>
                                        <p:strVal val="solid"/>
                                      </p:to>
                                    </p:set>
                                  </p:childTnLst>
                                </p:cTn>
                              </p:par>
                            </p:childTnLst>
                          </p:cTn>
                        </p:par>
                        <p:par>
                          <p:cTn id="33" fill="hold">
                            <p:stCondLst>
                              <p:cond delay="2500"/>
                            </p:stCondLst>
                            <p:childTnLst>
                              <p:par>
                                <p:cTn id="34" presetID="21" presetClass="emph" presetSubtype="0" fill="hold" grpId="0" nodeType="afterEffect">
                                  <p:stCondLst>
                                    <p:cond delay="0"/>
                                  </p:stCondLst>
                                  <p:childTnLst>
                                    <p:animClr clrSpc="hsl" dir="cw">
                                      <p:cBhvr override="childStyle">
                                        <p:cTn id="35" dur="500" fill="hold"/>
                                        <p:tgtEl>
                                          <p:spTgt spid="10"/>
                                        </p:tgtEl>
                                        <p:attrNameLst>
                                          <p:attrName>style.color</p:attrName>
                                        </p:attrNameLst>
                                      </p:cBhvr>
                                      <p:by>
                                        <p:hsl h="7200000" s="0" l="0"/>
                                      </p:by>
                                    </p:animClr>
                                    <p:animClr clrSpc="hsl" dir="cw">
                                      <p:cBhvr>
                                        <p:cTn id="36" dur="500" fill="hold"/>
                                        <p:tgtEl>
                                          <p:spTgt spid="10"/>
                                        </p:tgtEl>
                                        <p:attrNameLst>
                                          <p:attrName>fillcolor</p:attrName>
                                        </p:attrNameLst>
                                      </p:cBhvr>
                                      <p:by>
                                        <p:hsl h="7200000" s="0" l="0"/>
                                      </p:by>
                                    </p:animClr>
                                    <p:animClr clrSpc="hsl" dir="cw">
                                      <p:cBhvr>
                                        <p:cTn id="37" dur="500" fill="hold"/>
                                        <p:tgtEl>
                                          <p:spTgt spid="10"/>
                                        </p:tgtEl>
                                        <p:attrNameLst>
                                          <p:attrName>stroke.color</p:attrName>
                                        </p:attrNameLst>
                                      </p:cBhvr>
                                      <p:by>
                                        <p:hsl h="7200000" s="0" l="0"/>
                                      </p:by>
                                    </p:animClr>
                                    <p:set>
                                      <p:cBhvr>
                                        <p:cTn id="38" dur="500" fill="hold"/>
                                        <p:tgtEl>
                                          <p:spTgt spid="10"/>
                                        </p:tgtEl>
                                        <p:attrNameLst>
                                          <p:attrName>fill.type</p:attrName>
                                        </p:attrNameLst>
                                      </p:cBhvr>
                                      <p:to>
                                        <p:strVal val="solid"/>
                                      </p:to>
                                    </p:set>
                                  </p:childTnLst>
                                </p:cTn>
                              </p:par>
                            </p:childTnLst>
                          </p:cTn>
                        </p:par>
                        <p:par>
                          <p:cTn id="39" fill="hold">
                            <p:stCondLst>
                              <p:cond delay="3000"/>
                            </p:stCondLst>
                            <p:childTnLst>
                              <p:par>
                                <p:cTn id="40" presetID="21" presetClass="emph" presetSubtype="0" fill="hold" grpId="0" nodeType="afterEffect">
                                  <p:stCondLst>
                                    <p:cond delay="0"/>
                                  </p:stCondLst>
                                  <p:childTnLst>
                                    <p:animClr clrSpc="hsl" dir="cw">
                                      <p:cBhvr override="childStyle">
                                        <p:cTn id="41" dur="500" fill="hold"/>
                                        <p:tgtEl>
                                          <p:spTgt spid="11"/>
                                        </p:tgtEl>
                                        <p:attrNameLst>
                                          <p:attrName>style.color</p:attrName>
                                        </p:attrNameLst>
                                      </p:cBhvr>
                                      <p:by>
                                        <p:hsl h="7200000" s="0" l="0"/>
                                      </p:by>
                                    </p:animClr>
                                    <p:animClr clrSpc="hsl" dir="cw">
                                      <p:cBhvr>
                                        <p:cTn id="42" dur="500" fill="hold"/>
                                        <p:tgtEl>
                                          <p:spTgt spid="11"/>
                                        </p:tgtEl>
                                        <p:attrNameLst>
                                          <p:attrName>fillcolor</p:attrName>
                                        </p:attrNameLst>
                                      </p:cBhvr>
                                      <p:by>
                                        <p:hsl h="7200000" s="0" l="0"/>
                                      </p:by>
                                    </p:animClr>
                                    <p:animClr clrSpc="hsl" dir="cw">
                                      <p:cBhvr>
                                        <p:cTn id="43" dur="500" fill="hold"/>
                                        <p:tgtEl>
                                          <p:spTgt spid="11"/>
                                        </p:tgtEl>
                                        <p:attrNameLst>
                                          <p:attrName>stroke.color</p:attrName>
                                        </p:attrNameLst>
                                      </p:cBhvr>
                                      <p:by>
                                        <p:hsl h="7200000" s="0" l="0"/>
                                      </p:by>
                                    </p:animClr>
                                    <p:set>
                                      <p:cBhvr>
                                        <p:cTn id="44" dur="500" fill="hold"/>
                                        <p:tgtEl>
                                          <p:spTgt spid="11"/>
                                        </p:tgtEl>
                                        <p:attrNameLst>
                                          <p:attrName>fill.type</p:attrName>
                                        </p:attrNameLst>
                                      </p:cBhvr>
                                      <p:to>
                                        <p:strVal val="solid"/>
                                      </p:to>
                                    </p:set>
                                  </p:childTnLst>
                                </p:cTn>
                              </p:par>
                            </p:childTnLst>
                          </p:cTn>
                        </p:par>
                        <p:par>
                          <p:cTn id="45" fill="hold">
                            <p:stCondLst>
                              <p:cond delay="3500"/>
                            </p:stCondLst>
                            <p:childTnLst>
                              <p:par>
                                <p:cTn id="46" presetID="21" presetClass="emph" presetSubtype="0" fill="hold" grpId="0" nodeType="afterEffect">
                                  <p:stCondLst>
                                    <p:cond delay="0"/>
                                  </p:stCondLst>
                                  <p:childTnLst>
                                    <p:animClr clrSpc="hsl" dir="cw">
                                      <p:cBhvr override="childStyle">
                                        <p:cTn id="47" dur="500" fill="hold"/>
                                        <p:tgtEl>
                                          <p:spTgt spid="12"/>
                                        </p:tgtEl>
                                        <p:attrNameLst>
                                          <p:attrName>style.color</p:attrName>
                                        </p:attrNameLst>
                                      </p:cBhvr>
                                      <p:by>
                                        <p:hsl h="7200000" s="0" l="0"/>
                                      </p:by>
                                    </p:animClr>
                                    <p:animClr clrSpc="hsl" dir="cw">
                                      <p:cBhvr>
                                        <p:cTn id="48" dur="500" fill="hold"/>
                                        <p:tgtEl>
                                          <p:spTgt spid="12"/>
                                        </p:tgtEl>
                                        <p:attrNameLst>
                                          <p:attrName>fillcolor</p:attrName>
                                        </p:attrNameLst>
                                      </p:cBhvr>
                                      <p:by>
                                        <p:hsl h="7200000" s="0" l="0"/>
                                      </p:by>
                                    </p:animClr>
                                    <p:animClr clrSpc="hsl" dir="cw">
                                      <p:cBhvr>
                                        <p:cTn id="49" dur="500" fill="hold"/>
                                        <p:tgtEl>
                                          <p:spTgt spid="12"/>
                                        </p:tgtEl>
                                        <p:attrNameLst>
                                          <p:attrName>stroke.color</p:attrName>
                                        </p:attrNameLst>
                                      </p:cBhvr>
                                      <p:by>
                                        <p:hsl h="7200000" s="0" l="0"/>
                                      </p:by>
                                    </p:animClr>
                                    <p:set>
                                      <p:cBhvr>
                                        <p:cTn id="50" dur="500" fill="hold"/>
                                        <p:tgtEl>
                                          <p:spTgt spid="12"/>
                                        </p:tgtEl>
                                        <p:attrNameLst>
                                          <p:attrName>fill.type</p:attrName>
                                        </p:attrNameLst>
                                      </p:cBhvr>
                                      <p:to>
                                        <p:strVal val="solid"/>
                                      </p:to>
                                    </p:set>
                                  </p:childTnLst>
                                </p:cTn>
                              </p:par>
                            </p:childTnLst>
                          </p:cTn>
                        </p:par>
                        <p:par>
                          <p:cTn id="51" fill="hold">
                            <p:stCondLst>
                              <p:cond delay="4000"/>
                            </p:stCondLst>
                            <p:childTnLst>
                              <p:par>
                                <p:cTn id="52" presetID="21" presetClass="emph" presetSubtype="0" fill="hold" grpId="0" nodeType="afterEffect">
                                  <p:stCondLst>
                                    <p:cond delay="0"/>
                                  </p:stCondLst>
                                  <p:childTnLst>
                                    <p:animClr clrSpc="hsl" dir="cw">
                                      <p:cBhvr override="childStyle">
                                        <p:cTn id="53" dur="500" fill="hold"/>
                                        <p:tgtEl>
                                          <p:spTgt spid="13"/>
                                        </p:tgtEl>
                                        <p:attrNameLst>
                                          <p:attrName>style.color</p:attrName>
                                        </p:attrNameLst>
                                      </p:cBhvr>
                                      <p:by>
                                        <p:hsl h="7200000" s="0" l="0"/>
                                      </p:by>
                                    </p:animClr>
                                    <p:animClr clrSpc="hsl" dir="cw">
                                      <p:cBhvr>
                                        <p:cTn id="54" dur="500" fill="hold"/>
                                        <p:tgtEl>
                                          <p:spTgt spid="13"/>
                                        </p:tgtEl>
                                        <p:attrNameLst>
                                          <p:attrName>fillcolor</p:attrName>
                                        </p:attrNameLst>
                                      </p:cBhvr>
                                      <p:by>
                                        <p:hsl h="7200000" s="0" l="0"/>
                                      </p:by>
                                    </p:animClr>
                                    <p:animClr clrSpc="hsl" dir="cw">
                                      <p:cBhvr>
                                        <p:cTn id="55" dur="500" fill="hold"/>
                                        <p:tgtEl>
                                          <p:spTgt spid="13"/>
                                        </p:tgtEl>
                                        <p:attrNameLst>
                                          <p:attrName>stroke.color</p:attrName>
                                        </p:attrNameLst>
                                      </p:cBhvr>
                                      <p:by>
                                        <p:hsl h="7200000" s="0" l="0"/>
                                      </p:by>
                                    </p:animClr>
                                    <p:set>
                                      <p:cBhvr>
                                        <p:cTn id="56" dur="500" fill="hold"/>
                                        <p:tgtEl>
                                          <p:spTgt spid="13"/>
                                        </p:tgtEl>
                                        <p:attrNameLst>
                                          <p:attrName>fill.type</p:attrName>
                                        </p:attrNameLst>
                                      </p:cBhvr>
                                      <p:to>
                                        <p:strVal val="solid"/>
                                      </p:to>
                                    </p:set>
                                  </p:childTnLst>
                                </p:cTn>
                              </p:par>
                            </p:childTnLst>
                          </p:cTn>
                        </p:par>
                        <p:par>
                          <p:cTn id="57" fill="hold">
                            <p:stCondLst>
                              <p:cond delay="4500"/>
                            </p:stCondLst>
                            <p:childTnLst>
                              <p:par>
                                <p:cTn id="58" presetID="21" presetClass="emph" presetSubtype="0" fill="hold" grpId="0" nodeType="afterEffect">
                                  <p:stCondLst>
                                    <p:cond delay="0"/>
                                  </p:stCondLst>
                                  <p:childTnLst>
                                    <p:animClr clrSpc="hsl" dir="cw">
                                      <p:cBhvr override="childStyle">
                                        <p:cTn id="59" dur="500" fill="hold"/>
                                        <p:tgtEl>
                                          <p:spTgt spid="14"/>
                                        </p:tgtEl>
                                        <p:attrNameLst>
                                          <p:attrName>style.color</p:attrName>
                                        </p:attrNameLst>
                                      </p:cBhvr>
                                      <p:by>
                                        <p:hsl h="7200000" s="0" l="0"/>
                                      </p:by>
                                    </p:animClr>
                                    <p:animClr clrSpc="hsl" dir="cw">
                                      <p:cBhvr>
                                        <p:cTn id="60" dur="500" fill="hold"/>
                                        <p:tgtEl>
                                          <p:spTgt spid="14"/>
                                        </p:tgtEl>
                                        <p:attrNameLst>
                                          <p:attrName>fillcolor</p:attrName>
                                        </p:attrNameLst>
                                      </p:cBhvr>
                                      <p:by>
                                        <p:hsl h="7200000" s="0" l="0"/>
                                      </p:by>
                                    </p:animClr>
                                    <p:animClr clrSpc="hsl" dir="cw">
                                      <p:cBhvr>
                                        <p:cTn id="61" dur="500" fill="hold"/>
                                        <p:tgtEl>
                                          <p:spTgt spid="14"/>
                                        </p:tgtEl>
                                        <p:attrNameLst>
                                          <p:attrName>stroke.color</p:attrName>
                                        </p:attrNameLst>
                                      </p:cBhvr>
                                      <p:by>
                                        <p:hsl h="7200000" s="0" l="0"/>
                                      </p:by>
                                    </p:animClr>
                                    <p:set>
                                      <p:cBhvr>
                                        <p:cTn id="62" dur="500" fill="hold"/>
                                        <p:tgtEl>
                                          <p:spTgt spid="14"/>
                                        </p:tgtEl>
                                        <p:attrNameLst>
                                          <p:attrName>fill.type</p:attrName>
                                        </p:attrNameLst>
                                      </p:cBhvr>
                                      <p:to>
                                        <p:strVal val="solid"/>
                                      </p:to>
                                    </p:set>
                                  </p:childTnLst>
                                </p:cTn>
                              </p:par>
                            </p:childTnLst>
                          </p:cTn>
                        </p:par>
                        <p:par>
                          <p:cTn id="63" fill="hold">
                            <p:stCondLst>
                              <p:cond delay="5000"/>
                            </p:stCondLst>
                            <p:childTnLst>
                              <p:par>
                                <p:cTn id="64" presetID="21" presetClass="emph" presetSubtype="0" fill="hold" grpId="0" nodeType="afterEffect">
                                  <p:stCondLst>
                                    <p:cond delay="0"/>
                                  </p:stCondLst>
                                  <p:childTnLst>
                                    <p:animClr clrSpc="hsl" dir="cw">
                                      <p:cBhvr override="childStyle">
                                        <p:cTn id="65" dur="500" fill="hold"/>
                                        <p:tgtEl>
                                          <p:spTgt spid="15"/>
                                        </p:tgtEl>
                                        <p:attrNameLst>
                                          <p:attrName>style.color</p:attrName>
                                        </p:attrNameLst>
                                      </p:cBhvr>
                                      <p:by>
                                        <p:hsl h="7200000" s="0" l="0"/>
                                      </p:by>
                                    </p:animClr>
                                    <p:animClr clrSpc="hsl" dir="cw">
                                      <p:cBhvr>
                                        <p:cTn id="66" dur="500" fill="hold"/>
                                        <p:tgtEl>
                                          <p:spTgt spid="15"/>
                                        </p:tgtEl>
                                        <p:attrNameLst>
                                          <p:attrName>fillcolor</p:attrName>
                                        </p:attrNameLst>
                                      </p:cBhvr>
                                      <p:by>
                                        <p:hsl h="7200000" s="0" l="0"/>
                                      </p:by>
                                    </p:animClr>
                                    <p:animClr clrSpc="hsl" dir="cw">
                                      <p:cBhvr>
                                        <p:cTn id="67" dur="500" fill="hold"/>
                                        <p:tgtEl>
                                          <p:spTgt spid="15"/>
                                        </p:tgtEl>
                                        <p:attrNameLst>
                                          <p:attrName>stroke.color</p:attrName>
                                        </p:attrNameLst>
                                      </p:cBhvr>
                                      <p:by>
                                        <p:hsl h="7200000" s="0" l="0"/>
                                      </p:by>
                                    </p:animClr>
                                    <p:set>
                                      <p:cBhvr>
                                        <p:cTn id="68" dur="500" fill="hold"/>
                                        <p:tgtEl>
                                          <p:spTgt spid="15"/>
                                        </p:tgtEl>
                                        <p:attrNameLst>
                                          <p:attrName>fill.type</p:attrName>
                                        </p:attrNameLst>
                                      </p:cBhvr>
                                      <p:to>
                                        <p:strVal val="solid"/>
                                      </p:to>
                                    </p:set>
                                  </p:childTnLst>
                                </p:cTn>
                              </p:par>
                            </p:childTnLst>
                          </p:cTn>
                        </p:par>
                        <p:par>
                          <p:cTn id="69" fill="hold">
                            <p:stCondLst>
                              <p:cond delay="5500"/>
                            </p:stCondLst>
                            <p:childTnLst>
                              <p:par>
                                <p:cTn id="70" presetID="21" presetClass="emph" presetSubtype="0" fill="hold" grpId="0" nodeType="afterEffect">
                                  <p:stCondLst>
                                    <p:cond delay="0"/>
                                  </p:stCondLst>
                                  <p:childTnLst>
                                    <p:animClr clrSpc="hsl" dir="cw">
                                      <p:cBhvr override="childStyle">
                                        <p:cTn id="71" dur="500" fill="hold"/>
                                        <p:tgtEl>
                                          <p:spTgt spid="16"/>
                                        </p:tgtEl>
                                        <p:attrNameLst>
                                          <p:attrName>style.color</p:attrName>
                                        </p:attrNameLst>
                                      </p:cBhvr>
                                      <p:by>
                                        <p:hsl h="7200000" s="0" l="0"/>
                                      </p:by>
                                    </p:animClr>
                                    <p:animClr clrSpc="hsl" dir="cw">
                                      <p:cBhvr>
                                        <p:cTn id="72" dur="500" fill="hold"/>
                                        <p:tgtEl>
                                          <p:spTgt spid="16"/>
                                        </p:tgtEl>
                                        <p:attrNameLst>
                                          <p:attrName>fillcolor</p:attrName>
                                        </p:attrNameLst>
                                      </p:cBhvr>
                                      <p:by>
                                        <p:hsl h="7200000" s="0" l="0"/>
                                      </p:by>
                                    </p:animClr>
                                    <p:animClr clrSpc="hsl" dir="cw">
                                      <p:cBhvr>
                                        <p:cTn id="73" dur="500" fill="hold"/>
                                        <p:tgtEl>
                                          <p:spTgt spid="16"/>
                                        </p:tgtEl>
                                        <p:attrNameLst>
                                          <p:attrName>stroke.color</p:attrName>
                                        </p:attrNameLst>
                                      </p:cBhvr>
                                      <p:by>
                                        <p:hsl h="7200000" s="0" l="0"/>
                                      </p:by>
                                    </p:animClr>
                                    <p:set>
                                      <p:cBhvr>
                                        <p:cTn id="74" dur="500" fill="hold"/>
                                        <p:tgtEl>
                                          <p:spTgt spid="16"/>
                                        </p:tgtEl>
                                        <p:attrNameLst>
                                          <p:attrName>fill.type</p:attrName>
                                        </p:attrNameLst>
                                      </p:cBhvr>
                                      <p:to>
                                        <p:strVal val="solid"/>
                                      </p:to>
                                    </p:set>
                                  </p:childTnLst>
                                </p:cTn>
                              </p:par>
                            </p:childTnLst>
                          </p:cTn>
                        </p:par>
                        <p:par>
                          <p:cTn id="75" fill="hold">
                            <p:stCondLst>
                              <p:cond delay="6000"/>
                            </p:stCondLst>
                            <p:childTnLst>
                              <p:par>
                                <p:cTn id="76" presetID="21" presetClass="emph" presetSubtype="0" fill="hold" grpId="0" nodeType="afterEffect">
                                  <p:stCondLst>
                                    <p:cond delay="0"/>
                                  </p:stCondLst>
                                  <p:childTnLst>
                                    <p:animClr clrSpc="hsl" dir="cw">
                                      <p:cBhvr override="childStyle">
                                        <p:cTn id="77" dur="500" fill="hold"/>
                                        <p:tgtEl>
                                          <p:spTgt spid="17"/>
                                        </p:tgtEl>
                                        <p:attrNameLst>
                                          <p:attrName>style.color</p:attrName>
                                        </p:attrNameLst>
                                      </p:cBhvr>
                                      <p:by>
                                        <p:hsl h="7200000" s="0" l="0"/>
                                      </p:by>
                                    </p:animClr>
                                    <p:animClr clrSpc="hsl" dir="cw">
                                      <p:cBhvr>
                                        <p:cTn id="78" dur="500" fill="hold"/>
                                        <p:tgtEl>
                                          <p:spTgt spid="17"/>
                                        </p:tgtEl>
                                        <p:attrNameLst>
                                          <p:attrName>fillcolor</p:attrName>
                                        </p:attrNameLst>
                                      </p:cBhvr>
                                      <p:by>
                                        <p:hsl h="7200000" s="0" l="0"/>
                                      </p:by>
                                    </p:animClr>
                                    <p:animClr clrSpc="hsl" dir="cw">
                                      <p:cBhvr>
                                        <p:cTn id="79" dur="500" fill="hold"/>
                                        <p:tgtEl>
                                          <p:spTgt spid="17"/>
                                        </p:tgtEl>
                                        <p:attrNameLst>
                                          <p:attrName>stroke.color</p:attrName>
                                        </p:attrNameLst>
                                      </p:cBhvr>
                                      <p:by>
                                        <p:hsl h="7200000" s="0" l="0"/>
                                      </p:by>
                                    </p:animClr>
                                    <p:set>
                                      <p:cBhvr>
                                        <p:cTn id="80" dur="500" fill="hold"/>
                                        <p:tgtEl>
                                          <p:spTgt spid="17"/>
                                        </p:tgtEl>
                                        <p:attrNameLst>
                                          <p:attrName>fill.type</p:attrName>
                                        </p:attrNameLst>
                                      </p:cBhvr>
                                      <p:to>
                                        <p:strVal val="solid"/>
                                      </p:to>
                                    </p:set>
                                  </p:childTnLst>
                                </p:cTn>
                              </p:par>
                            </p:childTnLst>
                          </p:cTn>
                        </p:par>
                        <p:par>
                          <p:cTn id="81" fill="hold">
                            <p:stCondLst>
                              <p:cond delay="6500"/>
                            </p:stCondLst>
                            <p:childTnLst>
                              <p:par>
                                <p:cTn id="82" presetID="21" presetClass="emph" presetSubtype="0" fill="hold" grpId="0" nodeType="afterEffect">
                                  <p:stCondLst>
                                    <p:cond delay="0"/>
                                  </p:stCondLst>
                                  <p:childTnLst>
                                    <p:animClr clrSpc="hsl" dir="cw">
                                      <p:cBhvr override="childStyle">
                                        <p:cTn id="83" dur="500" fill="hold"/>
                                        <p:tgtEl>
                                          <p:spTgt spid="18"/>
                                        </p:tgtEl>
                                        <p:attrNameLst>
                                          <p:attrName>style.color</p:attrName>
                                        </p:attrNameLst>
                                      </p:cBhvr>
                                      <p:by>
                                        <p:hsl h="7200000" s="0" l="0"/>
                                      </p:by>
                                    </p:animClr>
                                    <p:animClr clrSpc="hsl" dir="cw">
                                      <p:cBhvr>
                                        <p:cTn id="84" dur="500" fill="hold"/>
                                        <p:tgtEl>
                                          <p:spTgt spid="18"/>
                                        </p:tgtEl>
                                        <p:attrNameLst>
                                          <p:attrName>fillcolor</p:attrName>
                                        </p:attrNameLst>
                                      </p:cBhvr>
                                      <p:by>
                                        <p:hsl h="7200000" s="0" l="0"/>
                                      </p:by>
                                    </p:animClr>
                                    <p:animClr clrSpc="hsl" dir="cw">
                                      <p:cBhvr>
                                        <p:cTn id="85" dur="500" fill="hold"/>
                                        <p:tgtEl>
                                          <p:spTgt spid="18"/>
                                        </p:tgtEl>
                                        <p:attrNameLst>
                                          <p:attrName>stroke.color</p:attrName>
                                        </p:attrNameLst>
                                      </p:cBhvr>
                                      <p:by>
                                        <p:hsl h="7200000" s="0" l="0"/>
                                      </p:by>
                                    </p:animClr>
                                    <p:set>
                                      <p:cBhvr>
                                        <p:cTn id="86" dur="500" fill="hold"/>
                                        <p:tgtEl>
                                          <p:spTgt spid="18"/>
                                        </p:tgtEl>
                                        <p:attrNameLst>
                                          <p:attrName>fill.type</p:attrName>
                                        </p:attrNameLst>
                                      </p:cBhvr>
                                      <p:to>
                                        <p:strVal val="solid"/>
                                      </p:to>
                                    </p:set>
                                  </p:childTnLst>
                                </p:cTn>
                              </p:par>
                            </p:childTnLst>
                          </p:cTn>
                        </p:par>
                        <p:par>
                          <p:cTn id="87" fill="hold">
                            <p:stCondLst>
                              <p:cond delay="7000"/>
                            </p:stCondLst>
                            <p:childTnLst>
                              <p:par>
                                <p:cTn id="88" presetID="21" presetClass="emph" presetSubtype="0" fill="hold" grpId="0" nodeType="afterEffect">
                                  <p:stCondLst>
                                    <p:cond delay="0"/>
                                  </p:stCondLst>
                                  <p:childTnLst>
                                    <p:animClr clrSpc="hsl" dir="cw">
                                      <p:cBhvr override="childStyle">
                                        <p:cTn id="89" dur="500" fill="hold"/>
                                        <p:tgtEl>
                                          <p:spTgt spid="19"/>
                                        </p:tgtEl>
                                        <p:attrNameLst>
                                          <p:attrName>style.color</p:attrName>
                                        </p:attrNameLst>
                                      </p:cBhvr>
                                      <p:by>
                                        <p:hsl h="7200000" s="0" l="0"/>
                                      </p:by>
                                    </p:animClr>
                                    <p:animClr clrSpc="hsl" dir="cw">
                                      <p:cBhvr>
                                        <p:cTn id="90" dur="500" fill="hold"/>
                                        <p:tgtEl>
                                          <p:spTgt spid="19"/>
                                        </p:tgtEl>
                                        <p:attrNameLst>
                                          <p:attrName>fillcolor</p:attrName>
                                        </p:attrNameLst>
                                      </p:cBhvr>
                                      <p:by>
                                        <p:hsl h="7200000" s="0" l="0"/>
                                      </p:by>
                                    </p:animClr>
                                    <p:animClr clrSpc="hsl" dir="cw">
                                      <p:cBhvr>
                                        <p:cTn id="91" dur="500" fill="hold"/>
                                        <p:tgtEl>
                                          <p:spTgt spid="19"/>
                                        </p:tgtEl>
                                        <p:attrNameLst>
                                          <p:attrName>stroke.color</p:attrName>
                                        </p:attrNameLst>
                                      </p:cBhvr>
                                      <p:by>
                                        <p:hsl h="7200000" s="0" l="0"/>
                                      </p:by>
                                    </p:animClr>
                                    <p:set>
                                      <p:cBhvr>
                                        <p:cTn id="92" dur="500" fill="hold"/>
                                        <p:tgtEl>
                                          <p:spTgt spid="19"/>
                                        </p:tgtEl>
                                        <p:attrNameLst>
                                          <p:attrName>fill.type</p:attrName>
                                        </p:attrNameLst>
                                      </p:cBhvr>
                                      <p:to>
                                        <p:strVal val="solid"/>
                                      </p:to>
                                    </p:set>
                                  </p:childTnLst>
                                </p:cTn>
                              </p:par>
                            </p:childTnLst>
                          </p:cTn>
                        </p:par>
                        <p:par>
                          <p:cTn id="93" fill="hold">
                            <p:stCondLst>
                              <p:cond delay="7500"/>
                            </p:stCondLst>
                            <p:childTnLst>
                              <p:par>
                                <p:cTn id="94" presetID="21" presetClass="emph" presetSubtype="0" fill="hold" grpId="0" nodeType="afterEffect">
                                  <p:stCondLst>
                                    <p:cond delay="0"/>
                                  </p:stCondLst>
                                  <p:childTnLst>
                                    <p:animClr clrSpc="hsl" dir="cw">
                                      <p:cBhvr override="childStyle">
                                        <p:cTn id="95" dur="500" fill="hold"/>
                                        <p:tgtEl>
                                          <p:spTgt spid="20"/>
                                        </p:tgtEl>
                                        <p:attrNameLst>
                                          <p:attrName>style.color</p:attrName>
                                        </p:attrNameLst>
                                      </p:cBhvr>
                                      <p:by>
                                        <p:hsl h="7200000" s="0" l="0"/>
                                      </p:by>
                                    </p:animClr>
                                    <p:animClr clrSpc="hsl" dir="cw">
                                      <p:cBhvr>
                                        <p:cTn id="96" dur="500" fill="hold"/>
                                        <p:tgtEl>
                                          <p:spTgt spid="20"/>
                                        </p:tgtEl>
                                        <p:attrNameLst>
                                          <p:attrName>fillcolor</p:attrName>
                                        </p:attrNameLst>
                                      </p:cBhvr>
                                      <p:by>
                                        <p:hsl h="7200000" s="0" l="0"/>
                                      </p:by>
                                    </p:animClr>
                                    <p:animClr clrSpc="hsl" dir="cw">
                                      <p:cBhvr>
                                        <p:cTn id="97" dur="500" fill="hold"/>
                                        <p:tgtEl>
                                          <p:spTgt spid="20"/>
                                        </p:tgtEl>
                                        <p:attrNameLst>
                                          <p:attrName>stroke.color</p:attrName>
                                        </p:attrNameLst>
                                      </p:cBhvr>
                                      <p:by>
                                        <p:hsl h="7200000" s="0" l="0"/>
                                      </p:by>
                                    </p:animClr>
                                    <p:set>
                                      <p:cBhvr>
                                        <p:cTn id="98" dur="500" fill="hold"/>
                                        <p:tgtEl>
                                          <p:spTgt spid="20"/>
                                        </p:tgtEl>
                                        <p:attrNameLst>
                                          <p:attrName>fill.type</p:attrName>
                                        </p:attrNameLst>
                                      </p:cBhvr>
                                      <p:to>
                                        <p:strVal val="solid"/>
                                      </p:to>
                                    </p:set>
                                  </p:childTnLst>
                                </p:cTn>
                              </p:par>
                            </p:childTnLst>
                          </p:cTn>
                        </p:par>
                        <p:par>
                          <p:cTn id="99" fill="hold">
                            <p:stCondLst>
                              <p:cond delay="8000"/>
                            </p:stCondLst>
                            <p:childTnLst>
                              <p:par>
                                <p:cTn id="100" presetID="21" presetClass="emph" presetSubtype="0" fill="hold" grpId="0" nodeType="afterEffect">
                                  <p:stCondLst>
                                    <p:cond delay="0"/>
                                  </p:stCondLst>
                                  <p:childTnLst>
                                    <p:animClr clrSpc="hsl" dir="cw">
                                      <p:cBhvr override="childStyle">
                                        <p:cTn id="101" dur="500" fill="hold"/>
                                        <p:tgtEl>
                                          <p:spTgt spid="21"/>
                                        </p:tgtEl>
                                        <p:attrNameLst>
                                          <p:attrName>style.color</p:attrName>
                                        </p:attrNameLst>
                                      </p:cBhvr>
                                      <p:by>
                                        <p:hsl h="7200000" s="0" l="0"/>
                                      </p:by>
                                    </p:animClr>
                                    <p:animClr clrSpc="hsl" dir="cw">
                                      <p:cBhvr>
                                        <p:cTn id="102" dur="500" fill="hold"/>
                                        <p:tgtEl>
                                          <p:spTgt spid="21"/>
                                        </p:tgtEl>
                                        <p:attrNameLst>
                                          <p:attrName>fillcolor</p:attrName>
                                        </p:attrNameLst>
                                      </p:cBhvr>
                                      <p:by>
                                        <p:hsl h="7200000" s="0" l="0"/>
                                      </p:by>
                                    </p:animClr>
                                    <p:animClr clrSpc="hsl" dir="cw">
                                      <p:cBhvr>
                                        <p:cTn id="103" dur="500" fill="hold"/>
                                        <p:tgtEl>
                                          <p:spTgt spid="21"/>
                                        </p:tgtEl>
                                        <p:attrNameLst>
                                          <p:attrName>stroke.color</p:attrName>
                                        </p:attrNameLst>
                                      </p:cBhvr>
                                      <p:by>
                                        <p:hsl h="7200000" s="0" l="0"/>
                                      </p:by>
                                    </p:animClr>
                                    <p:set>
                                      <p:cBhvr>
                                        <p:cTn id="104" dur="500" fill="hold"/>
                                        <p:tgtEl>
                                          <p:spTgt spid="21"/>
                                        </p:tgtEl>
                                        <p:attrNameLst>
                                          <p:attrName>fill.type</p:attrName>
                                        </p:attrNameLst>
                                      </p:cBhvr>
                                      <p:to>
                                        <p:strVal val="solid"/>
                                      </p:to>
                                    </p:set>
                                  </p:childTnLst>
                                </p:cTn>
                              </p:par>
                            </p:childTnLst>
                          </p:cTn>
                        </p:par>
                        <p:par>
                          <p:cTn id="105" fill="hold">
                            <p:stCondLst>
                              <p:cond delay="8500"/>
                            </p:stCondLst>
                            <p:childTnLst>
                              <p:par>
                                <p:cTn id="106" presetID="21" presetClass="emph" presetSubtype="0" fill="hold" grpId="0" nodeType="afterEffect">
                                  <p:stCondLst>
                                    <p:cond delay="0"/>
                                  </p:stCondLst>
                                  <p:childTnLst>
                                    <p:animClr clrSpc="hsl" dir="cw">
                                      <p:cBhvr override="childStyle">
                                        <p:cTn id="107" dur="500" fill="hold"/>
                                        <p:tgtEl>
                                          <p:spTgt spid="22"/>
                                        </p:tgtEl>
                                        <p:attrNameLst>
                                          <p:attrName>style.color</p:attrName>
                                        </p:attrNameLst>
                                      </p:cBhvr>
                                      <p:by>
                                        <p:hsl h="7200000" s="0" l="0"/>
                                      </p:by>
                                    </p:animClr>
                                    <p:animClr clrSpc="hsl" dir="cw">
                                      <p:cBhvr>
                                        <p:cTn id="108" dur="500" fill="hold"/>
                                        <p:tgtEl>
                                          <p:spTgt spid="22"/>
                                        </p:tgtEl>
                                        <p:attrNameLst>
                                          <p:attrName>fillcolor</p:attrName>
                                        </p:attrNameLst>
                                      </p:cBhvr>
                                      <p:by>
                                        <p:hsl h="7200000" s="0" l="0"/>
                                      </p:by>
                                    </p:animClr>
                                    <p:animClr clrSpc="hsl" dir="cw">
                                      <p:cBhvr>
                                        <p:cTn id="109" dur="500" fill="hold"/>
                                        <p:tgtEl>
                                          <p:spTgt spid="22"/>
                                        </p:tgtEl>
                                        <p:attrNameLst>
                                          <p:attrName>stroke.color</p:attrName>
                                        </p:attrNameLst>
                                      </p:cBhvr>
                                      <p:by>
                                        <p:hsl h="7200000" s="0" l="0"/>
                                      </p:by>
                                    </p:animClr>
                                    <p:set>
                                      <p:cBhvr>
                                        <p:cTn id="110" dur="500" fill="hold"/>
                                        <p:tgtEl>
                                          <p:spTgt spid="22"/>
                                        </p:tgtEl>
                                        <p:attrNameLst>
                                          <p:attrName>fill.type</p:attrName>
                                        </p:attrNameLst>
                                      </p:cBhvr>
                                      <p:to>
                                        <p:strVal val="solid"/>
                                      </p:to>
                                    </p:set>
                                  </p:childTnLst>
                                </p:cTn>
                              </p:par>
                            </p:childTnLst>
                          </p:cTn>
                        </p:par>
                        <p:par>
                          <p:cTn id="111" fill="hold">
                            <p:stCondLst>
                              <p:cond delay="9000"/>
                            </p:stCondLst>
                            <p:childTnLst>
                              <p:par>
                                <p:cTn id="112" presetID="21" presetClass="emph" presetSubtype="0" fill="hold" grpId="0" nodeType="afterEffect">
                                  <p:stCondLst>
                                    <p:cond delay="0"/>
                                  </p:stCondLst>
                                  <p:childTnLst>
                                    <p:animClr clrSpc="hsl" dir="cw">
                                      <p:cBhvr override="childStyle">
                                        <p:cTn id="113" dur="500" fill="hold"/>
                                        <p:tgtEl>
                                          <p:spTgt spid="23"/>
                                        </p:tgtEl>
                                        <p:attrNameLst>
                                          <p:attrName>style.color</p:attrName>
                                        </p:attrNameLst>
                                      </p:cBhvr>
                                      <p:by>
                                        <p:hsl h="7200000" s="0" l="0"/>
                                      </p:by>
                                    </p:animClr>
                                    <p:animClr clrSpc="hsl" dir="cw">
                                      <p:cBhvr>
                                        <p:cTn id="114" dur="500" fill="hold"/>
                                        <p:tgtEl>
                                          <p:spTgt spid="23"/>
                                        </p:tgtEl>
                                        <p:attrNameLst>
                                          <p:attrName>fillcolor</p:attrName>
                                        </p:attrNameLst>
                                      </p:cBhvr>
                                      <p:by>
                                        <p:hsl h="7200000" s="0" l="0"/>
                                      </p:by>
                                    </p:animClr>
                                    <p:animClr clrSpc="hsl" dir="cw">
                                      <p:cBhvr>
                                        <p:cTn id="115" dur="500" fill="hold"/>
                                        <p:tgtEl>
                                          <p:spTgt spid="23"/>
                                        </p:tgtEl>
                                        <p:attrNameLst>
                                          <p:attrName>stroke.color</p:attrName>
                                        </p:attrNameLst>
                                      </p:cBhvr>
                                      <p:by>
                                        <p:hsl h="7200000" s="0" l="0"/>
                                      </p:by>
                                    </p:animClr>
                                    <p:set>
                                      <p:cBhvr>
                                        <p:cTn id="116" dur="500" fill="hold"/>
                                        <p:tgtEl>
                                          <p:spTgt spid="23"/>
                                        </p:tgtEl>
                                        <p:attrNameLst>
                                          <p:attrName>fill.type</p:attrName>
                                        </p:attrNameLst>
                                      </p:cBhvr>
                                      <p:to>
                                        <p:strVal val="solid"/>
                                      </p:to>
                                    </p:set>
                                  </p:childTnLst>
                                </p:cTn>
                              </p:par>
                            </p:childTnLst>
                          </p:cTn>
                        </p:par>
                        <p:par>
                          <p:cTn id="117" fill="hold">
                            <p:stCondLst>
                              <p:cond delay="9500"/>
                            </p:stCondLst>
                            <p:childTnLst>
                              <p:par>
                                <p:cTn id="118" presetID="21" presetClass="emph" presetSubtype="0" fill="hold" grpId="0" nodeType="afterEffect">
                                  <p:stCondLst>
                                    <p:cond delay="0"/>
                                  </p:stCondLst>
                                  <p:childTnLst>
                                    <p:animClr clrSpc="hsl" dir="cw">
                                      <p:cBhvr override="childStyle">
                                        <p:cTn id="119" dur="500" fill="hold"/>
                                        <p:tgtEl>
                                          <p:spTgt spid="24"/>
                                        </p:tgtEl>
                                        <p:attrNameLst>
                                          <p:attrName>style.color</p:attrName>
                                        </p:attrNameLst>
                                      </p:cBhvr>
                                      <p:by>
                                        <p:hsl h="7200000" s="0" l="0"/>
                                      </p:by>
                                    </p:animClr>
                                    <p:animClr clrSpc="hsl" dir="cw">
                                      <p:cBhvr>
                                        <p:cTn id="120" dur="500" fill="hold"/>
                                        <p:tgtEl>
                                          <p:spTgt spid="24"/>
                                        </p:tgtEl>
                                        <p:attrNameLst>
                                          <p:attrName>fillcolor</p:attrName>
                                        </p:attrNameLst>
                                      </p:cBhvr>
                                      <p:by>
                                        <p:hsl h="7200000" s="0" l="0"/>
                                      </p:by>
                                    </p:animClr>
                                    <p:animClr clrSpc="hsl" dir="cw">
                                      <p:cBhvr>
                                        <p:cTn id="121" dur="500" fill="hold"/>
                                        <p:tgtEl>
                                          <p:spTgt spid="24"/>
                                        </p:tgtEl>
                                        <p:attrNameLst>
                                          <p:attrName>stroke.color</p:attrName>
                                        </p:attrNameLst>
                                      </p:cBhvr>
                                      <p:by>
                                        <p:hsl h="7200000" s="0" l="0"/>
                                      </p:by>
                                    </p:animClr>
                                    <p:set>
                                      <p:cBhvr>
                                        <p:cTn id="122" dur="500" fill="hold"/>
                                        <p:tgtEl>
                                          <p:spTgt spid="24"/>
                                        </p:tgtEl>
                                        <p:attrNameLst>
                                          <p:attrName>fill.type</p:attrName>
                                        </p:attrNameLst>
                                      </p:cBhvr>
                                      <p:to>
                                        <p:strVal val="solid"/>
                                      </p:to>
                                    </p:set>
                                  </p:childTnLst>
                                </p:cTn>
                              </p:par>
                            </p:childTnLst>
                          </p:cTn>
                        </p:par>
                        <p:par>
                          <p:cTn id="123" fill="hold">
                            <p:stCondLst>
                              <p:cond delay="10000"/>
                            </p:stCondLst>
                            <p:childTnLst>
                              <p:par>
                                <p:cTn id="124" presetID="21" presetClass="emph" presetSubtype="0" fill="hold" grpId="0" nodeType="afterEffect">
                                  <p:stCondLst>
                                    <p:cond delay="0"/>
                                  </p:stCondLst>
                                  <p:childTnLst>
                                    <p:animClr clrSpc="hsl" dir="cw">
                                      <p:cBhvr override="childStyle">
                                        <p:cTn id="125" dur="500" fill="hold"/>
                                        <p:tgtEl>
                                          <p:spTgt spid="25"/>
                                        </p:tgtEl>
                                        <p:attrNameLst>
                                          <p:attrName>style.color</p:attrName>
                                        </p:attrNameLst>
                                      </p:cBhvr>
                                      <p:by>
                                        <p:hsl h="7200000" s="0" l="0"/>
                                      </p:by>
                                    </p:animClr>
                                    <p:animClr clrSpc="hsl" dir="cw">
                                      <p:cBhvr>
                                        <p:cTn id="126" dur="500" fill="hold"/>
                                        <p:tgtEl>
                                          <p:spTgt spid="25"/>
                                        </p:tgtEl>
                                        <p:attrNameLst>
                                          <p:attrName>fillcolor</p:attrName>
                                        </p:attrNameLst>
                                      </p:cBhvr>
                                      <p:by>
                                        <p:hsl h="7200000" s="0" l="0"/>
                                      </p:by>
                                    </p:animClr>
                                    <p:animClr clrSpc="hsl" dir="cw">
                                      <p:cBhvr>
                                        <p:cTn id="127" dur="500" fill="hold"/>
                                        <p:tgtEl>
                                          <p:spTgt spid="25"/>
                                        </p:tgtEl>
                                        <p:attrNameLst>
                                          <p:attrName>stroke.color</p:attrName>
                                        </p:attrNameLst>
                                      </p:cBhvr>
                                      <p:by>
                                        <p:hsl h="7200000" s="0" l="0"/>
                                      </p:by>
                                    </p:animClr>
                                    <p:set>
                                      <p:cBhvr>
                                        <p:cTn id="128" dur="500" fill="hold"/>
                                        <p:tgtEl>
                                          <p:spTgt spid="25"/>
                                        </p:tgtEl>
                                        <p:attrNameLst>
                                          <p:attrName>fill.type</p:attrName>
                                        </p:attrNameLst>
                                      </p:cBhvr>
                                      <p:to>
                                        <p:strVal val="solid"/>
                                      </p:to>
                                    </p:set>
                                  </p:childTnLst>
                                </p:cTn>
                              </p:par>
                            </p:childTnLst>
                          </p:cTn>
                        </p:par>
                        <p:par>
                          <p:cTn id="129" fill="hold">
                            <p:stCondLst>
                              <p:cond delay="10500"/>
                            </p:stCondLst>
                            <p:childTnLst>
                              <p:par>
                                <p:cTn id="130" presetID="21" presetClass="emph" presetSubtype="0" fill="hold" grpId="0" nodeType="afterEffect">
                                  <p:stCondLst>
                                    <p:cond delay="0"/>
                                  </p:stCondLst>
                                  <p:childTnLst>
                                    <p:animClr clrSpc="hsl" dir="cw">
                                      <p:cBhvr override="childStyle">
                                        <p:cTn id="131" dur="500" fill="hold"/>
                                        <p:tgtEl>
                                          <p:spTgt spid="26"/>
                                        </p:tgtEl>
                                        <p:attrNameLst>
                                          <p:attrName>style.color</p:attrName>
                                        </p:attrNameLst>
                                      </p:cBhvr>
                                      <p:by>
                                        <p:hsl h="7200000" s="0" l="0"/>
                                      </p:by>
                                    </p:animClr>
                                    <p:animClr clrSpc="hsl" dir="cw">
                                      <p:cBhvr>
                                        <p:cTn id="132" dur="500" fill="hold"/>
                                        <p:tgtEl>
                                          <p:spTgt spid="26"/>
                                        </p:tgtEl>
                                        <p:attrNameLst>
                                          <p:attrName>fillcolor</p:attrName>
                                        </p:attrNameLst>
                                      </p:cBhvr>
                                      <p:by>
                                        <p:hsl h="7200000" s="0" l="0"/>
                                      </p:by>
                                    </p:animClr>
                                    <p:animClr clrSpc="hsl" dir="cw">
                                      <p:cBhvr>
                                        <p:cTn id="133" dur="500" fill="hold"/>
                                        <p:tgtEl>
                                          <p:spTgt spid="26"/>
                                        </p:tgtEl>
                                        <p:attrNameLst>
                                          <p:attrName>stroke.color</p:attrName>
                                        </p:attrNameLst>
                                      </p:cBhvr>
                                      <p:by>
                                        <p:hsl h="7200000" s="0" l="0"/>
                                      </p:by>
                                    </p:animClr>
                                    <p:set>
                                      <p:cBhvr>
                                        <p:cTn id="134" dur="500" fill="hold"/>
                                        <p:tgtEl>
                                          <p:spTgt spid="26"/>
                                        </p:tgtEl>
                                        <p:attrNameLst>
                                          <p:attrName>fill.type</p:attrName>
                                        </p:attrNameLst>
                                      </p:cBhvr>
                                      <p:to>
                                        <p:strVal val="solid"/>
                                      </p:to>
                                    </p:set>
                                  </p:childTnLst>
                                </p:cTn>
                              </p:par>
                            </p:childTnLst>
                          </p:cTn>
                        </p:par>
                        <p:par>
                          <p:cTn id="135" fill="hold">
                            <p:stCondLst>
                              <p:cond delay="11000"/>
                            </p:stCondLst>
                            <p:childTnLst>
                              <p:par>
                                <p:cTn id="136" presetID="21" presetClass="emph" presetSubtype="0" fill="hold" grpId="0" nodeType="afterEffect">
                                  <p:stCondLst>
                                    <p:cond delay="0"/>
                                  </p:stCondLst>
                                  <p:childTnLst>
                                    <p:animClr clrSpc="hsl" dir="cw">
                                      <p:cBhvr override="childStyle">
                                        <p:cTn id="137" dur="500" fill="hold"/>
                                        <p:tgtEl>
                                          <p:spTgt spid="27"/>
                                        </p:tgtEl>
                                        <p:attrNameLst>
                                          <p:attrName>style.color</p:attrName>
                                        </p:attrNameLst>
                                      </p:cBhvr>
                                      <p:by>
                                        <p:hsl h="7200000" s="0" l="0"/>
                                      </p:by>
                                    </p:animClr>
                                    <p:animClr clrSpc="hsl" dir="cw">
                                      <p:cBhvr>
                                        <p:cTn id="138" dur="500" fill="hold"/>
                                        <p:tgtEl>
                                          <p:spTgt spid="27"/>
                                        </p:tgtEl>
                                        <p:attrNameLst>
                                          <p:attrName>fillcolor</p:attrName>
                                        </p:attrNameLst>
                                      </p:cBhvr>
                                      <p:by>
                                        <p:hsl h="7200000" s="0" l="0"/>
                                      </p:by>
                                    </p:animClr>
                                    <p:animClr clrSpc="hsl" dir="cw">
                                      <p:cBhvr>
                                        <p:cTn id="139" dur="500" fill="hold"/>
                                        <p:tgtEl>
                                          <p:spTgt spid="27"/>
                                        </p:tgtEl>
                                        <p:attrNameLst>
                                          <p:attrName>stroke.color</p:attrName>
                                        </p:attrNameLst>
                                      </p:cBhvr>
                                      <p:by>
                                        <p:hsl h="7200000" s="0" l="0"/>
                                      </p:by>
                                    </p:animClr>
                                    <p:set>
                                      <p:cBhvr>
                                        <p:cTn id="140" dur="500" fill="hold"/>
                                        <p:tgtEl>
                                          <p:spTgt spid="27"/>
                                        </p:tgtEl>
                                        <p:attrNameLst>
                                          <p:attrName>fill.type</p:attrName>
                                        </p:attrNameLst>
                                      </p:cBhvr>
                                      <p:to>
                                        <p:strVal val="solid"/>
                                      </p:to>
                                    </p:set>
                                  </p:childTnLst>
                                </p:cTn>
                              </p:par>
                            </p:childTnLst>
                          </p:cTn>
                        </p:par>
                        <p:par>
                          <p:cTn id="141" fill="hold">
                            <p:stCondLst>
                              <p:cond delay="11500"/>
                            </p:stCondLst>
                            <p:childTnLst>
                              <p:par>
                                <p:cTn id="142" presetID="21" presetClass="emph" presetSubtype="0" fill="hold" grpId="0" nodeType="afterEffect">
                                  <p:stCondLst>
                                    <p:cond delay="0"/>
                                  </p:stCondLst>
                                  <p:childTnLst>
                                    <p:animClr clrSpc="hsl" dir="cw">
                                      <p:cBhvr override="childStyle">
                                        <p:cTn id="143" dur="500" fill="hold"/>
                                        <p:tgtEl>
                                          <p:spTgt spid="28"/>
                                        </p:tgtEl>
                                        <p:attrNameLst>
                                          <p:attrName>style.color</p:attrName>
                                        </p:attrNameLst>
                                      </p:cBhvr>
                                      <p:by>
                                        <p:hsl h="7200000" s="0" l="0"/>
                                      </p:by>
                                    </p:animClr>
                                    <p:animClr clrSpc="hsl" dir="cw">
                                      <p:cBhvr>
                                        <p:cTn id="144" dur="500" fill="hold"/>
                                        <p:tgtEl>
                                          <p:spTgt spid="28"/>
                                        </p:tgtEl>
                                        <p:attrNameLst>
                                          <p:attrName>fillcolor</p:attrName>
                                        </p:attrNameLst>
                                      </p:cBhvr>
                                      <p:by>
                                        <p:hsl h="7200000" s="0" l="0"/>
                                      </p:by>
                                    </p:animClr>
                                    <p:animClr clrSpc="hsl" dir="cw">
                                      <p:cBhvr>
                                        <p:cTn id="145" dur="500" fill="hold"/>
                                        <p:tgtEl>
                                          <p:spTgt spid="28"/>
                                        </p:tgtEl>
                                        <p:attrNameLst>
                                          <p:attrName>stroke.color</p:attrName>
                                        </p:attrNameLst>
                                      </p:cBhvr>
                                      <p:by>
                                        <p:hsl h="7200000" s="0" l="0"/>
                                      </p:by>
                                    </p:animClr>
                                    <p:set>
                                      <p:cBhvr>
                                        <p:cTn id="146" dur="500" fill="hold"/>
                                        <p:tgtEl>
                                          <p:spTgt spid="28"/>
                                        </p:tgtEl>
                                        <p:attrNameLst>
                                          <p:attrName>fill.type</p:attrName>
                                        </p:attrNameLst>
                                      </p:cBhvr>
                                      <p:to>
                                        <p:strVal val="solid"/>
                                      </p:to>
                                    </p:set>
                                  </p:childTnLst>
                                </p:cTn>
                              </p:par>
                            </p:childTnLst>
                          </p:cTn>
                        </p:par>
                        <p:par>
                          <p:cTn id="147" fill="hold">
                            <p:stCondLst>
                              <p:cond delay="12000"/>
                            </p:stCondLst>
                            <p:childTnLst>
                              <p:par>
                                <p:cTn id="148" presetID="21" presetClass="emph" presetSubtype="0" fill="hold" grpId="0" nodeType="afterEffect">
                                  <p:stCondLst>
                                    <p:cond delay="0"/>
                                  </p:stCondLst>
                                  <p:childTnLst>
                                    <p:animClr clrSpc="hsl" dir="cw">
                                      <p:cBhvr override="childStyle">
                                        <p:cTn id="149" dur="500" fill="hold"/>
                                        <p:tgtEl>
                                          <p:spTgt spid="29"/>
                                        </p:tgtEl>
                                        <p:attrNameLst>
                                          <p:attrName>style.color</p:attrName>
                                        </p:attrNameLst>
                                      </p:cBhvr>
                                      <p:by>
                                        <p:hsl h="7200000" s="0" l="0"/>
                                      </p:by>
                                    </p:animClr>
                                    <p:animClr clrSpc="hsl" dir="cw">
                                      <p:cBhvr>
                                        <p:cTn id="150" dur="500" fill="hold"/>
                                        <p:tgtEl>
                                          <p:spTgt spid="29"/>
                                        </p:tgtEl>
                                        <p:attrNameLst>
                                          <p:attrName>fillcolor</p:attrName>
                                        </p:attrNameLst>
                                      </p:cBhvr>
                                      <p:by>
                                        <p:hsl h="7200000" s="0" l="0"/>
                                      </p:by>
                                    </p:animClr>
                                    <p:animClr clrSpc="hsl" dir="cw">
                                      <p:cBhvr>
                                        <p:cTn id="151" dur="500" fill="hold"/>
                                        <p:tgtEl>
                                          <p:spTgt spid="29"/>
                                        </p:tgtEl>
                                        <p:attrNameLst>
                                          <p:attrName>stroke.color</p:attrName>
                                        </p:attrNameLst>
                                      </p:cBhvr>
                                      <p:by>
                                        <p:hsl h="7200000" s="0" l="0"/>
                                      </p:by>
                                    </p:animClr>
                                    <p:set>
                                      <p:cBhvr>
                                        <p:cTn id="152" dur="500" fill="hold"/>
                                        <p:tgtEl>
                                          <p:spTgt spid="29"/>
                                        </p:tgtEl>
                                        <p:attrNameLst>
                                          <p:attrName>fill.type</p:attrName>
                                        </p:attrNameLst>
                                      </p:cBhvr>
                                      <p:to>
                                        <p:strVal val="solid"/>
                                      </p:to>
                                    </p:set>
                                  </p:childTnLst>
                                </p:cTn>
                              </p:par>
                            </p:childTnLst>
                          </p:cTn>
                        </p:par>
                        <p:par>
                          <p:cTn id="153" fill="hold">
                            <p:stCondLst>
                              <p:cond delay="12500"/>
                            </p:stCondLst>
                            <p:childTnLst>
                              <p:par>
                                <p:cTn id="154" presetID="21" presetClass="emph" presetSubtype="0" fill="hold" grpId="0" nodeType="afterEffect">
                                  <p:stCondLst>
                                    <p:cond delay="0"/>
                                  </p:stCondLst>
                                  <p:childTnLst>
                                    <p:animClr clrSpc="hsl" dir="cw">
                                      <p:cBhvr override="childStyle">
                                        <p:cTn id="155" dur="500" fill="hold"/>
                                        <p:tgtEl>
                                          <p:spTgt spid="31"/>
                                        </p:tgtEl>
                                        <p:attrNameLst>
                                          <p:attrName>style.color</p:attrName>
                                        </p:attrNameLst>
                                      </p:cBhvr>
                                      <p:by>
                                        <p:hsl h="7200000" s="0" l="0"/>
                                      </p:by>
                                    </p:animClr>
                                    <p:animClr clrSpc="hsl" dir="cw">
                                      <p:cBhvr>
                                        <p:cTn id="156" dur="500" fill="hold"/>
                                        <p:tgtEl>
                                          <p:spTgt spid="31"/>
                                        </p:tgtEl>
                                        <p:attrNameLst>
                                          <p:attrName>fillcolor</p:attrName>
                                        </p:attrNameLst>
                                      </p:cBhvr>
                                      <p:by>
                                        <p:hsl h="7200000" s="0" l="0"/>
                                      </p:by>
                                    </p:animClr>
                                    <p:animClr clrSpc="hsl" dir="cw">
                                      <p:cBhvr>
                                        <p:cTn id="157" dur="500" fill="hold"/>
                                        <p:tgtEl>
                                          <p:spTgt spid="31"/>
                                        </p:tgtEl>
                                        <p:attrNameLst>
                                          <p:attrName>stroke.color</p:attrName>
                                        </p:attrNameLst>
                                      </p:cBhvr>
                                      <p:by>
                                        <p:hsl h="7200000" s="0" l="0"/>
                                      </p:by>
                                    </p:animClr>
                                    <p:set>
                                      <p:cBhvr>
                                        <p:cTn id="158" dur="500" fill="hold"/>
                                        <p:tgtEl>
                                          <p:spTgt spid="31"/>
                                        </p:tgtEl>
                                        <p:attrNameLst>
                                          <p:attrName>fill.type</p:attrName>
                                        </p:attrNameLst>
                                      </p:cBhvr>
                                      <p:to>
                                        <p:strVal val="solid"/>
                                      </p:to>
                                    </p:set>
                                  </p:childTnLst>
                                </p:cTn>
                              </p:par>
                            </p:childTnLst>
                          </p:cTn>
                        </p:par>
                        <p:par>
                          <p:cTn id="159" fill="hold">
                            <p:stCondLst>
                              <p:cond delay="13000"/>
                            </p:stCondLst>
                            <p:childTnLst>
                              <p:par>
                                <p:cTn id="160" presetID="21" presetClass="emph" presetSubtype="0" fill="hold" grpId="0" nodeType="afterEffect">
                                  <p:stCondLst>
                                    <p:cond delay="0"/>
                                  </p:stCondLst>
                                  <p:childTnLst>
                                    <p:animClr clrSpc="hsl" dir="cw">
                                      <p:cBhvr override="childStyle">
                                        <p:cTn id="161" dur="500" fill="hold"/>
                                        <p:tgtEl>
                                          <p:spTgt spid="32"/>
                                        </p:tgtEl>
                                        <p:attrNameLst>
                                          <p:attrName>style.color</p:attrName>
                                        </p:attrNameLst>
                                      </p:cBhvr>
                                      <p:by>
                                        <p:hsl h="7200000" s="0" l="0"/>
                                      </p:by>
                                    </p:animClr>
                                    <p:animClr clrSpc="hsl" dir="cw">
                                      <p:cBhvr>
                                        <p:cTn id="162" dur="500" fill="hold"/>
                                        <p:tgtEl>
                                          <p:spTgt spid="32"/>
                                        </p:tgtEl>
                                        <p:attrNameLst>
                                          <p:attrName>fillcolor</p:attrName>
                                        </p:attrNameLst>
                                      </p:cBhvr>
                                      <p:by>
                                        <p:hsl h="7200000" s="0" l="0"/>
                                      </p:by>
                                    </p:animClr>
                                    <p:animClr clrSpc="hsl" dir="cw">
                                      <p:cBhvr>
                                        <p:cTn id="163" dur="500" fill="hold"/>
                                        <p:tgtEl>
                                          <p:spTgt spid="32"/>
                                        </p:tgtEl>
                                        <p:attrNameLst>
                                          <p:attrName>stroke.color</p:attrName>
                                        </p:attrNameLst>
                                      </p:cBhvr>
                                      <p:by>
                                        <p:hsl h="7200000" s="0" l="0"/>
                                      </p:by>
                                    </p:animClr>
                                    <p:set>
                                      <p:cBhvr>
                                        <p:cTn id="164" dur="500" fill="hold"/>
                                        <p:tgtEl>
                                          <p:spTgt spid="32"/>
                                        </p:tgtEl>
                                        <p:attrNameLst>
                                          <p:attrName>fill.type</p:attrName>
                                        </p:attrNameLst>
                                      </p:cBhvr>
                                      <p:to>
                                        <p:strVal val="solid"/>
                                      </p:to>
                                    </p:set>
                                  </p:childTnLst>
                                </p:cTn>
                              </p:par>
                            </p:childTnLst>
                          </p:cTn>
                        </p:par>
                        <p:par>
                          <p:cTn id="165" fill="hold">
                            <p:stCondLst>
                              <p:cond delay="13500"/>
                            </p:stCondLst>
                            <p:childTnLst>
                              <p:par>
                                <p:cTn id="166" presetID="21" presetClass="emph" presetSubtype="0" fill="hold" grpId="0" nodeType="afterEffect">
                                  <p:stCondLst>
                                    <p:cond delay="0"/>
                                  </p:stCondLst>
                                  <p:childTnLst>
                                    <p:animClr clrSpc="hsl" dir="cw">
                                      <p:cBhvr override="childStyle">
                                        <p:cTn id="167" dur="500" fill="hold"/>
                                        <p:tgtEl>
                                          <p:spTgt spid="33"/>
                                        </p:tgtEl>
                                        <p:attrNameLst>
                                          <p:attrName>style.color</p:attrName>
                                        </p:attrNameLst>
                                      </p:cBhvr>
                                      <p:by>
                                        <p:hsl h="7200000" s="0" l="0"/>
                                      </p:by>
                                    </p:animClr>
                                    <p:animClr clrSpc="hsl" dir="cw">
                                      <p:cBhvr>
                                        <p:cTn id="168" dur="500" fill="hold"/>
                                        <p:tgtEl>
                                          <p:spTgt spid="33"/>
                                        </p:tgtEl>
                                        <p:attrNameLst>
                                          <p:attrName>fillcolor</p:attrName>
                                        </p:attrNameLst>
                                      </p:cBhvr>
                                      <p:by>
                                        <p:hsl h="7200000" s="0" l="0"/>
                                      </p:by>
                                    </p:animClr>
                                    <p:animClr clrSpc="hsl" dir="cw">
                                      <p:cBhvr>
                                        <p:cTn id="169" dur="500" fill="hold"/>
                                        <p:tgtEl>
                                          <p:spTgt spid="33"/>
                                        </p:tgtEl>
                                        <p:attrNameLst>
                                          <p:attrName>stroke.color</p:attrName>
                                        </p:attrNameLst>
                                      </p:cBhvr>
                                      <p:by>
                                        <p:hsl h="7200000" s="0" l="0"/>
                                      </p:by>
                                    </p:animClr>
                                    <p:set>
                                      <p:cBhvr>
                                        <p:cTn id="170" dur="500" fill="hold"/>
                                        <p:tgtEl>
                                          <p:spTgt spid="33"/>
                                        </p:tgtEl>
                                        <p:attrNameLst>
                                          <p:attrName>fill.type</p:attrName>
                                        </p:attrNameLst>
                                      </p:cBhvr>
                                      <p:to>
                                        <p:strVal val="solid"/>
                                      </p:to>
                                    </p:set>
                                  </p:childTnLst>
                                </p:cTn>
                              </p:par>
                            </p:childTnLst>
                          </p:cTn>
                        </p:par>
                        <p:par>
                          <p:cTn id="171" fill="hold">
                            <p:stCondLst>
                              <p:cond delay="14000"/>
                            </p:stCondLst>
                            <p:childTnLst>
                              <p:par>
                                <p:cTn id="172" presetID="21" presetClass="emph" presetSubtype="0" fill="hold" grpId="0" nodeType="afterEffect">
                                  <p:stCondLst>
                                    <p:cond delay="0"/>
                                  </p:stCondLst>
                                  <p:childTnLst>
                                    <p:animClr clrSpc="hsl" dir="cw">
                                      <p:cBhvr override="childStyle">
                                        <p:cTn id="173" dur="500" fill="hold"/>
                                        <p:tgtEl>
                                          <p:spTgt spid="34"/>
                                        </p:tgtEl>
                                        <p:attrNameLst>
                                          <p:attrName>style.color</p:attrName>
                                        </p:attrNameLst>
                                      </p:cBhvr>
                                      <p:by>
                                        <p:hsl h="7200000" s="0" l="0"/>
                                      </p:by>
                                    </p:animClr>
                                    <p:animClr clrSpc="hsl" dir="cw">
                                      <p:cBhvr>
                                        <p:cTn id="174" dur="500" fill="hold"/>
                                        <p:tgtEl>
                                          <p:spTgt spid="34"/>
                                        </p:tgtEl>
                                        <p:attrNameLst>
                                          <p:attrName>fillcolor</p:attrName>
                                        </p:attrNameLst>
                                      </p:cBhvr>
                                      <p:by>
                                        <p:hsl h="7200000" s="0" l="0"/>
                                      </p:by>
                                    </p:animClr>
                                    <p:animClr clrSpc="hsl" dir="cw">
                                      <p:cBhvr>
                                        <p:cTn id="175" dur="500" fill="hold"/>
                                        <p:tgtEl>
                                          <p:spTgt spid="34"/>
                                        </p:tgtEl>
                                        <p:attrNameLst>
                                          <p:attrName>stroke.color</p:attrName>
                                        </p:attrNameLst>
                                      </p:cBhvr>
                                      <p:by>
                                        <p:hsl h="7200000" s="0" l="0"/>
                                      </p:by>
                                    </p:animClr>
                                    <p:set>
                                      <p:cBhvr>
                                        <p:cTn id="176" dur="500" fill="hold"/>
                                        <p:tgtEl>
                                          <p:spTgt spid="34"/>
                                        </p:tgtEl>
                                        <p:attrNameLst>
                                          <p:attrName>fill.type</p:attrName>
                                        </p:attrNameLst>
                                      </p:cBhvr>
                                      <p:to>
                                        <p:strVal val="solid"/>
                                      </p:to>
                                    </p:set>
                                  </p:childTnLst>
                                </p:cTn>
                              </p:par>
                            </p:childTnLst>
                          </p:cTn>
                        </p:par>
                        <p:par>
                          <p:cTn id="177" fill="hold">
                            <p:stCondLst>
                              <p:cond delay="14500"/>
                            </p:stCondLst>
                            <p:childTnLst>
                              <p:par>
                                <p:cTn id="178" presetID="21" presetClass="emph" presetSubtype="0" fill="hold" grpId="0" nodeType="afterEffect">
                                  <p:stCondLst>
                                    <p:cond delay="0"/>
                                  </p:stCondLst>
                                  <p:childTnLst>
                                    <p:animClr clrSpc="hsl" dir="cw">
                                      <p:cBhvr override="childStyle">
                                        <p:cTn id="179" dur="500" fill="hold"/>
                                        <p:tgtEl>
                                          <p:spTgt spid="35"/>
                                        </p:tgtEl>
                                        <p:attrNameLst>
                                          <p:attrName>style.color</p:attrName>
                                        </p:attrNameLst>
                                      </p:cBhvr>
                                      <p:by>
                                        <p:hsl h="7200000" s="0" l="0"/>
                                      </p:by>
                                    </p:animClr>
                                    <p:animClr clrSpc="hsl" dir="cw">
                                      <p:cBhvr>
                                        <p:cTn id="180" dur="500" fill="hold"/>
                                        <p:tgtEl>
                                          <p:spTgt spid="35"/>
                                        </p:tgtEl>
                                        <p:attrNameLst>
                                          <p:attrName>fillcolor</p:attrName>
                                        </p:attrNameLst>
                                      </p:cBhvr>
                                      <p:by>
                                        <p:hsl h="7200000" s="0" l="0"/>
                                      </p:by>
                                    </p:animClr>
                                    <p:animClr clrSpc="hsl" dir="cw">
                                      <p:cBhvr>
                                        <p:cTn id="181" dur="500" fill="hold"/>
                                        <p:tgtEl>
                                          <p:spTgt spid="35"/>
                                        </p:tgtEl>
                                        <p:attrNameLst>
                                          <p:attrName>stroke.color</p:attrName>
                                        </p:attrNameLst>
                                      </p:cBhvr>
                                      <p:by>
                                        <p:hsl h="7200000" s="0" l="0"/>
                                      </p:by>
                                    </p:animClr>
                                    <p:set>
                                      <p:cBhvr>
                                        <p:cTn id="182" dur="500" fill="hold"/>
                                        <p:tgtEl>
                                          <p:spTgt spid="35"/>
                                        </p:tgtEl>
                                        <p:attrNameLst>
                                          <p:attrName>fill.type</p:attrName>
                                        </p:attrNameLst>
                                      </p:cBhvr>
                                      <p:to>
                                        <p:strVal val="solid"/>
                                      </p:to>
                                    </p:set>
                                  </p:childTnLst>
                                </p:cTn>
                              </p:par>
                            </p:childTnLst>
                          </p:cTn>
                        </p:par>
                        <p:par>
                          <p:cTn id="183" fill="hold">
                            <p:stCondLst>
                              <p:cond delay="15000"/>
                            </p:stCondLst>
                            <p:childTnLst>
                              <p:par>
                                <p:cTn id="184" presetID="21" presetClass="emph" presetSubtype="0" fill="hold" grpId="0" nodeType="afterEffect">
                                  <p:stCondLst>
                                    <p:cond delay="0"/>
                                  </p:stCondLst>
                                  <p:childTnLst>
                                    <p:animClr clrSpc="hsl" dir="cw">
                                      <p:cBhvr override="childStyle">
                                        <p:cTn id="185" dur="500" fill="hold"/>
                                        <p:tgtEl>
                                          <p:spTgt spid="36"/>
                                        </p:tgtEl>
                                        <p:attrNameLst>
                                          <p:attrName>style.color</p:attrName>
                                        </p:attrNameLst>
                                      </p:cBhvr>
                                      <p:by>
                                        <p:hsl h="7200000" s="0" l="0"/>
                                      </p:by>
                                    </p:animClr>
                                    <p:animClr clrSpc="hsl" dir="cw">
                                      <p:cBhvr>
                                        <p:cTn id="186" dur="500" fill="hold"/>
                                        <p:tgtEl>
                                          <p:spTgt spid="36"/>
                                        </p:tgtEl>
                                        <p:attrNameLst>
                                          <p:attrName>fillcolor</p:attrName>
                                        </p:attrNameLst>
                                      </p:cBhvr>
                                      <p:by>
                                        <p:hsl h="7200000" s="0" l="0"/>
                                      </p:by>
                                    </p:animClr>
                                    <p:animClr clrSpc="hsl" dir="cw">
                                      <p:cBhvr>
                                        <p:cTn id="187" dur="500" fill="hold"/>
                                        <p:tgtEl>
                                          <p:spTgt spid="36"/>
                                        </p:tgtEl>
                                        <p:attrNameLst>
                                          <p:attrName>stroke.color</p:attrName>
                                        </p:attrNameLst>
                                      </p:cBhvr>
                                      <p:by>
                                        <p:hsl h="7200000" s="0" l="0"/>
                                      </p:by>
                                    </p:animClr>
                                    <p:set>
                                      <p:cBhvr>
                                        <p:cTn id="188" dur="500" fill="hold"/>
                                        <p:tgtEl>
                                          <p:spTgt spid="36"/>
                                        </p:tgtEl>
                                        <p:attrNameLst>
                                          <p:attrName>fill.type</p:attrName>
                                        </p:attrNameLst>
                                      </p:cBhvr>
                                      <p:to>
                                        <p:strVal val="solid"/>
                                      </p:to>
                                    </p:set>
                                  </p:childTnLst>
                                </p:cTn>
                              </p:par>
                            </p:childTnLst>
                          </p:cTn>
                        </p:par>
                        <p:par>
                          <p:cTn id="189" fill="hold">
                            <p:stCondLst>
                              <p:cond delay="15500"/>
                            </p:stCondLst>
                            <p:childTnLst>
                              <p:par>
                                <p:cTn id="190" presetID="21" presetClass="emph" presetSubtype="0" fill="hold" grpId="0" nodeType="afterEffect">
                                  <p:stCondLst>
                                    <p:cond delay="0"/>
                                  </p:stCondLst>
                                  <p:childTnLst>
                                    <p:animClr clrSpc="hsl" dir="cw">
                                      <p:cBhvr override="childStyle">
                                        <p:cTn id="191" dur="500" fill="hold"/>
                                        <p:tgtEl>
                                          <p:spTgt spid="37"/>
                                        </p:tgtEl>
                                        <p:attrNameLst>
                                          <p:attrName>style.color</p:attrName>
                                        </p:attrNameLst>
                                      </p:cBhvr>
                                      <p:by>
                                        <p:hsl h="7200000" s="0" l="0"/>
                                      </p:by>
                                    </p:animClr>
                                    <p:animClr clrSpc="hsl" dir="cw">
                                      <p:cBhvr>
                                        <p:cTn id="192" dur="500" fill="hold"/>
                                        <p:tgtEl>
                                          <p:spTgt spid="37"/>
                                        </p:tgtEl>
                                        <p:attrNameLst>
                                          <p:attrName>fillcolor</p:attrName>
                                        </p:attrNameLst>
                                      </p:cBhvr>
                                      <p:by>
                                        <p:hsl h="7200000" s="0" l="0"/>
                                      </p:by>
                                    </p:animClr>
                                    <p:animClr clrSpc="hsl" dir="cw">
                                      <p:cBhvr>
                                        <p:cTn id="193" dur="500" fill="hold"/>
                                        <p:tgtEl>
                                          <p:spTgt spid="37"/>
                                        </p:tgtEl>
                                        <p:attrNameLst>
                                          <p:attrName>stroke.color</p:attrName>
                                        </p:attrNameLst>
                                      </p:cBhvr>
                                      <p:by>
                                        <p:hsl h="7200000" s="0" l="0"/>
                                      </p:by>
                                    </p:animClr>
                                    <p:set>
                                      <p:cBhvr>
                                        <p:cTn id="194" dur="500" fill="hold"/>
                                        <p:tgtEl>
                                          <p:spTgt spid="37"/>
                                        </p:tgtEl>
                                        <p:attrNameLst>
                                          <p:attrName>fill.type</p:attrName>
                                        </p:attrNameLst>
                                      </p:cBhvr>
                                      <p:to>
                                        <p:strVal val="solid"/>
                                      </p:to>
                                    </p:set>
                                  </p:childTnLst>
                                </p:cTn>
                              </p:par>
                            </p:childTnLst>
                          </p:cTn>
                        </p:par>
                        <p:par>
                          <p:cTn id="195" fill="hold">
                            <p:stCondLst>
                              <p:cond delay="16000"/>
                            </p:stCondLst>
                            <p:childTnLst>
                              <p:par>
                                <p:cTn id="196" presetID="21" presetClass="emph" presetSubtype="0" fill="hold" grpId="0" nodeType="afterEffect">
                                  <p:stCondLst>
                                    <p:cond delay="0"/>
                                  </p:stCondLst>
                                  <p:childTnLst>
                                    <p:animClr clrSpc="hsl" dir="cw">
                                      <p:cBhvr override="childStyle">
                                        <p:cTn id="197" dur="500" fill="hold"/>
                                        <p:tgtEl>
                                          <p:spTgt spid="38"/>
                                        </p:tgtEl>
                                        <p:attrNameLst>
                                          <p:attrName>style.color</p:attrName>
                                        </p:attrNameLst>
                                      </p:cBhvr>
                                      <p:by>
                                        <p:hsl h="7200000" s="0" l="0"/>
                                      </p:by>
                                    </p:animClr>
                                    <p:animClr clrSpc="hsl" dir="cw">
                                      <p:cBhvr>
                                        <p:cTn id="198" dur="500" fill="hold"/>
                                        <p:tgtEl>
                                          <p:spTgt spid="38"/>
                                        </p:tgtEl>
                                        <p:attrNameLst>
                                          <p:attrName>fillcolor</p:attrName>
                                        </p:attrNameLst>
                                      </p:cBhvr>
                                      <p:by>
                                        <p:hsl h="7200000" s="0" l="0"/>
                                      </p:by>
                                    </p:animClr>
                                    <p:animClr clrSpc="hsl" dir="cw">
                                      <p:cBhvr>
                                        <p:cTn id="199" dur="500" fill="hold"/>
                                        <p:tgtEl>
                                          <p:spTgt spid="38"/>
                                        </p:tgtEl>
                                        <p:attrNameLst>
                                          <p:attrName>stroke.color</p:attrName>
                                        </p:attrNameLst>
                                      </p:cBhvr>
                                      <p:by>
                                        <p:hsl h="7200000" s="0" l="0"/>
                                      </p:by>
                                    </p:animClr>
                                    <p:set>
                                      <p:cBhvr>
                                        <p:cTn id="200" dur="500" fill="hold"/>
                                        <p:tgtEl>
                                          <p:spTgt spid="38"/>
                                        </p:tgtEl>
                                        <p:attrNameLst>
                                          <p:attrName>fill.type</p:attrName>
                                        </p:attrNameLst>
                                      </p:cBhvr>
                                      <p:to>
                                        <p:strVal val="solid"/>
                                      </p:to>
                                    </p:set>
                                  </p:childTnLst>
                                </p:cTn>
                              </p:par>
                            </p:childTnLst>
                          </p:cTn>
                        </p:par>
                        <p:par>
                          <p:cTn id="201" fill="hold">
                            <p:stCondLst>
                              <p:cond delay="16500"/>
                            </p:stCondLst>
                            <p:childTnLst>
                              <p:par>
                                <p:cTn id="202" presetID="21" presetClass="emph" presetSubtype="0" fill="hold" grpId="0" nodeType="afterEffect">
                                  <p:stCondLst>
                                    <p:cond delay="0"/>
                                  </p:stCondLst>
                                  <p:childTnLst>
                                    <p:animClr clrSpc="hsl" dir="cw">
                                      <p:cBhvr override="childStyle">
                                        <p:cTn id="203" dur="500" fill="hold"/>
                                        <p:tgtEl>
                                          <p:spTgt spid="39"/>
                                        </p:tgtEl>
                                        <p:attrNameLst>
                                          <p:attrName>style.color</p:attrName>
                                        </p:attrNameLst>
                                      </p:cBhvr>
                                      <p:by>
                                        <p:hsl h="7200000" s="0" l="0"/>
                                      </p:by>
                                    </p:animClr>
                                    <p:animClr clrSpc="hsl" dir="cw">
                                      <p:cBhvr>
                                        <p:cTn id="204" dur="500" fill="hold"/>
                                        <p:tgtEl>
                                          <p:spTgt spid="39"/>
                                        </p:tgtEl>
                                        <p:attrNameLst>
                                          <p:attrName>fillcolor</p:attrName>
                                        </p:attrNameLst>
                                      </p:cBhvr>
                                      <p:by>
                                        <p:hsl h="7200000" s="0" l="0"/>
                                      </p:by>
                                    </p:animClr>
                                    <p:animClr clrSpc="hsl" dir="cw">
                                      <p:cBhvr>
                                        <p:cTn id="205" dur="500" fill="hold"/>
                                        <p:tgtEl>
                                          <p:spTgt spid="39"/>
                                        </p:tgtEl>
                                        <p:attrNameLst>
                                          <p:attrName>stroke.color</p:attrName>
                                        </p:attrNameLst>
                                      </p:cBhvr>
                                      <p:by>
                                        <p:hsl h="7200000" s="0" l="0"/>
                                      </p:by>
                                    </p:animClr>
                                    <p:set>
                                      <p:cBhvr>
                                        <p:cTn id="206" dur="500" fill="hold"/>
                                        <p:tgtEl>
                                          <p:spTgt spid="39"/>
                                        </p:tgtEl>
                                        <p:attrNameLst>
                                          <p:attrName>fill.type</p:attrName>
                                        </p:attrNameLst>
                                      </p:cBhvr>
                                      <p:to>
                                        <p:strVal val="solid"/>
                                      </p:to>
                                    </p:set>
                                  </p:childTnLst>
                                </p:cTn>
                              </p:par>
                            </p:childTnLst>
                          </p:cTn>
                        </p:par>
                        <p:par>
                          <p:cTn id="207" fill="hold">
                            <p:stCondLst>
                              <p:cond delay="17000"/>
                            </p:stCondLst>
                            <p:childTnLst>
                              <p:par>
                                <p:cTn id="208" presetID="21" presetClass="emph" presetSubtype="0" fill="hold" grpId="0" nodeType="afterEffect">
                                  <p:stCondLst>
                                    <p:cond delay="0"/>
                                  </p:stCondLst>
                                  <p:childTnLst>
                                    <p:animClr clrSpc="hsl" dir="cw">
                                      <p:cBhvr override="childStyle">
                                        <p:cTn id="209" dur="500" fill="hold"/>
                                        <p:tgtEl>
                                          <p:spTgt spid="40"/>
                                        </p:tgtEl>
                                        <p:attrNameLst>
                                          <p:attrName>style.color</p:attrName>
                                        </p:attrNameLst>
                                      </p:cBhvr>
                                      <p:by>
                                        <p:hsl h="7200000" s="0" l="0"/>
                                      </p:by>
                                    </p:animClr>
                                    <p:animClr clrSpc="hsl" dir="cw">
                                      <p:cBhvr>
                                        <p:cTn id="210" dur="500" fill="hold"/>
                                        <p:tgtEl>
                                          <p:spTgt spid="40"/>
                                        </p:tgtEl>
                                        <p:attrNameLst>
                                          <p:attrName>fillcolor</p:attrName>
                                        </p:attrNameLst>
                                      </p:cBhvr>
                                      <p:by>
                                        <p:hsl h="7200000" s="0" l="0"/>
                                      </p:by>
                                    </p:animClr>
                                    <p:animClr clrSpc="hsl" dir="cw">
                                      <p:cBhvr>
                                        <p:cTn id="211" dur="500" fill="hold"/>
                                        <p:tgtEl>
                                          <p:spTgt spid="40"/>
                                        </p:tgtEl>
                                        <p:attrNameLst>
                                          <p:attrName>stroke.color</p:attrName>
                                        </p:attrNameLst>
                                      </p:cBhvr>
                                      <p:by>
                                        <p:hsl h="7200000" s="0" l="0"/>
                                      </p:by>
                                    </p:animClr>
                                    <p:set>
                                      <p:cBhvr>
                                        <p:cTn id="212" dur="500" fill="hold"/>
                                        <p:tgtEl>
                                          <p:spTgt spid="40"/>
                                        </p:tgtEl>
                                        <p:attrNameLst>
                                          <p:attrName>fill.type</p:attrName>
                                        </p:attrNameLst>
                                      </p:cBhvr>
                                      <p:to>
                                        <p:strVal val="solid"/>
                                      </p:to>
                                    </p:set>
                                  </p:childTnLst>
                                </p:cTn>
                              </p:par>
                            </p:childTnLst>
                          </p:cTn>
                        </p:par>
                        <p:par>
                          <p:cTn id="213" fill="hold">
                            <p:stCondLst>
                              <p:cond delay="17500"/>
                            </p:stCondLst>
                            <p:childTnLst>
                              <p:par>
                                <p:cTn id="214" presetID="21" presetClass="emph" presetSubtype="0" fill="hold" grpId="0" nodeType="afterEffect">
                                  <p:stCondLst>
                                    <p:cond delay="0"/>
                                  </p:stCondLst>
                                  <p:childTnLst>
                                    <p:animClr clrSpc="hsl" dir="cw">
                                      <p:cBhvr override="childStyle">
                                        <p:cTn id="215" dur="500" fill="hold"/>
                                        <p:tgtEl>
                                          <p:spTgt spid="41"/>
                                        </p:tgtEl>
                                        <p:attrNameLst>
                                          <p:attrName>style.color</p:attrName>
                                        </p:attrNameLst>
                                      </p:cBhvr>
                                      <p:by>
                                        <p:hsl h="7200000" s="0" l="0"/>
                                      </p:by>
                                    </p:animClr>
                                    <p:animClr clrSpc="hsl" dir="cw">
                                      <p:cBhvr>
                                        <p:cTn id="216" dur="500" fill="hold"/>
                                        <p:tgtEl>
                                          <p:spTgt spid="41"/>
                                        </p:tgtEl>
                                        <p:attrNameLst>
                                          <p:attrName>fillcolor</p:attrName>
                                        </p:attrNameLst>
                                      </p:cBhvr>
                                      <p:by>
                                        <p:hsl h="7200000" s="0" l="0"/>
                                      </p:by>
                                    </p:animClr>
                                    <p:animClr clrSpc="hsl" dir="cw">
                                      <p:cBhvr>
                                        <p:cTn id="217" dur="500" fill="hold"/>
                                        <p:tgtEl>
                                          <p:spTgt spid="41"/>
                                        </p:tgtEl>
                                        <p:attrNameLst>
                                          <p:attrName>stroke.color</p:attrName>
                                        </p:attrNameLst>
                                      </p:cBhvr>
                                      <p:by>
                                        <p:hsl h="7200000" s="0" l="0"/>
                                      </p:by>
                                    </p:animClr>
                                    <p:set>
                                      <p:cBhvr>
                                        <p:cTn id="218" dur="500" fill="hold"/>
                                        <p:tgtEl>
                                          <p:spTgt spid="41"/>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1" grpId="0"/>
      <p:bldP spid="32" grpId="0"/>
      <p:bldP spid="33" grpId="0"/>
      <p:bldP spid="34" grpId="0"/>
      <p:bldP spid="35" grpId="0"/>
      <p:bldP spid="36" grpId="0"/>
      <p:bldP spid="37" grpId="0"/>
      <p:bldP spid="38" grpId="0"/>
      <p:bldP spid="39" grpId="0"/>
      <p:bldP spid="40" grpId="0"/>
      <p:bldP spid="41"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b="4851"/>
          <a:stretch/>
        </p:blipFill>
        <p:spPr>
          <a:xfrm>
            <a:off x="0" y="358943"/>
            <a:ext cx="9144000" cy="6525344"/>
          </a:xfrm>
          <a:prstGeom prst="rect">
            <a:avLst/>
          </a:prstGeom>
        </p:spPr>
      </p:pic>
      <p:sp>
        <p:nvSpPr>
          <p:cNvPr id="4" name="Rectangle 3"/>
          <p:cNvSpPr/>
          <p:nvPr/>
        </p:nvSpPr>
        <p:spPr bwMode="auto">
          <a:xfrm>
            <a:off x="0" y="0"/>
            <a:ext cx="9144000" cy="119675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3" name="TextBox 2"/>
          <p:cNvSpPr txBox="1"/>
          <p:nvPr/>
        </p:nvSpPr>
        <p:spPr>
          <a:xfrm>
            <a:off x="1965357" y="175267"/>
            <a:ext cx="5213286" cy="1569660"/>
          </a:xfrm>
          <a:prstGeom prst="rect">
            <a:avLst/>
          </a:prstGeom>
          <a:noFill/>
        </p:spPr>
        <p:txBody>
          <a:bodyPr wrap="none" rtlCol="0">
            <a:spAutoFit/>
          </a:bodyPr>
          <a:lstStyle/>
          <a:p>
            <a:pPr algn="ctr"/>
            <a:r>
              <a:rPr lang="en-CA" sz="4800" b="1" dirty="0">
                <a:solidFill>
                  <a:srgbClr val="C00000"/>
                </a:solidFill>
                <a:latin typeface="Kristen ITC" panose="03050502040202030202" pitchFamily="66" charset="0"/>
              </a:rPr>
              <a:t>Paid Advertising</a:t>
            </a:r>
          </a:p>
          <a:p>
            <a:pPr algn="ctr"/>
            <a:r>
              <a:rPr lang="en-CA" sz="4800" b="1" dirty="0">
                <a:solidFill>
                  <a:srgbClr val="C00000"/>
                </a:solidFill>
                <a:latin typeface="Kristen ITC" panose="03050502040202030202" pitchFamily="66" charset="0"/>
              </a:rPr>
              <a:t>Simulation</a:t>
            </a:r>
          </a:p>
        </p:txBody>
      </p:sp>
    </p:spTree>
    <p:extLst>
      <p:ext uri="{BB962C8B-B14F-4D97-AF65-F5344CB8AC3E}">
        <p14:creationId xmlns:p14="http://schemas.microsoft.com/office/powerpoint/2010/main" val="598555878"/>
      </p:ext>
    </p:extLst>
  </p:cSld>
  <p:clrMapOvr>
    <a:masterClrMapping/>
  </p:clrMapOvr>
  <p:transition>
    <p:zoom/>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32273" y="-43031"/>
            <a:ext cx="9187031" cy="6927925"/>
          </a:xfrm>
          <a:prstGeom prst="rect">
            <a:avLst/>
          </a:prstGeom>
          <a:gradFill>
            <a:gsLst>
              <a:gs pos="1000">
                <a:srgbClr val="C00000">
                  <a:lumMod val="84000"/>
                </a:srgbClr>
              </a:gs>
              <a:gs pos="0">
                <a:srgbClr val="006699"/>
              </a:gs>
              <a:gs pos="100000">
                <a:srgbClr val="002F47"/>
              </a:gs>
            </a:gsLst>
            <a:lin ang="5400000" scaled="1"/>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p:txBody>
          <a:bodyPr/>
          <a:lstStyle/>
          <a:p>
            <a:r>
              <a:rPr lang="en-CA" dirty="0"/>
              <a:t>Instructions</a:t>
            </a:r>
          </a:p>
        </p:txBody>
      </p:sp>
      <p:sp>
        <p:nvSpPr>
          <p:cNvPr id="3" name="Content Placeholder 2"/>
          <p:cNvSpPr>
            <a:spLocks noGrp="1"/>
          </p:cNvSpPr>
          <p:nvPr>
            <p:ph idx="1"/>
          </p:nvPr>
        </p:nvSpPr>
        <p:spPr>
          <a:xfrm>
            <a:off x="609600" y="1676400"/>
            <a:ext cx="8534400" cy="4643438"/>
          </a:xfrm>
        </p:spPr>
        <p:txBody>
          <a:bodyPr/>
          <a:lstStyle/>
          <a:p>
            <a:r>
              <a:rPr lang="en-CA" sz="2000" u="sng" dirty="0"/>
              <a:t>See Moodle for complete instructions, including hints for success</a:t>
            </a:r>
            <a:endParaRPr lang="en-CA" sz="2000" dirty="0"/>
          </a:p>
          <a:p>
            <a:r>
              <a:rPr lang="en-CA" sz="2000" dirty="0"/>
              <a:t>Independent assignment (</a:t>
            </a:r>
            <a:r>
              <a:rPr lang="en-CA" sz="1800" i="1" dirty="0"/>
              <a:t>you may discuss with classmates, but everyone needs to complete the simulation separately</a:t>
            </a:r>
            <a:r>
              <a:rPr lang="en-CA" sz="2000" dirty="0"/>
              <a:t>)</a:t>
            </a:r>
          </a:p>
          <a:p>
            <a:r>
              <a:rPr lang="en-CA" sz="2000" dirty="0"/>
              <a:t>Complete rounds </a:t>
            </a:r>
            <a:r>
              <a:rPr lang="en-CA" sz="2000" u="sng" dirty="0"/>
              <a:t>when instructed</a:t>
            </a:r>
            <a:r>
              <a:rPr lang="en-CA" sz="2000" dirty="0"/>
              <a:t> to take advantage of course learning</a:t>
            </a:r>
          </a:p>
          <a:p>
            <a:r>
              <a:rPr lang="en-CA" sz="2000" i="1" dirty="0"/>
              <a:t>You will be given class time to work on simulations, however you can work on them wherever you prefer</a:t>
            </a:r>
            <a:endParaRPr lang="en-CA" sz="1800" i="1" dirty="0"/>
          </a:p>
          <a:p>
            <a:r>
              <a:rPr lang="en-CA" sz="2000" dirty="0"/>
              <a:t>Login to Mimic at </a:t>
            </a:r>
            <a:r>
              <a:rPr lang="en-CA" sz="2000" dirty="0">
                <a:hlinkClick r:id="rId3"/>
              </a:rPr>
              <a:t>mimic.stukent.com</a:t>
            </a:r>
            <a:r>
              <a:rPr lang="en-CA" sz="2400" dirty="0"/>
              <a:t> </a:t>
            </a:r>
          </a:p>
          <a:p>
            <a:r>
              <a:rPr lang="en-CA" sz="2000" dirty="0"/>
              <a:t>NOTE: expect results and ranking information to be posted and available for learning purposes</a:t>
            </a:r>
          </a:p>
          <a:p>
            <a:r>
              <a:rPr lang="en-CA" sz="2000" dirty="0"/>
              <a:t>Volunteer to have your data reviewed!</a:t>
            </a:r>
          </a:p>
          <a:p>
            <a:endParaRPr lang="en-CA" dirty="0"/>
          </a:p>
        </p:txBody>
      </p:sp>
      <p:sp>
        <p:nvSpPr>
          <p:cNvPr id="4" name="Rectangle 3"/>
          <p:cNvSpPr/>
          <p:nvPr/>
        </p:nvSpPr>
        <p:spPr>
          <a:xfrm>
            <a:off x="1403648" y="5390603"/>
            <a:ext cx="5224508" cy="923330"/>
          </a:xfrm>
          <a:prstGeom prst="rect">
            <a:avLst/>
          </a:prstGeom>
          <a:noFill/>
        </p:spPr>
        <p:txBody>
          <a:bodyPr wrap="none" lIns="91440" tIns="45720" rIns="91440" bIns="45720">
            <a:prstTxWarp prst="textWave1">
              <a:avLst/>
            </a:prstTxWarp>
            <a:spAutoFit/>
          </a:bodyPr>
          <a:lstStyle/>
          <a:p>
            <a:pPr algn="ctr"/>
            <a:r>
              <a:rPr lang="en-US" sz="5400" b="1" cap="none" spc="0" dirty="0">
                <a:ln w="12700">
                  <a:solidFill>
                    <a:schemeClr val="tx2">
                      <a:lumMod val="75000"/>
                    </a:schemeClr>
                  </a:solidFill>
                  <a:prstDash val="solid"/>
                </a:ln>
                <a:solidFill>
                  <a:srgbClr val="FF0000"/>
                </a:solidFill>
                <a:effectLst>
                  <a:outerShdw dist="38100" dir="2640000" algn="bl" rotWithShape="0">
                    <a:schemeClr val="tx2">
                      <a:lumMod val="75000"/>
                    </a:schemeClr>
                  </a:outerShdw>
                </a:effectLst>
              </a:rPr>
              <a:t>Grading Rubric</a:t>
            </a:r>
          </a:p>
        </p:txBody>
      </p:sp>
      <p:sp>
        <p:nvSpPr>
          <p:cNvPr id="5" name="Arrow: Right 4"/>
          <p:cNvSpPr/>
          <p:nvPr/>
        </p:nvSpPr>
        <p:spPr bwMode="auto">
          <a:xfrm>
            <a:off x="6900414" y="5731537"/>
            <a:ext cx="1296144" cy="370558"/>
          </a:xfrm>
          <a:prstGeom prst="rightArrow">
            <a:avLst/>
          </a:prstGeom>
          <a:solidFill>
            <a:srgbClr val="FD150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rgbClr val="FF0000"/>
              </a:solidFill>
              <a:effectLst/>
              <a:latin typeface="Arial" charset="0"/>
            </a:endParaRPr>
          </a:p>
        </p:txBody>
      </p:sp>
    </p:spTree>
    <p:extLst>
      <p:ext uri="{BB962C8B-B14F-4D97-AF65-F5344CB8AC3E}">
        <p14:creationId xmlns:p14="http://schemas.microsoft.com/office/powerpoint/2010/main" val="2877576933"/>
      </p:ext>
    </p:extLst>
  </p:cSld>
  <p:clrMapOvr>
    <a:masterClrMapping/>
  </p:clrMapOvr>
  <p:transition>
    <p:zoom/>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269FAA73-A5A1-40B9-8361-8CAAE5472F95}"/>
              </a:ext>
            </a:extLst>
          </p:cNvPr>
          <p:cNvSpPr/>
          <p:nvPr/>
        </p:nvSpPr>
        <p:spPr bwMode="auto">
          <a:xfrm>
            <a:off x="827584" y="1412776"/>
            <a:ext cx="7416824" cy="5047536"/>
          </a:xfrm>
          <a:prstGeom prst="roundRect">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p:txBody>
          <a:bodyPr/>
          <a:lstStyle/>
          <a:p>
            <a:r>
              <a:rPr lang="en-CA" dirty="0"/>
              <a:t>Mimic Pro Grading*</a:t>
            </a:r>
          </a:p>
        </p:txBody>
      </p:sp>
      <p:sp>
        <p:nvSpPr>
          <p:cNvPr id="3" name="TextBox 2">
            <a:extLst>
              <a:ext uri="{FF2B5EF4-FFF2-40B4-BE49-F238E27FC236}">
                <a16:creationId xmlns:a16="http://schemas.microsoft.com/office/drawing/2014/main" id="{F4478140-2FB9-46B6-A9BE-08D17D6CE226}"/>
              </a:ext>
            </a:extLst>
          </p:cNvPr>
          <p:cNvSpPr txBox="1"/>
          <p:nvPr/>
        </p:nvSpPr>
        <p:spPr>
          <a:xfrm>
            <a:off x="1170891" y="1689775"/>
            <a:ext cx="6912768" cy="4832092"/>
          </a:xfrm>
          <a:prstGeom prst="rect">
            <a:avLst/>
          </a:prstGeom>
          <a:noFill/>
        </p:spPr>
        <p:txBody>
          <a:bodyPr wrap="square" rtlCol="0">
            <a:spAutoFit/>
          </a:bodyPr>
          <a:lstStyle/>
          <a:p>
            <a:r>
              <a:rPr lang="en-US" sz="2000" b="1" dirty="0">
                <a:solidFill>
                  <a:schemeClr val="accent1">
                    <a:lumMod val="60000"/>
                    <a:lumOff val="40000"/>
                  </a:schemeClr>
                </a:solidFill>
              </a:rPr>
              <a:t>Rounds 1-7</a:t>
            </a:r>
            <a:r>
              <a:rPr lang="en-US" sz="1800" dirty="0"/>
              <a:t>: </a:t>
            </a:r>
            <a:r>
              <a:rPr lang="en-US" sz="1800" dirty="0">
                <a:solidFill>
                  <a:schemeClr val="tx1"/>
                </a:solidFill>
              </a:rPr>
              <a:t>10 points each, for a total of 70 points. </a:t>
            </a:r>
          </a:p>
          <a:p>
            <a:endParaRPr lang="en-US" sz="1800" dirty="0">
              <a:solidFill>
                <a:schemeClr val="tx1"/>
              </a:solidFill>
            </a:endParaRPr>
          </a:p>
          <a:p>
            <a:r>
              <a:rPr lang="en-US" sz="1800" dirty="0">
                <a:solidFill>
                  <a:schemeClr val="tx1"/>
                </a:solidFill>
              </a:rPr>
              <a:t>Your profit achieved must be greater than zero in each round after round 1 to receive credit for these rounds (e.g. no profit = no credit for rounds 2-8). </a:t>
            </a:r>
            <a:r>
              <a:rPr lang="en-US" sz="1800" u="sng" dirty="0">
                <a:solidFill>
                  <a:schemeClr val="tx1"/>
                </a:solidFill>
              </a:rPr>
              <a:t>Use the training materials</a:t>
            </a:r>
            <a:r>
              <a:rPr lang="en-US" sz="1800" dirty="0">
                <a:solidFill>
                  <a:schemeClr val="tx1"/>
                </a:solidFill>
              </a:rPr>
              <a:t> to learn how to optimize your results!</a:t>
            </a:r>
          </a:p>
          <a:p>
            <a:endParaRPr lang="en-US" sz="1800" dirty="0">
              <a:solidFill>
                <a:schemeClr val="tx1"/>
              </a:solidFill>
            </a:endParaRPr>
          </a:p>
          <a:p>
            <a:r>
              <a:rPr lang="en-US" sz="1800" dirty="0">
                <a:solidFill>
                  <a:schemeClr val="tx1"/>
                </a:solidFill>
              </a:rPr>
              <a:t>Rounds 1-7 are practice rounds. Try adjusting your approach to see what works best using the knowledge you've gained from the course in these rounds. </a:t>
            </a:r>
          </a:p>
          <a:p>
            <a:endParaRPr lang="en-US" sz="1800" b="1" dirty="0"/>
          </a:p>
          <a:p>
            <a:r>
              <a:rPr lang="en-US" sz="2000" b="1" dirty="0">
                <a:solidFill>
                  <a:schemeClr val="accent1">
                    <a:lumMod val="60000"/>
                    <a:lumOff val="40000"/>
                  </a:schemeClr>
                </a:solidFill>
              </a:rPr>
              <a:t>Round 8</a:t>
            </a:r>
            <a:r>
              <a:rPr lang="en-US" sz="1800" dirty="0"/>
              <a:t>: </a:t>
            </a:r>
            <a:r>
              <a:rPr lang="en-US" sz="1800" dirty="0">
                <a:solidFill>
                  <a:schemeClr val="tx1"/>
                </a:solidFill>
              </a:rPr>
              <a:t>30 points. In this round, use everything you've learned to try to maximize </a:t>
            </a:r>
            <a:r>
              <a:rPr lang="en-US" sz="1800" b="1" dirty="0">
                <a:solidFill>
                  <a:schemeClr val="tx1"/>
                </a:solidFill>
              </a:rPr>
              <a:t>PROFIT </a:t>
            </a:r>
            <a:r>
              <a:rPr lang="en-US" sz="1800" dirty="0">
                <a:solidFill>
                  <a:schemeClr val="tx1"/>
                </a:solidFill>
              </a:rPr>
              <a:t>(not revenue or other metrics).</a:t>
            </a:r>
            <a:br>
              <a:rPr lang="en-US" sz="1800" dirty="0">
                <a:solidFill>
                  <a:schemeClr val="tx1"/>
                </a:solidFill>
              </a:rPr>
            </a:br>
            <a:r>
              <a:rPr lang="en-US" sz="1800" dirty="0">
                <a:solidFill>
                  <a:schemeClr val="tx1"/>
                </a:solidFill>
              </a:rPr>
              <a:t>Profit of $0-9999 = zero marks</a:t>
            </a:r>
            <a:br>
              <a:rPr lang="en-US" sz="1800" dirty="0">
                <a:solidFill>
                  <a:schemeClr val="tx1"/>
                </a:solidFill>
              </a:rPr>
            </a:br>
            <a:r>
              <a:rPr lang="en-US" sz="1800" dirty="0">
                <a:solidFill>
                  <a:schemeClr val="tx1"/>
                </a:solidFill>
              </a:rPr>
              <a:t>Profit of $10,000-19,999 = 15 marks</a:t>
            </a:r>
            <a:br>
              <a:rPr lang="en-US" sz="1800" dirty="0">
                <a:solidFill>
                  <a:schemeClr val="tx1"/>
                </a:solidFill>
              </a:rPr>
            </a:br>
            <a:r>
              <a:rPr lang="en-US" sz="1800" dirty="0">
                <a:solidFill>
                  <a:schemeClr val="tx1"/>
                </a:solidFill>
              </a:rPr>
              <a:t>Profit of $20,000+ = 30 marks</a:t>
            </a:r>
          </a:p>
          <a:p>
            <a:endParaRPr lang="en-US" dirty="0"/>
          </a:p>
        </p:txBody>
      </p:sp>
    </p:spTree>
    <p:extLst>
      <p:ext uri="{BB962C8B-B14F-4D97-AF65-F5344CB8AC3E}">
        <p14:creationId xmlns:p14="http://schemas.microsoft.com/office/powerpoint/2010/main" val="1296928140"/>
      </p:ext>
    </p:extLst>
  </p:cSld>
  <p:clrMapOvr>
    <a:masterClrMapping/>
  </p:clrMapOvr>
  <p:transition>
    <p:zoom/>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6858000"/>
          </a:xfrm>
          <a:prstGeom prst="rect">
            <a:avLst/>
          </a:prstGeom>
          <a:solidFill>
            <a:schemeClr val="tx1"/>
          </a:solidFill>
          <a:ln w="5080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pic>
        <p:nvPicPr>
          <p:cNvPr id="4" name="Picture 3"/>
          <p:cNvPicPr>
            <a:picLocks noChangeAspect="1"/>
          </p:cNvPicPr>
          <p:nvPr/>
        </p:nvPicPr>
        <p:blipFill>
          <a:blip r:embed="rId3"/>
          <a:stretch>
            <a:fillRect/>
          </a:stretch>
        </p:blipFill>
        <p:spPr>
          <a:xfrm>
            <a:off x="1714500" y="1276350"/>
            <a:ext cx="5715000" cy="4305300"/>
          </a:xfrm>
          <a:prstGeom prst="rect">
            <a:avLst/>
          </a:prstGeom>
        </p:spPr>
      </p:pic>
    </p:spTree>
    <p:extLst>
      <p:ext uri="{BB962C8B-B14F-4D97-AF65-F5344CB8AC3E}">
        <p14:creationId xmlns:p14="http://schemas.microsoft.com/office/powerpoint/2010/main" val="2326439873"/>
      </p:ext>
    </p:extLst>
  </p:cSld>
  <p:clrMapOvr>
    <a:masterClrMapping/>
  </p:clrMapOvr>
  <p:transition>
    <p:zoom/>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70C4000C-B3E8-4192-B707-B3B47C29A903}"/>
              </a:ext>
            </a:extLst>
          </p:cNvPr>
          <p:cNvSpPr/>
          <p:nvPr/>
        </p:nvSpPr>
        <p:spPr bwMode="auto">
          <a:xfrm>
            <a:off x="323528" y="1556792"/>
            <a:ext cx="8496943" cy="3960440"/>
          </a:xfrm>
          <a:custGeom>
            <a:avLst/>
            <a:gdLst>
              <a:gd name="connsiteX0" fmla="*/ 1643336 w 8346537"/>
              <a:gd name="connsiteY0" fmla="*/ 116341 h 3879959"/>
              <a:gd name="connsiteX1" fmla="*/ 1577075 w 8346537"/>
              <a:gd name="connsiteY1" fmla="*/ 103089 h 3879959"/>
              <a:gd name="connsiteX2" fmla="*/ 1524066 w 8346537"/>
              <a:gd name="connsiteY2" fmla="*/ 76585 h 3879959"/>
              <a:gd name="connsiteX3" fmla="*/ 1378292 w 8346537"/>
              <a:gd name="connsiteY3" fmla="*/ 36828 h 3879959"/>
              <a:gd name="connsiteX4" fmla="*/ 1206014 w 8346537"/>
              <a:gd name="connsiteY4" fmla="*/ 23576 h 3879959"/>
              <a:gd name="connsiteX5" fmla="*/ 781944 w 8346537"/>
              <a:gd name="connsiteY5" fmla="*/ 23576 h 3879959"/>
              <a:gd name="connsiteX6" fmla="*/ 596414 w 8346537"/>
              <a:gd name="connsiteY6" fmla="*/ 36828 h 3879959"/>
              <a:gd name="connsiteX7" fmla="*/ 503649 w 8346537"/>
              <a:gd name="connsiteY7" fmla="*/ 50081 h 3879959"/>
              <a:gd name="connsiteX8" fmla="*/ 424136 w 8346537"/>
              <a:gd name="connsiteY8" fmla="*/ 76585 h 3879959"/>
              <a:gd name="connsiteX9" fmla="*/ 384379 w 8346537"/>
              <a:gd name="connsiteY9" fmla="*/ 89837 h 3879959"/>
              <a:gd name="connsiteX10" fmla="*/ 331371 w 8346537"/>
              <a:gd name="connsiteY10" fmla="*/ 116341 h 3879959"/>
              <a:gd name="connsiteX11" fmla="*/ 291614 w 8346537"/>
              <a:gd name="connsiteY11" fmla="*/ 129594 h 3879959"/>
              <a:gd name="connsiteX12" fmla="*/ 225353 w 8346537"/>
              <a:gd name="connsiteY12" fmla="*/ 182602 h 3879959"/>
              <a:gd name="connsiteX13" fmla="*/ 79579 w 8346537"/>
              <a:gd name="connsiteY13" fmla="*/ 301872 h 3879959"/>
              <a:gd name="connsiteX14" fmla="*/ 26571 w 8346537"/>
              <a:gd name="connsiteY14" fmla="*/ 354881 h 3879959"/>
              <a:gd name="connsiteX15" fmla="*/ 66 w 8346537"/>
              <a:gd name="connsiteY15" fmla="*/ 434394 h 3879959"/>
              <a:gd name="connsiteX16" fmla="*/ 26571 w 8346537"/>
              <a:gd name="connsiteY16" fmla="*/ 752446 h 3879959"/>
              <a:gd name="connsiteX17" fmla="*/ 39823 w 8346537"/>
              <a:gd name="connsiteY17" fmla="*/ 858463 h 3879959"/>
              <a:gd name="connsiteX18" fmla="*/ 53075 w 8346537"/>
              <a:gd name="connsiteY18" fmla="*/ 937976 h 3879959"/>
              <a:gd name="connsiteX19" fmla="*/ 66327 w 8346537"/>
              <a:gd name="connsiteY19" fmla="*/ 1057246 h 3879959"/>
              <a:gd name="connsiteX20" fmla="*/ 26571 w 8346537"/>
              <a:gd name="connsiteY20" fmla="*/ 1772863 h 3879959"/>
              <a:gd name="connsiteX21" fmla="*/ 13318 w 8346537"/>
              <a:gd name="connsiteY21" fmla="*/ 1852376 h 3879959"/>
              <a:gd name="connsiteX22" fmla="*/ 66 w 8346537"/>
              <a:gd name="connsiteY22" fmla="*/ 2064411 h 3879959"/>
              <a:gd name="connsiteX23" fmla="*/ 26571 w 8346537"/>
              <a:gd name="connsiteY23" fmla="*/ 2475228 h 3879959"/>
              <a:gd name="connsiteX24" fmla="*/ 39823 w 8346537"/>
              <a:gd name="connsiteY24" fmla="*/ 2634255 h 3879959"/>
              <a:gd name="connsiteX25" fmla="*/ 66327 w 8346537"/>
              <a:gd name="connsiteY25" fmla="*/ 2793281 h 3879959"/>
              <a:gd name="connsiteX26" fmla="*/ 92831 w 8346537"/>
              <a:gd name="connsiteY26" fmla="*/ 2872794 h 3879959"/>
              <a:gd name="connsiteX27" fmla="*/ 119336 w 8346537"/>
              <a:gd name="connsiteY27" fmla="*/ 2899298 h 3879959"/>
              <a:gd name="connsiteX28" fmla="*/ 159092 w 8346537"/>
              <a:gd name="connsiteY28" fmla="*/ 2978811 h 3879959"/>
              <a:gd name="connsiteX29" fmla="*/ 172344 w 8346537"/>
              <a:gd name="connsiteY29" fmla="*/ 3018568 h 3879959"/>
              <a:gd name="connsiteX30" fmla="*/ 198849 w 8346537"/>
              <a:gd name="connsiteY30" fmla="*/ 3045072 h 3879959"/>
              <a:gd name="connsiteX31" fmla="*/ 251858 w 8346537"/>
              <a:gd name="connsiteY31" fmla="*/ 3124585 h 3879959"/>
              <a:gd name="connsiteX32" fmla="*/ 331371 w 8346537"/>
              <a:gd name="connsiteY32" fmla="*/ 3217350 h 3879959"/>
              <a:gd name="connsiteX33" fmla="*/ 357875 w 8346537"/>
              <a:gd name="connsiteY33" fmla="*/ 3243855 h 3879959"/>
              <a:gd name="connsiteX34" fmla="*/ 371127 w 8346537"/>
              <a:gd name="connsiteY34" fmla="*/ 3283611 h 3879959"/>
              <a:gd name="connsiteX35" fmla="*/ 410884 w 8346537"/>
              <a:gd name="connsiteY35" fmla="*/ 3310115 h 3879959"/>
              <a:gd name="connsiteX36" fmla="*/ 437388 w 8346537"/>
              <a:gd name="connsiteY36" fmla="*/ 3336620 h 3879959"/>
              <a:gd name="connsiteX37" fmla="*/ 477144 w 8346537"/>
              <a:gd name="connsiteY37" fmla="*/ 3363124 h 3879959"/>
              <a:gd name="connsiteX38" fmla="*/ 503649 w 8346537"/>
              <a:gd name="connsiteY38" fmla="*/ 3389628 h 3879959"/>
              <a:gd name="connsiteX39" fmla="*/ 569910 w 8346537"/>
              <a:gd name="connsiteY39" fmla="*/ 3416133 h 3879959"/>
              <a:gd name="connsiteX40" fmla="*/ 609666 w 8346537"/>
              <a:gd name="connsiteY40" fmla="*/ 3442637 h 3879959"/>
              <a:gd name="connsiteX41" fmla="*/ 715684 w 8346537"/>
              <a:gd name="connsiteY41" fmla="*/ 3469141 h 3879959"/>
              <a:gd name="connsiteX42" fmla="*/ 808449 w 8346537"/>
              <a:gd name="connsiteY42" fmla="*/ 3508898 h 3879959"/>
              <a:gd name="connsiteX43" fmla="*/ 901214 w 8346537"/>
              <a:gd name="connsiteY43" fmla="*/ 3535402 h 3879959"/>
              <a:gd name="connsiteX44" fmla="*/ 1113249 w 8346537"/>
              <a:gd name="connsiteY44" fmla="*/ 3575159 h 3879959"/>
              <a:gd name="connsiteX45" fmla="*/ 1245771 w 8346537"/>
              <a:gd name="connsiteY45" fmla="*/ 3614915 h 3879959"/>
              <a:gd name="connsiteX46" fmla="*/ 1285527 w 8346537"/>
              <a:gd name="connsiteY46" fmla="*/ 3628168 h 3879959"/>
              <a:gd name="connsiteX47" fmla="*/ 1338536 w 8346537"/>
              <a:gd name="connsiteY47" fmla="*/ 3641420 h 3879959"/>
              <a:gd name="connsiteX48" fmla="*/ 1378292 w 8346537"/>
              <a:gd name="connsiteY48" fmla="*/ 3654672 h 3879959"/>
              <a:gd name="connsiteX49" fmla="*/ 1497562 w 8346537"/>
              <a:gd name="connsiteY49" fmla="*/ 3667924 h 3879959"/>
              <a:gd name="connsiteX50" fmla="*/ 1749353 w 8346537"/>
              <a:gd name="connsiteY50" fmla="*/ 3694428 h 3879959"/>
              <a:gd name="connsiteX51" fmla="*/ 1815614 w 8346537"/>
              <a:gd name="connsiteY51" fmla="*/ 3707681 h 3879959"/>
              <a:gd name="connsiteX52" fmla="*/ 2358953 w 8346537"/>
              <a:gd name="connsiteY52" fmla="*/ 3734185 h 3879959"/>
              <a:gd name="connsiteX53" fmla="*/ 2438466 w 8346537"/>
              <a:gd name="connsiteY53" fmla="*/ 3747437 h 3879959"/>
              <a:gd name="connsiteX54" fmla="*/ 2531231 w 8346537"/>
              <a:gd name="connsiteY54" fmla="*/ 3760689 h 3879959"/>
              <a:gd name="connsiteX55" fmla="*/ 2584240 w 8346537"/>
              <a:gd name="connsiteY55" fmla="*/ 3773941 h 3879959"/>
              <a:gd name="connsiteX56" fmla="*/ 2915544 w 8346537"/>
              <a:gd name="connsiteY56" fmla="*/ 3800446 h 3879959"/>
              <a:gd name="connsiteX57" fmla="*/ 3498640 w 8346537"/>
              <a:gd name="connsiteY57" fmla="*/ 3840202 h 3879959"/>
              <a:gd name="connsiteX58" fmla="*/ 4360031 w 8346537"/>
              <a:gd name="connsiteY58" fmla="*/ 3866707 h 3879959"/>
              <a:gd name="connsiteX59" fmla="*/ 5844275 w 8346537"/>
              <a:gd name="connsiteY59" fmla="*/ 3866707 h 3879959"/>
              <a:gd name="connsiteX60" fmla="*/ 5976797 w 8346537"/>
              <a:gd name="connsiteY60" fmla="*/ 3879959 h 3879959"/>
              <a:gd name="connsiteX61" fmla="*/ 6321353 w 8346537"/>
              <a:gd name="connsiteY61" fmla="*/ 3853455 h 3879959"/>
              <a:gd name="connsiteX62" fmla="*/ 6361110 w 8346537"/>
              <a:gd name="connsiteY62" fmla="*/ 3840202 h 3879959"/>
              <a:gd name="connsiteX63" fmla="*/ 6533388 w 8346537"/>
              <a:gd name="connsiteY63" fmla="*/ 3800446 h 3879959"/>
              <a:gd name="connsiteX64" fmla="*/ 6679162 w 8346537"/>
              <a:gd name="connsiteY64" fmla="*/ 3747437 h 3879959"/>
              <a:gd name="connsiteX65" fmla="*/ 6838188 w 8346537"/>
              <a:gd name="connsiteY65" fmla="*/ 3720933 h 3879959"/>
              <a:gd name="connsiteX66" fmla="*/ 6891197 w 8346537"/>
              <a:gd name="connsiteY66" fmla="*/ 3707681 h 3879959"/>
              <a:gd name="connsiteX67" fmla="*/ 7063475 w 8346537"/>
              <a:gd name="connsiteY67" fmla="*/ 3681176 h 3879959"/>
              <a:gd name="connsiteX68" fmla="*/ 7421284 w 8346537"/>
              <a:gd name="connsiteY68" fmla="*/ 3667924 h 3879959"/>
              <a:gd name="connsiteX69" fmla="*/ 7580310 w 8346537"/>
              <a:gd name="connsiteY69" fmla="*/ 3654672 h 3879959"/>
              <a:gd name="connsiteX70" fmla="*/ 7739336 w 8346537"/>
              <a:gd name="connsiteY70" fmla="*/ 3628168 h 3879959"/>
              <a:gd name="connsiteX71" fmla="*/ 7818849 w 8346537"/>
              <a:gd name="connsiteY71" fmla="*/ 3601663 h 3879959"/>
              <a:gd name="connsiteX72" fmla="*/ 7845353 w 8346537"/>
              <a:gd name="connsiteY72" fmla="*/ 3561907 h 3879959"/>
              <a:gd name="connsiteX73" fmla="*/ 7871858 w 8346537"/>
              <a:gd name="connsiteY73" fmla="*/ 3535402 h 3879959"/>
              <a:gd name="connsiteX74" fmla="*/ 7951371 w 8346537"/>
              <a:gd name="connsiteY74" fmla="*/ 3482394 h 3879959"/>
              <a:gd name="connsiteX75" fmla="*/ 8070640 w 8346537"/>
              <a:gd name="connsiteY75" fmla="*/ 3389628 h 3879959"/>
              <a:gd name="connsiteX76" fmla="*/ 8110397 w 8346537"/>
              <a:gd name="connsiteY76" fmla="*/ 3310115 h 3879959"/>
              <a:gd name="connsiteX77" fmla="*/ 8123649 w 8346537"/>
              <a:gd name="connsiteY77" fmla="*/ 3257107 h 3879959"/>
              <a:gd name="connsiteX78" fmla="*/ 8176658 w 8346537"/>
              <a:gd name="connsiteY78" fmla="*/ 3204098 h 3879959"/>
              <a:gd name="connsiteX79" fmla="*/ 8229666 w 8346537"/>
              <a:gd name="connsiteY79" fmla="*/ 3084828 h 3879959"/>
              <a:gd name="connsiteX80" fmla="*/ 8256171 w 8346537"/>
              <a:gd name="connsiteY80" fmla="*/ 2978811 h 3879959"/>
              <a:gd name="connsiteX81" fmla="*/ 8229666 w 8346537"/>
              <a:gd name="connsiteY81" fmla="*/ 2448724 h 3879959"/>
              <a:gd name="connsiteX82" fmla="*/ 8216414 w 8346537"/>
              <a:gd name="connsiteY82" fmla="*/ 2342707 h 3879959"/>
              <a:gd name="connsiteX83" fmla="*/ 8189910 w 8346537"/>
              <a:gd name="connsiteY83" fmla="*/ 2064411 h 3879959"/>
              <a:gd name="connsiteX84" fmla="*/ 8203162 w 8346537"/>
              <a:gd name="connsiteY84" fmla="*/ 1507820 h 3879959"/>
              <a:gd name="connsiteX85" fmla="*/ 8269423 w 8346537"/>
              <a:gd name="connsiteY85" fmla="*/ 1322289 h 3879959"/>
              <a:gd name="connsiteX86" fmla="*/ 8295927 w 8346537"/>
              <a:gd name="connsiteY86" fmla="*/ 1229524 h 3879959"/>
              <a:gd name="connsiteX87" fmla="*/ 8322431 w 8346537"/>
              <a:gd name="connsiteY87" fmla="*/ 1136759 h 3879959"/>
              <a:gd name="connsiteX88" fmla="*/ 8322431 w 8346537"/>
              <a:gd name="connsiteY88" fmla="*/ 222359 h 3879959"/>
              <a:gd name="connsiteX89" fmla="*/ 8295927 w 8346537"/>
              <a:gd name="connsiteY89" fmla="*/ 182602 h 3879959"/>
              <a:gd name="connsiteX90" fmla="*/ 8189910 w 8346537"/>
              <a:gd name="connsiteY90" fmla="*/ 103089 h 3879959"/>
              <a:gd name="connsiteX91" fmla="*/ 8163405 w 8346537"/>
              <a:gd name="connsiteY91" fmla="*/ 76585 h 3879959"/>
              <a:gd name="connsiteX92" fmla="*/ 8110397 w 8346537"/>
              <a:gd name="connsiteY92" fmla="*/ 50081 h 3879959"/>
              <a:gd name="connsiteX93" fmla="*/ 8004379 w 8346537"/>
              <a:gd name="connsiteY93" fmla="*/ 23576 h 3879959"/>
              <a:gd name="connsiteX94" fmla="*/ 7898362 w 8346537"/>
              <a:gd name="connsiteY94" fmla="*/ 10324 h 3879959"/>
              <a:gd name="connsiteX95" fmla="*/ 7474292 w 8346537"/>
              <a:gd name="connsiteY95" fmla="*/ 36828 h 3879959"/>
              <a:gd name="connsiteX96" fmla="*/ 7368275 w 8346537"/>
              <a:gd name="connsiteY96" fmla="*/ 50081 h 3879959"/>
              <a:gd name="connsiteX97" fmla="*/ 7328518 w 8346537"/>
              <a:gd name="connsiteY97" fmla="*/ 63333 h 3879959"/>
              <a:gd name="connsiteX98" fmla="*/ 7182744 w 8346537"/>
              <a:gd name="connsiteY98" fmla="*/ 76585 h 3879959"/>
              <a:gd name="connsiteX99" fmla="*/ 6467127 w 8346537"/>
              <a:gd name="connsiteY99" fmla="*/ 103089 h 3879959"/>
              <a:gd name="connsiteX100" fmla="*/ 6321353 w 8346537"/>
              <a:gd name="connsiteY100" fmla="*/ 116341 h 3879959"/>
              <a:gd name="connsiteX101" fmla="*/ 5340692 w 8346537"/>
              <a:gd name="connsiteY101" fmla="*/ 89837 h 3879959"/>
              <a:gd name="connsiteX102" fmla="*/ 5287684 w 8346537"/>
              <a:gd name="connsiteY102" fmla="*/ 76585 h 3879959"/>
              <a:gd name="connsiteX103" fmla="*/ 4890118 w 8346537"/>
              <a:gd name="connsiteY103" fmla="*/ 50081 h 3879959"/>
              <a:gd name="connsiteX104" fmla="*/ 4638327 w 8346537"/>
              <a:gd name="connsiteY104" fmla="*/ 36828 h 3879959"/>
              <a:gd name="connsiteX105" fmla="*/ 3233597 w 8346537"/>
              <a:gd name="connsiteY105" fmla="*/ 50081 h 3879959"/>
              <a:gd name="connsiteX106" fmla="*/ 2968553 w 8346537"/>
              <a:gd name="connsiteY106" fmla="*/ 63333 h 3879959"/>
              <a:gd name="connsiteX107" fmla="*/ 2517979 w 8346537"/>
              <a:gd name="connsiteY107" fmla="*/ 89837 h 3879959"/>
              <a:gd name="connsiteX108" fmla="*/ 2213179 w 8346537"/>
              <a:gd name="connsiteY108" fmla="*/ 116341 h 3879959"/>
              <a:gd name="connsiteX109" fmla="*/ 1563823 w 8346537"/>
              <a:gd name="connsiteY109" fmla="*/ 129594 h 38799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8346537" h="3879959">
                <a:moveTo>
                  <a:pt x="1643336" y="116341"/>
                </a:moveTo>
                <a:cubicBezTo>
                  <a:pt x="1621249" y="111924"/>
                  <a:pt x="1598444" y="110212"/>
                  <a:pt x="1577075" y="103089"/>
                </a:cubicBezTo>
                <a:cubicBezTo>
                  <a:pt x="1558334" y="96842"/>
                  <a:pt x="1542224" y="84367"/>
                  <a:pt x="1524066" y="76585"/>
                </a:cubicBezTo>
                <a:cubicBezTo>
                  <a:pt x="1492447" y="63034"/>
                  <a:pt x="1386526" y="37461"/>
                  <a:pt x="1378292" y="36828"/>
                </a:cubicBezTo>
                <a:lnTo>
                  <a:pt x="1206014" y="23576"/>
                </a:lnTo>
                <a:cubicBezTo>
                  <a:pt x="1035226" y="-19120"/>
                  <a:pt x="1155636" y="5781"/>
                  <a:pt x="781944" y="23576"/>
                </a:cubicBezTo>
                <a:cubicBezTo>
                  <a:pt x="720013" y="26525"/>
                  <a:pt x="658257" y="32411"/>
                  <a:pt x="596414" y="36828"/>
                </a:cubicBezTo>
                <a:cubicBezTo>
                  <a:pt x="565492" y="41246"/>
                  <a:pt x="534085" y="43057"/>
                  <a:pt x="503649" y="50081"/>
                </a:cubicBezTo>
                <a:cubicBezTo>
                  <a:pt x="476426" y="56363"/>
                  <a:pt x="450640" y="67750"/>
                  <a:pt x="424136" y="76585"/>
                </a:cubicBezTo>
                <a:cubicBezTo>
                  <a:pt x="410884" y="81002"/>
                  <a:pt x="396873" y="83590"/>
                  <a:pt x="384379" y="89837"/>
                </a:cubicBezTo>
                <a:cubicBezTo>
                  <a:pt x="366710" y="98672"/>
                  <a:pt x="349529" y="108559"/>
                  <a:pt x="331371" y="116341"/>
                </a:cubicBezTo>
                <a:cubicBezTo>
                  <a:pt x="318531" y="121844"/>
                  <a:pt x="304108" y="123347"/>
                  <a:pt x="291614" y="129594"/>
                </a:cubicBezTo>
                <a:cubicBezTo>
                  <a:pt x="226758" y="162022"/>
                  <a:pt x="274655" y="145626"/>
                  <a:pt x="225353" y="182602"/>
                </a:cubicBezTo>
                <a:cubicBezTo>
                  <a:pt x="84691" y="288098"/>
                  <a:pt x="202841" y="178609"/>
                  <a:pt x="79579" y="301872"/>
                </a:cubicBezTo>
                <a:lnTo>
                  <a:pt x="26571" y="354881"/>
                </a:lnTo>
                <a:cubicBezTo>
                  <a:pt x="17736" y="381385"/>
                  <a:pt x="-1263" y="406488"/>
                  <a:pt x="66" y="434394"/>
                </a:cubicBezTo>
                <a:cubicBezTo>
                  <a:pt x="13982" y="726642"/>
                  <a:pt x="-16051" y="624585"/>
                  <a:pt x="26571" y="752446"/>
                </a:cubicBezTo>
                <a:cubicBezTo>
                  <a:pt x="30988" y="787785"/>
                  <a:pt x="34786" y="823207"/>
                  <a:pt x="39823" y="858463"/>
                </a:cubicBezTo>
                <a:cubicBezTo>
                  <a:pt x="43623" y="885063"/>
                  <a:pt x="49524" y="911342"/>
                  <a:pt x="53075" y="937976"/>
                </a:cubicBezTo>
                <a:cubicBezTo>
                  <a:pt x="58362" y="977626"/>
                  <a:pt x="61910" y="1017489"/>
                  <a:pt x="66327" y="1057246"/>
                </a:cubicBezTo>
                <a:cubicBezTo>
                  <a:pt x="58636" y="1295669"/>
                  <a:pt x="58177" y="1535825"/>
                  <a:pt x="26571" y="1772863"/>
                </a:cubicBezTo>
                <a:cubicBezTo>
                  <a:pt x="23020" y="1799497"/>
                  <a:pt x="17736" y="1825872"/>
                  <a:pt x="13318" y="1852376"/>
                </a:cubicBezTo>
                <a:cubicBezTo>
                  <a:pt x="8901" y="1923054"/>
                  <a:pt x="66" y="1993595"/>
                  <a:pt x="66" y="2064411"/>
                </a:cubicBezTo>
                <a:cubicBezTo>
                  <a:pt x="66" y="2404558"/>
                  <a:pt x="5886" y="2268382"/>
                  <a:pt x="26571" y="2475228"/>
                </a:cubicBezTo>
                <a:cubicBezTo>
                  <a:pt x="31864" y="2528157"/>
                  <a:pt x="34255" y="2581355"/>
                  <a:pt x="39823" y="2634255"/>
                </a:cubicBezTo>
                <a:cubicBezTo>
                  <a:pt x="43074" y="2665136"/>
                  <a:pt x="56459" y="2757096"/>
                  <a:pt x="66327" y="2793281"/>
                </a:cubicBezTo>
                <a:cubicBezTo>
                  <a:pt x="73678" y="2820235"/>
                  <a:pt x="73075" y="2853039"/>
                  <a:pt x="92831" y="2872794"/>
                </a:cubicBezTo>
                <a:lnTo>
                  <a:pt x="119336" y="2899298"/>
                </a:lnTo>
                <a:cubicBezTo>
                  <a:pt x="152646" y="2999229"/>
                  <a:pt x="107713" y="2876052"/>
                  <a:pt x="159092" y="2978811"/>
                </a:cubicBezTo>
                <a:cubicBezTo>
                  <a:pt x="165339" y="2991305"/>
                  <a:pt x="165157" y="3006590"/>
                  <a:pt x="172344" y="3018568"/>
                </a:cubicBezTo>
                <a:cubicBezTo>
                  <a:pt x="178772" y="3029282"/>
                  <a:pt x="191352" y="3035077"/>
                  <a:pt x="198849" y="3045072"/>
                </a:cubicBezTo>
                <a:cubicBezTo>
                  <a:pt x="217962" y="3070555"/>
                  <a:pt x="234188" y="3098081"/>
                  <a:pt x="251858" y="3124585"/>
                </a:cubicBezTo>
                <a:cubicBezTo>
                  <a:pt x="292225" y="3185135"/>
                  <a:pt x="267098" y="3153076"/>
                  <a:pt x="331371" y="3217350"/>
                </a:cubicBezTo>
                <a:lnTo>
                  <a:pt x="357875" y="3243855"/>
                </a:lnTo>
                <a:cubicBezTo>
                  <a:pt x="362292" y="3257107"/>
                  <a:pt x="362401" y="3272703"/>
                  <a:pt x="371127" y="3283611"/>
                </a:cubicBezTo>
                <a:cubicBezTo>
                  <a:pt x="381077" y="3296048"/>
                  <a:pt x="398447" y="3300165"/>
                  <a:pt x="410884" y="3310115"/>
                </a:cubicBezTo>
                <a:cubicBezTo>
                  <a:pt x="420640" y="3317920"/>
                  <a:pt x="427632" y="3328815"/>
                  <a:pt x="437388" y="3336620"/>
                </a:cubicBezTo>
                <a:cubicBezTo>
                  <a:pt x="449825" y="3346570"/>
                  <a:pt x="464707" y="3353175"/>
                  <a:pt x="477144" y="3363124"/>
                </a:cubicBezTo>
                <a:cubicBezTo>
                  <a:pt x="486900" y="3370929"/>
                  <a:pt x="492801" y="3383429"/>
                  <a:pt x="503649" y="3389628"/>
                </a:cubicBezTo>
                <a:cubicBezTo>
                  <a:pt x="524303" y="3401430"/>
                  <a:pt x="548633" y="3405494"/>
                  <a:pt x="569910" y="3416133"/>
                </a:cubicBezTo>
                <a:cubicBezTo>
                  <a:pt x="584155" y="3423256"/>
                  <a:pt x="595420" y="3435514"/>
                  <a:pt x="609666" y="3442637"/>
                </a:cubicBezTo>
                <a:cubicBezTo>
                  <a:pt x="639959" y="3457783"/>
                  <a:pt x="685441" y="3461580"/>
                  <a:pt x="715684" y="3469141"/>
                </a:cubicBezTo>
                <a:cubicBezTo>
                  <a:pt x="786854" y="3486934"/>
                  <a:pt x="725023" y="3478562"/>
                  <a:pt x="808449" y="3508898"/>
                </a:cubicBezTo>
                <a:cubicBezTo>
                  <a:pt x="838672" y="3519888"/>
                  <a:pt x="870015" y="3527602"/>
                  <a:pt x="901214" y="3535402"/>
                </a:cubicBezTo>
                <a:cubicBezTo>
                  <a:pt x="1012154" y="3563137"/>
                  <a:pt x="1009941" y="3560401"/>
                  <a:pt x="1113249" y="3575159"/>
                </a:cubicBezTo>
                <a:cubicBezTo>
                  <a:pt x="1302261" y="3638162"/>
                  <a:pt x="1105538" y="3574847"/>
                  <a:pt x="1245771" y="3614915"/>
                </a:cubicBezTo>
                <a:cubicBezTo>
                  <a:pt x="1259202" y="3618753"/>
                  <a:pt x="1272096" y="3624330"/>
                  <a:pt x="1285527" y="3628168"/>
                </a:cubicBezTo>
                <a:cubicBezTo>
                  <a:pt x="1303040" y="3633172"/>
                  <a:pt x="1321023" y="3636416"/>
                  <a:pt x="1338536" y="3641420"/>
                </a:cubicBezTo>
                <a:cubicBezTo>
                  <a:pt x="1351967" y="3645257"/>
                  <a:pt x="1364513" y="3652376"/>
                  <a:pt x="1378292" y="3654672"/>
                </a:cubicBezTo>
                <a:cubicBezTo>
                  <a:pt x="1417749" y="3661248"/>
                  <a:pt x="1457805" y="3663507"/>
                  <a:pt x="1497562" y="3667924"/>
                </a:cubicBezTo>
                <a:cubicBezTo>
                  <a:pt x="1628221" y="3700588"/>
                  <a:pt x="1484178" y="3667910"/>
                  <a:pt x="1749353" y="3694428"/>
                </a:cubicBezTo>
                <a:cubicBezTo>
                  <a:pt x="1771766" y="3696669"/>
                  <a:pt x="1793137" y="3706215"/>
                  <a:pt x="1815614" y="3707681"/>
                </a:cubicBezTo>
                <a:cubicBezTo>
                  <a:pt x="1996558" y="3719482"/>
                  <a:pt x="2358953" y="3734185"/>
                  <a:pt x="2358953" y="3734185"/>
                </a:cubicBezTo>
                <a:lnTo>
                  <a:pt x="2438466" y="3747437"/>
                </a:lnTo>
                <a:cubicBezTo>
                  <a:pt x="2469338" y="3752187"/>
                  <a:pt x="2500499" y="3755101"/>
                  <a:pt x="2531231" y="3760689"/>
                </a:cubicBezTo>
                <a:cubicBezTo>
                  <a:pt x="2549151" y="3763947"/>
                  <a:pt x="2566210" y="3771365"/>
                  <a:pt x="2584240" y="3773941"/>
                </a:cubicBezTo>
                <a:cubicBezTo>
                  <a:pt x="2681916" y="3787895"/>
                  <a:pt x="2823435" y="3793077"/>
                  <a:pt x="2915544" y="3800446"/>
                </a:cubicBezTo>
                <a:cubicBezTo>
                  <a:pt x="3272394" y="3828994"/>
                  <a:pt x="2750850" y="3809988"/>
                  <a:pt x="3498640" y="3840202"/>
                </a:cubicBezTo>
                <a:lnTo>
                  <a:pt x="4360031" y="3866707"/>
                </a:lnTo>
                <a:cubicBezTo>
                  <a:pt x="5069238" y="3848044"/>
                  <a:pt x="4931632" y="3844978"/>
                  <a:pt x="5844275" y="3866707"/>
                </a:cubicBezTo>
                <a:cubicBezTo>
                  <a:pt x="5888657" y="3867764"/>
                  <a:pt x="5932623" y="3875542"/>
                  <a:pt x="5976797" y="3879959"/>
                </a:cubicBezTo>
                <a:cubicBezTo>
                  <a:pt x="6076174" y="3874729"/>
                  <a:pt x="6213623" y="3875001"/>
                  <a:pt x="6321353" y="3853455"/>
                </a:cubicBezTo>
                <a:cubicBezTo>
                  <a:pt x="6335051" y="3850715"/>
                  <a:pt x="6347558" y="3843590"/>
                  <a:pt x="6361110" y="3840202"/>
                </a:cubicBezTo>
                <a:cubicBezTo>
                  <a:pt x="6418286" y="3825908"/>
                  <a:pt x="6476212" y="3814740"/>
                  <a:pt x="6533388" y="3800446"/>
                </a:cubicBezTo>
                <a:cubicBezTo>
                  <a:pt x="6583549" y="3787906"/>
                  <a:pt x="6629001" y="3759977"/>
                  <a:pt x="6679162" y="3747437"/>
                </a:cubicBezTo>
                <a:cubicBezTo>
                  <a:pt x="6731297" y="3734403"/>
                  <a:pt x="6785369" y="3730837"/>
                  <a:pt x="6838188" y="3720933"/>
                </a:cubicBezTo>
                <a:cubicBezTo>
                  <a:pt x="6856090" y="3717577"/>
                  <a:pt x="6873417" y="3711632"/>
                  <a:pt x="6891197" y="3707681"/>
                </a:cubicBezTo>
                <a:cubicBezTo>
                  <a:pt x="6945393" y="3695637"/>
                  <a:pt x="7009400" y="3684266"/>
                  <a:pt x="7063475" y="3681176"/>
                </a:cubicBezTo>
                <a:cubicBezTo>
                  <a:pt x="7182632" y="3674367"/>
                  <a:pt x="7302014" y="3672341"/>
                  <a:pt x="7421284" y="3667924"/>
                </a:cubicBezTo>
                <a:cubicBezTo>
                  <a:pt x="7474293" y="3663507"/>
                  <a:pt x="7527528" y="3661270"/>
                  <a:pt x="7580310" y="3654672"/>
                </a:cubicBezTo>
                <a:cubicBezTo>
                  <a:pt x="7633635" y="3648006"/>
                  <a:pt x="7739336" y="3628168"/>
                  <a:pt x="7739336" y="3628168"/>
                </a:cubicBezTo>
                <a:cubicBezTo>
                  <a:pt x="7765840" y="3619333"/>
                  <a:pt x="7795158" y="3616470"/>
                  <a:pt x="7818849" y="3601663"/>
                </a:cubicBezTo>
                <a:cubicBezTo>
                  <a:pt x="7832355" y="3593222"/>
                  <a:pt x="7835404" y="3574344"/>
                  <a:pt x="7845353" y="3561907"/>
                </a:cubicBezTo>
                <a:cubicBezTo>
                  <a:pt x="7853158" y="3552150"/>
                  <a:pt x="7861862" y="3542899"/>
                  <a:pt x="7871858" y="3535402"/>
                </a:cubicBezTo>
                <a:cubicBezTo>
                  <a:pt x="7897341" y="3516290"/>
                  <a:pt x="7922880" y="3496640"/>
                  <a:pt x="7951371" y="3482394"/>
                </a:cubicBezTo>
                <a:cubicBezTo>
                  <a:pt x="8006946" y="3454606"/>
                  <a:pt x="8030526" y="3449799"/>
                  <a:pt x="8070640" y="3389628"/>
                </a:cubicBezTo>
                <a:cubicBezTo>
                  <a:pt x="8099679" y="3346070"/>
                  <a:pt x="8096680" y="3358122"/>
                  <a:pt x="8110397" y="3310115"/>
                </a:cubicBezTo>
                <a:cubicBezTo>
                  <a:pt x="8115401" y="3292603"/>
                  <a:pt x="8113996" y="3272552"/>
                  <a:pt x="8123649" y="3257107"/>
                </a:cubicBezTo>
                <a:cubicBezTo>
                  <a:pt x="8136893" y="3235917"/>
                  <a:pt x="8176658" y="3204098"/>
                  <a:pt x="8176658" y="3204098"/>
                </a:cubicBezTo>
                <a:cubicBezTo>
                  <a:pt x="8196939" y="3163535"/>
                  <a:pt x="8216129" y="3128823"/>
                  <a:pt x="8229666" y="3084828"/>
                </a:cubicBezTo>
                <a:cubicBezTo>
                  <a:pt x="8240379" y="3050012"/>
                  <a:pt x="8256171" y="2978811"/>
                  <a:pt x="8256171" y="2978811"/>
                </a:cubicBezTo>
                <a:cubicBezTo>
                  <a:pt x="8250790" y="2855053"/>
                  <a:pt x="8240650" y="2586021"/>
                  <a:pt x="8229666" y="2448724"/>
                </a:cubicBezTo>
                <a:cubicBezTo>
                  <a:pt x="8226826" y="2413223"/>
                  <a:pt x="8219958" y="2378144"/>
                  <a:pt x="8216414" y="2342707"/>
                </a:cubicBezTo>
                <a:cubicBezTo>
                  <a:pt x="8166690" y="1845466"/>
                  <a:pt x="8233965" y="2460912"/>
                  <a:pt x="8189910" y="2064411"/>
                </a:cubicBezTo>
                <a:cubicBezTo>
                  <a:pt x="8194327" y="1878881"/>
                  <a:pt x="8188651" y="1692835"/>
                  <a:pt x="8203162" y="1507820"/>
                </a:cubicBezTo>
                <a:cubicBezTo>
                  <a:pt x="8205950" y="1472268"/>
                  <a:pt x="8252608" y="1367127"/>
                  <a:pt x="8269423" y="1322289"/>
                </a:cubicBezTo>
                <a:cubicBezTo>
                  <a:pt x="8288487" y="1271453"/>
                  <a:pt x="8279219" y="1288002"/>
                  <a:pt x="8295927" y="1229524"/>
                </a:cubicBezTo>
                <a:cubicBezTo>
                  <a:pt x="8333950" y="1096441"/>
                  <a:pt x="8281003" y="1302476"/>
                  <a:pt x="8322431" y="1136759"/>
                </a:cubicBezTo>
                <a:cubicBezTo>
                  <a:pt x="8355659" y="771273"/>
                  <a:pt x="8353467" y="853419"/>
                  <a:pt x="8322431" y="222359"/>
                </a:cubicBezTo>
                <a:cubicBezTo>
                  <a:pt x="8321649" y="206451"/>
                  <a:pt x="8306415" y="194588"/>
                  <a:pt x="8295927" y="182602"/>
                </a:cubicBezTo>
                <a:cubicBezTo>
                  <a:pt x="8233225" y="110943"/>
                  <a:pt x="8253290" y="124216"/>
                  <a:pt x="8189910" y="103089"/>
                </a:cubicBezTo>
                <a:cubicBezTo>
                  <a:pt x="8181075" y="94254"/>
                  <a:pt x="8173801" y="83516"/>
                  <a:pt x="8163405" y="76585"/>
                </a:cubicBezTo>
                <a:cubicBezTo>
                  <a:pt x="8146968" y="65627"/>
                  <a:pt x="8128555" y="57863"/>
                  <a:pt x="8110397" y="50081"/>
                </a:cubicBezTo>
                <a:cubicBezTo>
                  <a:pt x="8078789" y="36535"/>
                  <a:pt x="8036743" y="28555"/>
                  <a:pt x="8004379" y="23576"/>
                </a:cubicBezTo>
                <a:cubicBezTo>
                  <a:pt x="7969179" y="18161"/>
                  <a:pt x="7933701" y="14741"/>
                  <a:pt x="7898362" y="10324"/>
                </a:cubicBezTo>
                <a:lnTo>
                  <a:pt x="7474292" y="36828"/>
                </a:lnTo>
                <a:cubicBezTo>
                  <a:pt x="7438778" y="39492"/>
                  <a:pt x="7403315" y="43710"/>
                  <a:pt x="7368275" y="50081"/>
                </a:cubicBezTo>
                <a:cubicBezTo>
                  <a:pt x="7354531" y="52580"/>
                  <a:pt x="7342347" y="61357"/>
                  <a:pt x="7328518" y="63333"/>
                </a:cubicBezTo>
                <a:cubicBezTo>
                  <a:pt x="7280217" y="70233"/>
                  <a:pt x="7231420" y="73228"/>
                  <a:pt x="7182744" y="76585"/>
                </a:cubicBezTo>
                <a:cubicBezTo>
                  <a:pt x="6914742" y="95068"/>
                  <a:pt x="6765349" y="94805"/>
                  <a:pt x="6467127" y="103089"/>
                </a:cubicBezTo>
                <a:cubicBezTo>
                  <a:pt x="6418536" y="107506"/>
                  <a:pt x="6370145" y="116341"/>
                  <a:pt x="6321353" y="116341"/>
                </a:cubicBezTo>
                <a:cubicBezTo>
                  <a:pt x="5738484" y="116341"/>
                  <a:pt x="5743377" y="113524"/>
                  <a:pt x="5340692" y="89837"/>
                </a:cubicBezTo>
                <a:cubicBezTo>
                  <a:pt x="5323023" y="85420"/>
                  <a:pt x="5305649" y="79579"/>
                  <a:pt x="5287684" y="76585"/>
                </a:cubicBezTo>
                <a:cubicBezTo>
                  <a:pt x="5153347" y="54196"/>
                  <a:pt x="5030916" y="56949"/>
                  <a:pt x="4890118" y="50081"/>
                </a:cubicBezTo>
                <a:lnTo>
                  <a:pt x="4638327" y="36828"/>
                </a:lnTo>
                <a:lnTo>
                  <a:pt x="3233597" y="50081"/>
                </a:lnTo>
                <a:cubicBezTo>
                  <a:pt x="3145150" y="51485"/>
                  <a:pt x="3056875" y="58426"/>
                  <a:pt x="2968553" y="63333"/>
                </a:cubicBezTo>
                <a:lnTo>
                  <a:pt x="2517979" y="89837"/>
                </a:lnTo>
                <a:cubicBezTo>
                  <a:pt x="2375641" y="110171"/>
                  <a:pt x="2409840" y="107790"/>
                  <a:pt x="2213179" y="116341"/>
                </a:cubicBezTo>
                <a:cubicBezTo>
                  <a:pt x="1844054" y="132390"/>
                  <a:pt x="1877110" y="129594"/>
                  <a:pt x="1563823" y="129594"/>
                </a:cubicBezTo>
              </a:path>
            </a:pathLst>
          </a:custGeom>
          <a:solidFill>
            <a:srgbClr val="FF0000"/>
          </a:solidFill>
          <a:ln w="5715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a:extLst>
              <a:ext uri="{FF2B5EF4-FFF2-40B4-BE49-F238E27FC236}">
                <a16:creationId xmlns:a16="http://schemas.microsoft.com/office/drawing/2014/main" id="{2CABD390-7677-4456-8C9D-421CF0F2C805}"/>
              </a:ext>
            </a:extLst>
          </p:cNvPr>
          <p:cNvSpPr>
            <a:spLocks noGrp="1"/>
          </p:cNvSpPr>
          <p:nvPr>
            <p:ph type="title"/>
          </p:nvPr>
        </p:nvSpPr>
        <p:spPr/>
        <p:txBody>
          <a:bodyPr/>
          <a:lstStyle/>
          <a:p>
            <a:r>
              <a:rPr lang="en-US" dirty="0"/>
              <a:t>Review Slides Follow…</a:t>
            </a:r>
          </a:p>
        </p:txBody>
      </p:sp>
      <p:sp>
        <p:nvSpPr>
          <p:cNvPr id="3" name="Content Placeholder 2">
            <a:extLst>
              <a:ext uri="{FF2B5EF4-FFF2-40B4-BE49-F238E27FC236}">
                <a16:creationId xmlns:a16="http://schemas.microsoft.com/office/drawing/2014/main" id="{5C0E7E73-FFEE-4939-BBE0-4C6BABE6B15B}"/>
              </a:ext>
            </a:extLst>
          </p:cNvPr>
          <p:cNvSpPr>
            <a:spLocks noGrp="1"/>
          </p:cNvSpPr>
          <p:nvPr>
            <p:ph idx="1"/>
          </p:nvPr>
        </p:nvSpPr>
        <p:spPr>
          <a:xfrm>
            <a:off x="827584" y="2156656"/>
            <a:ext cx="7611566" cy="2832720"/>
          </a:xfrm>
          <a:solidFill>
            <a:srgbClr val="FF0000"/>
          </a:solidFill>
        </p:spPr>
        <p:txBody>
          <a:bodyPr/>
          <a:lstStyle/>
          <a:p>
            <a:pPr marL="0" indent="0" algn="ctr">
              <a:buNone/>
            </a:pPr>
            <a:r>
              <a:rPr lang="en-US" sz="4400" b="1" dirty="0">
                <a:solidFill>
                  <a:schemeClr val="accent1">
                    <a:lumMod val="20000"/>
                    <a:lumOff val="80000"/>
                  </a:schemeClr>
                </a:solidFill>
                <a:latin typeface="Kristen ITC" panose="03050502040202030202" pitchFamily="66" charset="0"/>
              </a:rPr>
              <a:t>Please review the following slides to ensure that you remember the content from previous learning</a:t>
            </a:r>
          </a:p>
        </p:txBody>
      </p:sp>
    </p:spTree>
    <p:extLst>
      <p:ext uri="{BB962C8B-B14F-4D97-AF65-F5344CB8AC3E}">
        <p14:creationId xmlns:p14="http://schemas.microsoft.com/office/powerpoint/2010/main" val="1725920493"/>
      </p:ext>
    </p:extLst>
  </p:cSld>
  <p:clrMapOvr>
    <a:masterClrMapping/>
  </p:clrMapOvr>
  <p:transition>
    <p:zoom/>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FFFF00"/>
                </a:solidFill>
              </a:rPr>
              <a:t>Some Terms to Know…</a:t>
            </a:r>
          </a:p>
        </p:txBody>
      </p:sp>
      <p:sp>
        <p:nvSpPr>
          <p:cNvPr id="3" name="Content Placeholder 2"/>
          <p:cNvSpPr>
            <a:spLocks noGrp="1"/>
          </p:cNvSpPr>
          <p:nvPr>
            <p:ph idx="1"/>
          </p:nvPr>
        </p:nvSpPr>
        <p:spPr>
          <a:xfrm>
            <a:off x="609600" y="1676400"/>
            <a:ext cx="8210872" cy="4643438"/>
          </a:xfrm>
        </p:spPr>
        <p:txBody>
          <a:bodyPr/>
          <a:lstStyle/>
          <a:p>
            <a:r>
              <a:rPr lang="en-US" dirty="0">
                <a:solidFill>
                  <a:srgbClr val="FFFF00"/>
                </a:solidFill>
              </a:rPr>
              <a:t>CTR </a:t>
            </a:r>
            <a:r>
              <a:rPr lang="en-US" dirty="0"/>
              <a:t>(click-through rate): the percentage of impressions that yield a click</a:t>
            </a:r>
          </a:p>
          <a:p>
            <a:r>
              <a:rPr lang="en-US" dirty="0">
                <a:solidFill>
                  <a:srgbClr val="FFFF00"/>
                </a:solidFill>
              </a:rPr>
              <a:t>CPC</a:t>
            </a:r>
            <a:r>
              <a:rPr lang="en-US" dirty="0"/>
              <a:t> (cost per click): The average cost the advertiser pays when someone clicks on their ad</a:t>
            </a:r>
          </a:p>
          <a:p>
            <a:r>
              <a:rPr lang="en-US" dirty="0">
                <a:solidFill>
                  <a:srgbClr val="FFFF00"/>
                </a:solidFill>
              </a:rPr>
              <a:t>Conversion ratio</a:t>
            </a:r>
            <a:r>
              <a:rPr lang="en-US" dirty="0"/>
              <a:t>: the percentage of visitors who convert to customers</a:t>
            </a:r>
          </a:p>
        </p:txBody>
      </p:sp>
    </p:spTree>
    <p:extLst>
      <p:ext uri="{BB962C8B-B14F-4D97-AF65-F5344CB8AC3E}">
        <p14:creationId xmlns:p14="http://schemas.microsoft.com/office/powerpoint/2010/main" val="2895460926"/>
      </p:ext>
    </p:extLst>
  </p:cSld>
  <p:clrMapOvr>
    <a:masterClrMapping/>
  </p:clrMapOvr>
  <p:transition>
    <p:zoom/>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304" name="Rectangle 8"/>
          <p:cNvSpPr>
            <a:spLocks noGrp="1" noChangeArrowheads="1"/>
          </p:cNvSpPr>
          <p:nvPr>
            <p:ph type="body" idx="1"/>
          </p:nvPr>
        </p:nvSpPr>
        <p:spPr>
          <a:ln w="9525"/>
        </p:spPr>
        <p:txBody>
          <a:bodyPr/>
          <a:lstStyle/>
          <a:p>
            <a:pPr>
              <a:spcBef>
                <a:spcPct val="50000"/>
              </a:spcBef>
            </a:pPr>
            <a:r>
              <a:rPr lang="en-CA" dirty="0">
                <a:solidFill>
                  <a:srgbClr val="FFFF00"/>
                </a:solidFill>
              </a:rPr>
              <a:t>Contextual advertising </a:t>
            </a:r>
            <a:r>
              <a:rPr lang="en-CA" dirty="0"/>
              <a:t>occurs when an ad system scans a Web page for content and serves an appropriate ad</a:t>
            </a:r>
          </a:p>
          <a:p>
            <a:pPr>
              <a:spcBef>
                <a:spcPct val="50000"/>
              </a:spcBef>
            </a:pPr>
            <a:r>
              <a:rPr lang="en-CA" dirty="0"/>
              <a:t>Behavioral advertising is a form of contextual advertising, but follows user behavior instead of page content</a:t>
            </a:r>
          </a:p>
          <a:p>
            <a:pPr>
              <a:spcBef>
                <a:spcPct val="50000"/>
              </a:spcBef>
            </a:pPr>
            <a:r>
              <a:rPr lang="en-CA" dirty="0">
                <a:solidFill>
                  <a:srgbClr val="FFFF00"/>
                </a:solidFill>
              </a:rPr>
              <a:t>Remarketing</a:t>
            </a:r>
            <a:r>
              <a:rPr lang="en-CA" dirty="0"/>
              <a:t> is a tactic for communicating with users who previously visited a Web site or conducted a search on something</a:t>
            </a:r>
          </a:p>
        </p:txBody>
      </p:sp>
      <p:sp>
        <p:nvSpPr>
          <p:cNvPr id="183305" name="Rectangle 9"/>
          <p:cNvSpPr>
            <a:spLocks noGrp="1" noChangeArrowheads="1"/>
          </p:cNvSpPr>
          <p:nvPr>
            <p:ph type="title"/>
          </p:nvPr>
        </p:nvSpPr>
        <p:spPr>
          <a:ln w="9525"/>
        </p:spPr>
        <p:txBody>
          <a:bodyPr/>
          <a:lstStyle/>
          <a:p>
            <a:pPr>
              <a:defRPr/>
            </a:pPr>
            <a:r>
              <a:rPr lang="en-US" sz="3200" b="1" dirty="0">
                <a:solidFill>
                  <a:srgbClr val="FFFF00"/>
                </a:solidFill>
              </a:rPr>
              <a:t>Contextual Ads</a:t>
            </a:r>
          </a:p>
        </p:txBody>
      </p:sp>
      <p:pic>
        <p:nvPicPr>
          <p:cNvPr id="3" name="Picture 2">
            <a:hlinkClick r:id="rId3"/>
          </p:cNvPr>
          <p:cNvPicPr>
            <a:picLocks noChangeAspect="1"/>
          </p:cNvPicPr>
          <p:nvPr/>
        </p:nvPicPr>
        <p:blipFill rotWithShape="1">
          <a:blip r:embed="rId4"/>
          <a:srcRect l="3996" t="58799" r="47878" b="20201"/>
          <a:stretch/>
        </p:blipFill>
        <p:spPr>
          <a:xfrm>
            <a:off x="3491880" y="5733256"/>
            <a:ext cx="1728192" cy="360040"/>
          </a:xfrm>
          <a:prstGeom prst="rect">
            <a:avLst/>
          </a:prstGeom>
          <a:ln w="76200">
            <a:solidFill>
              <a:srgbClr val="FFFF00"/>
            </a:solidFill>
          </a:ln>
        </p:spPr>
      </p:pic>
    </p:spTree>
    <p:extLst>
      <p:ext uri="{BB962C8B-B14F-4D97-AF65-F5344CB8AC3E}">
        <p14:creationId xmlns:p14="http://schemas.microsoft.com/office/powerpoint/2010/main" val="1618222551"/>
      </p:ext>
    </p:extLst>
  </p:cSld>
  <p:clrMapOvr>
    <a:masterClrMapping/>
  </p:clrMapOvr>
  <p:transition>
    <p:zoom/>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bwMode="auto">
          <a:xfrm>
            <a:off x="0" y="0"/>
            <a:ext cx="9144000" cy="6858000"/>
          </a:xfrm>
          <a:prstGeom prst="rect">
            <a:avLst/>
          </a:prstGeom>
          <a:gradFill flip="none" rotWithShape="1">
            <a:gsLst>
              <a:gs pos="100000">
                <a:srgbClr val="C00000"/>
              </a:gs>
              <a:gs pos="12000">
                <a:schemeClr val="accent2">
                  <a:lumMod val="97000"/>
                  <a:lumOff val="3000"/>
                </a:schemeClr>
              </a:gs>
              <a:gs pos="100000">
                <a:schemeClr val="accent2">
                  <a:lumMod val="60000"/>
                  <a:lumOff val="40000"/>
                </a:schemeClr>
              </a:gs>
            </a:gsLst>
            <a:lin ang="16200000" scaled="1"/>
            <a:tileRect/>
          </a:gra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endParaRPr lang="en-CA" sz="800" i="1" dirty="0">
              <a:solidFill>
                <a:schemeClr val="tx1"/>
              </a:solidFill>
            </a:endParaRPr>
          </a:p>
          <a:p>
            <a:r>
              <a:rPr lang="en-CA" sz="800" i="1" dirty="0">
                <a:solidFill>
                  <a:schemeClr val="tx1"/>
                </a:solidFill>
              </a:rPr>
              <a:t>Source: Nielsen Norman Group</a:t>
            </a:r>
          </a:p>
        </p:txBody>
      </p:sp>
      <p:sp>
        <p:nvSpPr>
          <p:cNvPr id="2" name="Title 1"/>
          <p:cNvSpPr>
            <a:spLocks noGrp="1"/>
          </p:cNvSpPr>
          <p:nvPr>
            <p:ph type="title"/>
          </p:nvPr>
        </p:nvSpPr>
        <p:spPr/>
        <p:txBody>
          <a:bodyPr/>
          <a:lstStyle/>
          <a:p>
            <a:r>
              <a:rPr lang="en-CA" dirty="0">
                <a:solidFill>
                  <a:srgbClr val="FFFF00"/>
                </a:solidFill>
              </a:rPr>
              <a:t>Eye Tracking Heatmaps</a:t>
            </a:r>
          </a:p>
        </p:txBody>
      </p:sp>
      <p:pic>
        <p:nvPicPr>
          <p:cNvPr id="4" name="Picture 3"/>
          <p:cNvPicPr>
            <a:picLocks noChangeAspect="1"/>
          </p:cNvPicPr>
          <p:nvPr/>
        </p:nvPicPr>
        <p:blipFill>
          <a:blip r:embed="rId3"/>
          <a:stretch>
            <a:fillRect/>
          </a:stretch>
        </p:blipFill>
        <p:spPr>
          <a:xfrm>
            <a:off x="1047750" y="1423987"/>
            <a:ext cx="7048500" cy="4010025"/>
          </a:xfrm>
          <a:prstGeom prst="rect">
            <a:avLst/>
          </a:prstGeom>
          <a:ln>
            <a:solidFill>
              <a:schemeClr val="accent1">
                <a:lumMod val="20000"/>
                <a:lumOff val="80000"/>
              </a:schemeClr>
            </a:solidFill>
          </a:ln>
        </p:spPr>
      </p:pic>
    </p:spTree>
    <p:extLst>
      <p:ext uri="{BB962C8B-B14F-4D97-AF65-F5344CB8AC3E}">
        <p14:creationId xmlns:p14="http://schemas.microsoft.com/office/powerpoint/2010/main" val="109524187"/>
      </p:ext>
    </p:extLst>
  </p:cSld>
  <p:clrMapOvr>
    <a:masterClrMapping/>
  </p:clrMapOvr>
  <p:transition>
    <p:zoom/>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a:srcRect b="4851"/>
          <a:stretch/>
        </p:blipFill>
        <p:spPr>
          <a:xfrm>
            <a:off x="0" y="358943"/>
            <a:ext cx="9144000" cy="6525344"/>
          </a:xfrm>
          <a:prstGeom prst="rect">
            <a:avLst/>
          </a:prstGeom>
        </p:spPr>
      </p:pic>
      <p:sp>
        <p:nvSpPr>
          <p:cNvPr id="4" name="Rectangle 3"/>
          <p:cNvSpPr/>
          <p:nvPr/>
        </p:nvSpPr>
        <p:spPr bwMode="auto">
          <a:xfrm>
            <a:off x="0" y="0"/>
            <a:ext cx="9144000" cy="119675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3" name="TextBox 2"/>
          <p:cNvSpPr txBox="1"/>
          <p:nvPr/>
        </p:nvSpPr>
        <p:spPr>
          <a:xfrm>
            <a:off x="1567814" y="175267"/>
            <a:ext cx="6008375" cy="1569660"/>
          </a:xfrm>
          <a:prstGeom prst="rect">
            <a:avLst/>
          </a:prstGeom>
          <a:noFill/>
        </p:spPr>
        <p:txBody>
          <a:bodyPr wrap="none" rtlCol="0">
            <a:spAutoFit/>
          </a:bodyPr>
          <a:lstStyle/>
          <a:p>
            <a:pPr algn="ctr"/>
            <a:r>
              <a:rPr lang="en-CA" sz="4800" b="1" dirty="0">
                <a:solidFill>
                  <a:srgbClr val="C00000"/>
                </a:solidFill>
                <a:latin typeface="Kristen ITC" panose="03050502040202030202" pitchFamily="66" charset="0"/>
              </a:rPr>
              <a:t>Paid Ad Simulation</a:t>
            </a:r>
            <a:br>
              <a:rPr lang="en-CA" sz="4800" b="1" dirty="0">
                <a:solidFill>
                  <a:srgbClr val="C00000"/>
                </a:solidFill>
                <a:latin typeface="Kristen ITC" panose="03050502040202030202" pitchFamily="66" charset="0"/>
              </a:rPr>
            </a:br>
            <a:r>
              <a:rPr lang="en-CA" sz="4800" b="1" dirty="0">
                <a:solidFill>
                  <a:srgbClr val="C00000"/>
                </a:solidFill>
                <a:latin typeface="Kristen ITC" panose="03050502040202030202" pitchFamily="66" charset="0"/>
              </a:rPr>
              <a:t>Review: Round 1</a:t>
            </a:r>
          </a:p>
        </p:txBody>
      </p:sp>
    </p:spTree>
    <p:extLst>
      <p:ext uri="{BB962C8B-B14F-4D97-AF65-F5344CB8AC3E}">
        <p14:creationId xmlns:p14="http://schemas.microsoft.com/office/powerpoint/2010/main" val="3794165687"/>
      </p:ext>
    </p:extLst>
  </p:cSld>
  <p:clrMapOvr>
    <a:masterClrMapping/>
  </p:clrMapOvr>
  <p:transition>
    <p:zoom/>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bwMode="auto">
          <a:xfrm>
            <a:off x="683568" y="2524649"/>
            <a:ext cx="2692400" cy="4092927"/>
          </a:xfrm>
          <a:prstGeom prst="rect">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5" name="Rectangle 4"/>
          <p:cNvSpPr/>
          <p:nvPr/>
        </p:nvSpPr>
        <p:spPr bwMode="auto">
          <a:xfrm>
            <a:off x="19270" y="0"/>
            <a:ext cx="9124730" cy="68580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pic>
        <p:nvPicPr>
          <p:cNvPr id="1026" name="Picture 2" descr="Image result for hall of fame images"/>
          <p:cNvPicPr>
            <a:picLocks noChangeAspect="1" noChangeArrowheads="1"/>
          </p:cNvPicPr>
          <p:nvPr/>
        </p:nvPicPr>
        <p:blipFill rotWithShape="1">
          <a:blip r:embed="rId3">
            <a:extLst>
              <a:ext uri="{28A0092B-C50C-407E-A947-70E740481C1C}">
                <a14:useLocalDpi xmlns:a14="http://schemas.microsoft.com/office/drawing/2010/main" val="0"/>
              </a:ext>
            </a:extLst>
          </a:blip>
          <a:srcRect l="6104" t="31380" r="6104"/>
          <a:stretch/>
        </p:blipFill>
        <p:spPr bwMode="auto">
          <a:xfrm>
            <a:off x="19270" y="1"/>
            <a:ext cx="9124730" cy="211903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C06AAA89-DE2B-46CD-A831-3F33707B2A01}"/>
              </a:ext>
            </a:extLst>
          </p:cNvPr>
          <p:cNvPicPr>
            <a:picLocks noChangeAspect="1"/>
          </p:cNvPicPr>
          <p:nvPr/>
        </p:nvPicPr>
        <p:blipFill>
          <a:blip r:embed="rId4"/>
          <a:stretch>
            <a:fillRect/>
          </a:stretch>
        </p:blipFill>
        <p:spPr>
          <a:xfrm>
            <a:off x="1808352" y="2105426"/>
            <a:ext cx="5546565" cy="4512150"/>
          </a:xfrm>
          <a:prstGeom prst="rect">
            <a:avLst/>
          </a:prstGeom>
        </p:spPr>
      </p:pic>
      <p:sp>
        <p:nvSpPr>
          <p:cNvPr id="2" name="Rectangle 1">
            <a:extLst>
              <a:ext uri="{FF2B5EF4-FFF2-40B4-BE49-F238E27FC236}">
                <a16:creationId xmlns:a16="http://schemas.microsoft.com/office/drawing/2014/main" id="{06055BF9-D8C6-47A7-AC34-E262C96FDE7B}"/>
              </a:ext>
            </a:extLst>
          </p:cNvPr>
          <p:cNvSpPr/>
          <p:nvPr/>
        </p:nvSpPr>
        <p:spPr bwMode="auto">
          <a:xfrm>
            <a:off x="1650161" y="2038136"/>
            <a:ext cx="5874167" cy="4643435"/>
          </a:xfrm>
          <a:prstGeom prst="rect">
            <a:avLst/>
          </a:prstGeom>
          <a:solidFill>
            <a:schemeClr val="accent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1992615979"/>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1" fill="hold" grpId="0" nodeType="clickEffect">
                                  <p:stCondLst>
                                    <p:cond delay="0"/>
                                  </p:stCondLst>
                                  <p:childTnLst>
                                    <p:animEffect transition="out" filter="wipe(up)">
                                      <p:cBhvr>
                                        <p:cTn id="6" dur="5000"/>
                                        <p:tgtEl>
                                          <p:spTgt spid="2"/>
                                        </p:tgtEl>
                                      </p:cBhvr>
                                    </p:animEffect>
                                    <p:set>
                                      <p:cBhvr>
                                        <p:cTn id="7" dur="1" fill="hold">
                                          <p:stCondLst>
                                            <p:cond delay="4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bwMode="auto">
          <a:xfrm>
            <a:off x="-32273" y="-43031"/>
            <a:ext cx="9187031" cy="6927925"/>
          </a:xfrm>
          <a:prstGeom prst="rect">
            <a:avLst/>
          </a:prstGeom>
          <a:gradFill>
            <a:gsLst>
              <a:gs pos="1000">
                <a:srgbClr val="C00000">
                  <a:lumMod val="84000"/>
                </a:srgbClr>
              </a:gs>
              <a:gs pos="0">
                <a:srgbClr val="006699"/>
              </a:gs>
              <a:gs pos="100000">
                <a:srgbClr val="002F47"/>
              </a:gs>
            </a:gsLst>
            <a:lin ang="5400000" scaled="1"/>
          </a:gra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a:xfrm>
            <a:off x="0" y="0"/>
            <a:ext cx="9144000" cy="1042988"/>
          </a:xfrm>
        </p:spPr>
        <p:txBody>
          <a:bodyPr/>
          <a:lstStyle/>
          <a:p>
            <a:r>
              <a:rPr lang="en-CA" dirty="0"/>
              <a:t>Sample PPC Ad Analysis</a:t>
            </a:r>
          </a:p>
        </p:txBody>
      </p:sp>
      <p:pic>
        <p:nvPicPr>
          <p:cNvPr id="9" name="Picture 8">
            <a:extLst>
              <a:ext uri="{FF2B5EF4-FFF2-40B4-BE49-F238E27FC236}">
                <a16:creationId xmlns:a16="http://schemas.microsoft.com/office/drawing/2014/main" id="{7EA487D8-58CC-4BC2-8145-EBAB5B4DCBBF}"/>
              </a:ext>
            </a:extLst>
          </p:cNvPr>
          <p:cNvPicPr>
            <a:picLocks noChangeAspect="1"/>
          </p:cNvPicPr>
          <p:nvPr/>
        </p:nvPicPr>
        <p:blipFill rotWithShape="1">
          <a:blip r:embed="rId3"/>
          <a:srcRect l="17402" t="66356" r="64697" b="18619"/>
          <a:stretch/>
        </p:blipFill>
        <p:spPr>
          <a:xfrm>
            <a:off x="336240" y="987619"/>
            <a:ext cx="4225002" cy="1178248"/>
          </a:xfrm>
          <a:prstGeom prst="rect">
            <a:avLst/>
          </a:prstGeom>
        </p:spPr>
      </p:pic>
      <p:pic>
        <p:nvPicPr>
          <p:cNvPr id="5" name="Picture 4">
            <a:extLst>
              <a:ext uri="{FF2B5EF4-FFF2-40B4-BE49-F238E27FC236}">
                <a16:creationId xmlns:a16="http://schemas.microsoft.com/office/drawing/2014/main" id="{7EA487D8-58CC-4BC2-8145-EBAB5B4DCBBF}"/>
              </a:ext>
            </a:extLst>
          </p:cNvPr>
          <p:cNvPicPr>
            <a:picLocks noChangeAspect="1"/>
          </p:cNvPicPr>
          <p:nvPr/>
        </p:nvPicPr>
        <p:blipFill rotWithShape="1">
          <a:blip r:embed="rId3"/>
          <a:srcRect l="54851" t="55378" r="10045" b="35696"/>
          <a:stretch/>
        </p:blipFill>
        <p:spPr>
          <a:xfrm>
            <a:off x="1951630" y="1828365"/>
            <a:ext cx="7012858" cy="592524"/>
          </a:xfrm>
          <a:prstGeom prst="rect">
            <a:avLst/>
          </a:prstGeom>
          <a:ln>
            <a:solidFill>
              <a:schemeClr val="accent1"/>
            </a:solidFill>
          </a:ln>
        </p:spPr>
      </p:pic>
      <p:pic>
        <p:nvPicPr>
          <p:cNvPr id="3" name="Picture 2"/>
          <p:cNvPicPr>
            <a:picLocks noChangeAspect="1"/>
          </p:cNvPicPr>
          <p:nvPr/>
        </p:nvPicPr>
        <p:blipFill rotWithShape="1">
          <a:blip r:embed="rId4"/>
          <a:srcRect l="33583" t="48324" r="2236" b="18053"/>
          <a:stretch/>
        </p:blipFill>
        <p:spPr>
          <a:xfrm>
            <a:off x="954874" y="2837215"/>
            <a:ext cx="7427126" cy="3879338"/>
          </a:xfrm>
          <a:prstGeom prst="rect">
            <a:avLst/>
          </a:prstGeom>
          <a:ln>
            <a:solidFill>
              <a:schemeClr val="accent1"/>
            </a:solidFill>
          </a:ln>
        </p:spPr>
      </p:pic>
      <p:pic>
        <p:nvPicPr>
          <p:cNvPr id="7" name="Picture 6">
            <a:extLst>
              <a:ext uri="{FF2B5EF4-FFF2-40B4-BE49-F238E27FC236}">
                <a16:creationId xmlns:a16="http://schemas.microsoft.com/office/drawing/2014/main" id="{7EA487D8-58CC-4BC2-8145-EBAB5B4DCBBF}"/>
              </a:ext>
            </a:extLst>
          </p:cNvPr>
          <p:cNvPicPr>
            <a:picLocks noChangeAspect="1"/>
          </p:cNvPicPr>
          <p:nvPr/>
        </p:nvPicPr>
        <p:blipFill rotWithShape="1">
          <a:blip r:embed="rId3"/>
          <a:srcRect l="54851" t="71191" r="10045" b="24011"/>
          <a:stretch/>
        </p:blipFill>
        <p:spPr>
          <a:xfrm>
            <a:off x="1951630" y="2420301"/>
            <a:ext cx="7012858" cy="318512"/>
          </a:xfrm>
          <a:prstGeom prst="rect">
            <a:avLst/>
          </a:prstGeom>
          <a:ln>
            <a:solidFill>
              <a:schemeClr val="accent1"/>
            </a:solidFill>
          </a:ln>
        </p:spPr>
      </p:pic>
    </p:spTree>
    <p:extLst>
      <p:ext uri="{BB962C8B-B14F-4D97-AF65-F5344CB8AC3E}">
        <p14:creationId xmlns:p14="http://schemas.microsoft.com/office/powerpoint/2010/main" val="2743952870"/>
      </p:ext>
    </p:extLst>
  </p:cSld>
  <p:clrMapOvr>
    <a:masterClrMapping/>
  </p:clrMapOvr>
  <p:transition>
    <p:zoom/>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duotone>
              <a:schemeClr val="accent1">
                <a:shade val="45000"/>
                <a:satMod val="135000"/>
              </a:schemeClr>
              <a:prstClr val="white"/>
            </a:duotone>
            <a:extLst>
              <a:ext uri="{BEBA8EAE-BF5A-486C-A8C5-ECC9F3942E4B}">
                <a14:imgProps xmlns:a14="http://schemas.microsoft.com/office/drawing/2010/main">
                  <a14:imgLayer r:embed="rId4">
                    <a14:imgEffect>
                      <a14:artisticPlasticWrap/>
                    </a14:imgEffect>
                    <a14:imgEffect>
                      <a14:colorTemperature colorTemp="11500"/>
                    </a14:imgEffect>
                    <a14:imgEffect>
                      <a14:saturation sat="209000"/>
                    </a14:imgEffect>
                    <a14:imgEffect>
                      <a14:brightnessContrast bright="-100000" contrast="-46000"/>
                    </a14:imgEffect>
                  </a14:imgLayer>
                </a14:imgProps>
              </a:ext>
            </a:extLst>
          </a:blip>
          <a:stretch>
            <a:fillRect/>
          </a:stretch>
        </p:blipFill>
        <p:spPr>
          <a:xfrm>
            <a:off x="0" y="0"/>
            <a:ext cx="9144000" cy="6858000"/>
          </a:xfrm>
          <a:prstGeom prst="rect">
            <a:avLst/>
          </a:prstGeom>
          <a:effectLst>
            <a:glow rad="228600">
              <a:srgbClr val="5426FC">
                <a:alpha val="40000"/>
              </a:srgbClr>
            </a:glow>
            <a:softEdge rad="12700"/>
          </a:effectLst>
        </p:spPr>
      </p:pic>
      <p:sp>
        <p:nvSpPr>
          <p:cNvPr id="80898" name="Rectangle 2"/>
          <p:cNvSpPr>
            <a:spLocks noGrp="1" noChangeArrowheads="1"/>
          </p:cNvSpPr>
          <p:nvPr>
            <p:ph type="ctrTitle"/>
          </p:nvPr>
        </p:nvSpPr>
        <p:spPr>
          <a:xfrm>
            <a:off x="0" y="0"/>
            <a:ext cx="9144000" cy="6858000"/>
          </a:xfrm>
          <a:ln w="9525">
            <a:solidFill>
              <a:schemeClr val="accent1"/>
            </a:solidFill>
          </a:ln>
        </p:spPr>
        <p:txBody>
          <a:bodyPr/>
          <a:lstStyle/>
          <a:p>
            <a:pPr marL="0" indent="0"/>
            <a:r>
              <a:rPr lang="en-US" sz="6000" dirty="0">
                <a:solidFill>
                  <a:schemeClr val="accent1">
                    <a:lumMod val="20000"/>
                    <a:lumOff val="80000"/>
                  </a:schemeClr>
                </a:solidFill>
                <a:effectLst/>
                <a:latin typeface="Comic Sans MS" panose="030F0702030302020204" pitchFamily="66" charset="0"/>
              </a:rPr>
              <a:t>Online Lead Generation &amp;</a:t>
            </a:r>
            <a:br>
              <a:rPr lang="en-US" sz="6000" dirty="0">
                <a:solidFill>
                  <a:schemeClr val="accent1">
                    <a:lumMod val="20000"/>
                    <a:lumOff val="80000"/>
                  </a:schemeClr>
                </a:solidFill>
                <a:effectLst/>
                <a:latin typeface="Comic Sans MS" panose="030F0702030302020204" pitchFamily="66" charset="0"/>
              </a:rPr>
            </a:br>
            <a:r>
              <a:rPr lang="en-US" sz="6000" dirty="0">
                <a:solidFill>
                  <a:schemeClr val="accent1">
                    <a:lumMod val="20000"/>
                    <a:lumOff val="80000"/>
                  </a:schemeClr>
                </a:solidFill>
                <a:effectLst/>
                <a:latin typeface="Comic Sans MS" panose="030F0702030302020204" pitchFamily="66" charset="0"/>
              </a:rPr>
              <a:t>Email Marketing</a:t>
            </a:r>
          </a:p>
        </p:txBody>
      </p:sp>
    </p:spTree>
    <p:extLst>
      <p:ext uri="{BB962C8B-B14F-4D97-AF65-F5344CB8AC3E}">
        <p14:creationId xmlns:p14="http://schemas.microsoft.com/office/powerpoint/2010/main" val="2525304275"/>
      </p:ext>
    </p:extLst>
  </p:cSld>
  <p:clrMapOvr>
    <a:masterClrMapping/>
  </p:clrMapOvr>
  <p:transition>
    <p:zoom/>
  </p:transition>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5" name="WordArt 5"/>
          <p:cNvSpPr>
            <a:spLocks noChangeArrowheads="1" noChangeShapeType="1" noTextEdit="1"/>
          </p:cNvSpPr>
          <p:nvPr/>
        </p:nvSpPr>
        <p:spPr bwMode="auto">
          <a:xfrm>
            <a:off x="0" y="0"/>
            <a:ext cx="9144000" cy="6629400"/>
          </a:xfrm>
          <a:prstGeom prst="rect">
            <a:avLst/>
          </a:prstGeom>
        </p:spPr>
        <p:txBody>
          <a:bodyPr wrap="none" fromWordArt="1">
            <a:prstTxWarp prst="textSlantUp">
              <a:avLst>
                <a:gd name="adj" fmla="val 55556"/>
              </a:avLst>
            </a:prstTxWarp>
          </a:bodyPr>
          <a:lstStyle/>
          <a:p>
            <a:pPr algn="ctr"/>
            <a:r>
              <a:rPr lang="en-CA" sz="3600" kern="10" dirty="0">
                <a:ln w="9525">
                  <a:solidFill>
                    <a:srgbClr val="000000"/>
                  </a:solidFill>
                  <a:round/>
                  <a:headEnd/>
                  <a:tailEnd/>
                </a:ln>
                <a:solidFill>
                  <a:srgbClr val="000000"/>
                </a:solidFill>
                <a:latin typeface="Arial Black"/>
              </a:rPr>
              <a:t>E-Mail</a:t>
            </a:r>
          </a:p>
        </p:txBody>
      </p:sp>
      <p:sp>
        <p:nvSpPr>
          <p:cNvPr id="81922" name="Rectangle 2"/>
          <p:cNvSpPr>
            <a:spLocks noGrp="1" noChangeArrowheads="1"/>
          </p:cNvSpPr>
          <p:nvPr>
            <p:ph type="title"/>
          </p:nvPr>
        </p:nvSpPr>
        <p:spPr>
          <a:ln w="9525"/>
        </p:spPr>
        <p:txBody>
          <a:bodyPr/>
          <a:lstStyle/>
          <a:p>
            <a:pPr>
              <a:defRPr/>
            </a:pPr>
            <a:r>
              <a:rPr lang="en-US" sz="3200" dirty="0"/>
              <a:t>Learning Objectives</a:t>
            </a:r>
          </a:p>
        </p:txBody>
      </p:sp>
      <p:sp>
        <p:nvSpPr>
          <p:cNvPr id="81923" name="Rectangle 3"/>
          <p:cNvSpPr>
            <a:spLocks noGrp="1" noChangeArrowheads="1"/>
          </p:cNvSpPr>
          <p:nvPr>
            <p:ph type="body" idx="1"/>
          </p:nvPr>
        </p:nvSpPr>
        <p:spPr>
          <a:xfrm>
            <a:off x="609600" y="1676400"/>
            <a:ext cx="8282880" cy="4643438"/>
          </a:xfrm>
          <a:ln w="9525"/>
        </p:spPr>
        <p:txBody>
          <a:bodyPr/>
          <a:lstStyle/>
          <a:p>
            <a:pPr>
              <a:spcBef>
                <a:spcPct val="60000"/>
              </a:spcBef>
            </a:pPr>
            <a:r>
              <a:rPr lang="en-US" sz="2400" dirty="0">
                <a:effectLst/>
              </a:rPr>
              <a:t>E-mail</a:t>
            </a:r>
          </a:p>
          <a:p>
            <a:pPr marL="548640" lvl="1">
              <a:spcBef>
                <a:spcPts val="1200"/>
              </a:spcBef>
            </a:pPr>
            <a:r>
              <a:rPr lang="en-US" sz="2000" dirty="0">
                <a:effectLst/>
              </a:rPr>
              <a:t>Create an effective strategy for building a commercial email list</a:t>
            </a:r>
          </a:p>
          <a:p>
            <a:pPr marL="548640" lvl="1">
              <a:spcBef>
                <a:spcPts val="1200"/>
              </a:spcBef>
            </a:pPr>
            <a:r>
              <a:rPr lang="en-US" sz="2000" dirty="0">
                <a:effectLst/>
              </a:rPr>
              <a:t>Create optimal content for a commercial email campaign</a:t>
            </a:r>
          </a:p>
          <a:p>
            <a:pPr marL="548640" lvl="1">
              <a:spcBef>
                <a:spcPts val="1200"/>
              </a:spcBef>
            </a:pPr>
            <a:r>
              <a:rPr lang="en-US" sz="2000" dirty="0">
                <a:effectLst/>
              </a:rPr>
              <a:t>Analyze the results of an email campaign to determine effectiveness</a:t>
            </a:r>
          </a:p>
          <a:p>
            <a:pPr marL="548640" lvl="1">
              <a:spcBef>
                <a:spcPts val="1200"/>
              </a:spcBef>
            </a:pPr>
            <a:r>
              <a:rPr lang="en-US" sz="2000" dirty="0">
                <a:effectLst/>
              </a:rPr>
              <a:t>Describe best practices to prevent emails from being stopped by spam filters</a:t>
            </a:r>
          </a:p>
          <a:p>
            <a:pPr>
              <a:spcBef>
                <a:spcPct val="60000"/>
              </a:spcBef>
            </a:pPr>
            <a:r>
              <a:rPr lang="en-US" sz="2400" dirty="0">
                <a:effectLst/>
              </a:rPr>
              <a:t>Understand the marketing potential of text messaging and push notifications</a:t>
            </a:r>
          </a:p>
          <a:p>
            <a:pPr>
              <a:spcBef>
                <a:spcPct val="60000"/>
              </a:spcBef>
            </a:pPr>
            <a:r>
              <a:rPr lang="en-US" sz="2400" dirty="0">
                <a:effectLst/>
              </a:rPr>
              <a:t>Analyze/improve reference pages for online lead generation</a:t>
            </a:r>
          </a:p>
        </p:txBody>
      </p:sp>
    </p:spTree>
    <p:extLst>
      <p:ext uri="{BB962C8B-B14F-4D97-AF65-F5344CB8AC3E}">
        <p14:creationId xmlns:p14="http://schemas.microsoft.com/office/powerpoint/2010/main" val="3545832649"/>
      </p:ext>
    </p:extLst>
  </p:cSld>
  <p:clrMapOvr>
    <a:masterClrMapping/>
  </p:clrMapOvr>
  <p:transition>
    <p:zoom/>
  </p:transition>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9" name="Picture 3" descr="C:\Users\rwright42\AppData\Local\Microsoft\Windows\Temporary Internet Files\Content.IE5\SZDX4CN6\MM900318057[1].gif"/>
          <p:cNvPicPr>
            <a:picLocks noChangeAspect="1" noChangeArrowheads="1" noCrop="1"/>
          </p:cNvPicPr>
          <p:nvPr/>
        </p:nvPicPr>
        <p:blipFill>
          <a:blip r:embed="rId3">
            <a:extLst>
              <a:ext uri="{BEBA8EAE-BF5A-486C-A8C5-ECC9F3942E4B}">
                <a14:imgProps xmlns:a14="http://schemas.microsoft.com/office/drawing/2010/main">
                  <a14:imgLayer r:embed="rId4">
                    <a14:imgEffect>
                      <a14:sharpenSoften amount="-100000"/>
                    </a14:imgEffect>
                    <a14:imgEffect>
                      <a14:colorTemperature colorTemp="4700"/>
                    </a14:imgEffect>
                    <a14:imgEffect>
                      <a14:saturation sat="0"/>
                    </a14:imgEffect>
                    <a14:imgEffect>
                      <a14:brightnessContrast bright="-100000" contrast="100000"/>
                    </a14:imgEffect>
                  </a14:imgLayer>
                </a14:imgProps>
              </a:ext>
              <a:ext uri="{28A0092B-C50C-407E-A947-70E740481C1C}">
                <a14:useLocalDpi xmlns:a14="http://schemas.microsoft.com/office/drawing/2010/main" val="0"/>
              </a:ext>
            </a:extLst>
          </a:blip>
          <a:srcRect/>
          <a:stretch>
            <a:fillRect/>
          </a:stretch>
        </p:blipFill>
        <p:spPr bwMode="auto">
          <a:xfrm>
            <a:off x="1105658" y="39687"/>
            <a:ext cx="7210757" cy="7050519"/>
          </a:xfrm>
          <a:prstGeom prst="rect">
            <a:avLst/>
          </a:prstGeom>
          <a:noFill/>
          <a:effectLst>
            <a:softEdge rad="0"/>
          </a:effectLst>
          <a:extLst>
            <a:ext uri="{909E8E84-426E-40DD-AFC4-6F175D3DCCD1}">
              <a14:hiddenFill xmlns:a14="http://schemas.microsoft.com/office/drawing/2010/main">
                <a:solidFill>
                  <a:srgbClr val="FFFFFF"/>
                </a:solidFill>
              </a14:hiddenFill>
            </a:ext>
          </a:extLst>
        </p:spPr>
      </p:pic>
      <p:sp>
        <p:nvSpPr>
          <p:cNvPr id="201732" name="Rectangle 4"/>
          <p:cNvSpPr>
            <a:spLocks noGrp="1" noChangeArrowheads="1"/>
          </p:cNvSpPr>
          <p:nvPr>
            <p:ph type="body" idx="1"/>
          </p:nvPr>
        </p:nvSpPr>
        <p:spPr>
          <a:xfrm>
            <a:off x="0" y="2708920"/>
            <a:ext cx="9144000" cy="1999313"/>
          </a:xfrm>
          <a:ln w="9525"/>
        </p:spPr>
        <p:txBody>
          <a:bodyPr/>
          <a:lstStyle/>
          <a:p>
            <a:pPr lvl="1">
              <a:spcBef>
                <a:spcPts val="600"/>
              </a:spcBef>
              <a:buFontTx/>
              <a:buChar char="-"/>
            </a:pPr>
            <a:r>
              <a:rPr lang="en-US" sz="3200" dirty="0"/>
              <a:t>82% of marketers invest in e-mail campaigns*</a:t>
            </a:r>
          </a:p>
          <a:p>
            <a:pPr lvl="1">
              <a:spcBef>
                <a:spcPts val="600"/>
              </a:spcBef>
              <a:buFontTx/>
              <a:buChar char="-"/>
            </a:pPr>
            <a:r>
              <a:rPr lang="en-US" sz="3200" dirty="0">
                <a:solidFill>
                  <a:srgbClr val="FFFF00"/>
                </a:solidFill>
              </a:rPr>
              <a:t>The open rate for e-mails**</a:t>
            </a:r>
          </a:p>
          <a:p>
            <a:pPr lvl="2">
              <a:spcBef>
                <a:spcPts val="600"/>
              </a:spcBef>
              <a:buFontTx/>
              <a:buChar char="-"/>
            </a:pPr>
            <a:r>
              <a:rPr lang="en-US" sz="2400" u="sng" dirty="0">
                <a:solidFill>
                  <a:srgbClr val="FFFF00"/>
                </a:solidFill>
              </a:rPr>
              <a:t>with</a:t>
            </a:r>
            <a:r>
              <a:rPr lang="en-US" sz="2400" dirty="0">
                <a:solidFill>
                  <a:srgbClr val="FFFF00"/>
                </a:solidFill>
              </a:rPr>
              <a:t> a personalized message was </a:t>
            </a:r>
            <a:r>
              <a:rPr lang="en-US" sz="2400" dirty="0"/>
              <a:t>18.8% </a:t>
            </a:r>
            <a:r>
              <a:rPr lang="en-US" sz="2400" dirty="0">
                <a:solidFill>
                  <a:srgbClr val="FFFF00"/>
                </a:solidFill>
              </a:rPr>
              <a:t>(higher) </a:t>
            </a:r>
          </a:p>
          <a:p>
            <a:pPr lvl="2">
              <a:spcBef>
                <a:spcPts val="600"/>
              </a:spcBef>
              <a:buFontTx/>
              <a:buChar char="-"/>
            </a:pPr>
            <a:r>
              <a:rPr lang="en-US" sz="2400" u="sng" dirty="0">
                <a:solidFill>
                  <a:srgbClr val="FFFF00"/>
                </a:solidFill>
              </a:rPr>
              <a:t>without</a:t>
            </a:r>
            <a:r>
              <a:rPr lang="en-US" sz="2400" dirty="0">
                <a:solidFill>
                  <a:srgbClr val="FFFF00"/>
                </a:solidFill>
              </a:rPr>
              <a:t> a personalized message was </a:t>
            </a:r>
            <a:r>
              <a:rPr lang="en-US" sz="2400" dirty="0"/>
              <a:t>13.1% </a:t>
            </a:r>
            <a:r>
              <a:rPr lang="en-US" sz="2400" dirty="0">
                <a:solidFill>
                  <a:srgbClr val="FFFF00"/>
                </a:solidFill>
              </a:rPr>
              <a:t>(lower)</a:t>
            </a:r>
          </a:p>
        </p:txBody>
      </p:sp>
      <p:sp>
        <p:nvSpPr>
          <p:cNvPr id="201733" name="Rectangle 5"/>
          <p:cNvSpPr>
            <a:spLocks noGrp="1" noChangeArrowheads="1"/>
          </p:cNvSpPr>
          <p:nvPr>
            <p:ph type="title"/>
          </p:nvPr>
        </p:nvSpPr>
        <p:spPr>
          <a:ln w="9525"/>
        </p:spPr>
        <p:txBody>
          <a:bodyPr/>
          <a:lstStyle/>
          <a:p>
            <a:pPr>
              <a:defRPr/>
            </a:pPr>
            <a:r>
              <a:rPr lang="en-US" dirty="0">
                <a:solidFill>
                  <a:srgbClr val="FFFF00"/>
                </a:solidFill>
              </a:rPr>
              <a:t>Email</a:t>
            </a:r>
          </a:p>
        </p:txBody>
      </p:sp>
      <p:sp>
        <p:nvSpPr>
          <p:cNvPr id="3" name="Rectangle: Rounded Corners 2"/>
          <p:cNvSpPr/>
          <p:nvPr/>
        </p:nvSpPr>
        <p:spPr bwMode="auto">
          <a:xfrm>
            <a:off x="459036" y="1312490"/>
            <a:ext cx="8208912" cy="954107"/>
          </a:xfrm>
          <a:prstGeom prst="roundRect">
            <a:avLst/>
          </a:prstGeom>
          <a:solidFill>
            <a:schemeClr val="accent1">
              <a:lumMod val="75000"/>
            </a:schemeClr>
          </a:solid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2" name="TextBox 1"/>
          <p:cNvSpPr txBox="1"/>
          <p:nvPr/>
        </p:nvSpPr>
        <p:spPr>
          <a:xfrm>
            <a:off x="476052" y="1312489"/>
            <a:ext cx="8056388" cy="954107"/>
          </a:xfrm>
          <a:prstGeom prst="rect">
            <a:avLst/>
          </a:prstGeom>
          <a:noFill/>
        </p:spPr>
        <p:txBody>
          <a:bodyPr wrap="square" rtlCol="0">
            <a:spAutoFit/>
          </a:bodyPr>
          <a:lstStyle/>
          <a:p>
            <a:pPr algn="ctr"/>
            <a:r>
              <a:rPr lang="en-CA" sz="2800" b="1" dirty="0">
                <a:solidFill>
                  <a:schemeClr val="tx1"/>
                </a:solidFill>
                <a:hlinkClick r:id="rId5"/>
              </a:rPr>
              <a:t>Email</a:t>
            </a:r>
            <a:r>
              <a:rPr lang="en-CA" sz="2800" dirty="0">
                <a:solidFill>
                  <a:schemeClr val="tx1"/>
                </a:solidFill>
              </a:rPr>
              <a:t> remains the most important communication technique for building customer relationships</a:t>
            </a:r>
          </a:p>
        </p:txBody>
      </p:sp>
    </p:spTree>
    <p:extLst>
      <p:ext uri="{BB962C8B-B14F-4D97-AF65-F5344CB8AC3E}">
        <p14:creationId xmlns:p14="http://schemas.microsoft.com/office/powerpoint/2010/main" val="3557373234"/>
      </p:ext>
    </p:extLst>
  </p:cSld>
  <p:clrMapOvr>
    <a:masterClrMapping/>
  </p:clrMapOvr>
  <p:transition>
    <p:zoom/>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hlinkClick r:id="rId3"/>
          </p:cNvPr>
          <p:cNvSpPr/>
          <p:nvPr/>
        </p:nvSpPr>
        <p:spPr bwMode="auto">
          <a:xfrm>
            <a:off x="-25679" y="-28762"/>
            <a:ext cx="9144000" cy="6858000"/>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lvl="1" defTabSz="-13873163">
              <a:lnSpc>
                <a:spcPct val="90000"/>
              </a:lnSpc>
              <a:spcBef>
                <a:spcPts val="600"/>
              </a:spcBef>
              <a:buClr>
                <a:srgbClr val="66FFFF"/>
              </a:buClr>
              <a:buSzPct val="125000"/>
            </a:pPr>
            <a:endParaRPr lang="en-CA" sz="2800" kern="0" dirty="0">
              <a:solidFill>
                <a:srgbClr val="FFFF00"/>
              </a:solidFill>
              <a:effectLst>
                <a:outerShdw blurRad="38100" dist="38100" dir="2700000" algn="tl">
                  <a:srgbClr val="000000"/>
                </a:outerShdw>
              </a:effectLst>
              <a:latin typeface="Book Antiqua"/>
            </a:endParaRPr>
          </a:p>
        </p:txBody>
      </p:sp>
      <p:sp>
        <p:nvSpPr>
          <p:cNvPr id="4" name="Rectangle: Rounded Corners 3">
            <a:extLst>
              <a:ext uri="{FF2B5EF4-FFF2-40B4-BE49-F238E27FC236}">
                <a16:creationId xmlns:a16="http://schemas.microsoft.com/office/drawing/2014/main" id="{A95B3711-0B3C-427A-A088-FD4B9096F97B}"/>
              </a:ext>
            </a:extLst>
          </p:cNvPr>
          <p:cNvSpPr/>
          <p:nvPr/>
        </p:nvSpPr>
        <p:spPr bwMode="auto">
          <a:xfrm>
            <a:off x="1547664" y="116632"/>
            <a:ext cx="5976664" cy="792088"/>
          </a:xfrm>
          <a:prstGeom prst="roundRect">
            <a:avLst/>
          </a:prstGeom>
          <a:solidFill>
            <a:srgbClr val="0336C8"/>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a:xfrm>
            <a:off x="0" y="0"/>
            <a:ext cx="9144000" cy="1042988"/>
          </a:xfrm>
        </p:spPr>
        <p:txBody>
          <a:bodyPr/>
          <a:lstStyle/>
          <a:p>
            <a:r>
              <a:rPr lang="en-US" b="1" spc="50" dirty="0">
                <a:ln w="0"/>
                <a:solidFill>
                  <a:srgbClr val="FFFF00"/>
                </a:solidFill>
                <a:effectLst>
                  <a:outerShdw blurRad="38100" dist="38100" dir="2700000" algn="tl">
                    <a:srgbClr val="000000">
                      <a:alpha val="43137"/>
                    </a:srgbClr>
                  </a:outerShdw>
                </a:effectLst>
                <a:latin typeface="Comic Sans MS" panose="030F0702030302020204" pitchFamily="66" charset="0"/>
              </a:rPr>
              <a:t>Online Lead Generation</a:t>
            </a:r>
            <a:endParaRPr lang="en-US" b="1" spc="50" dirty="0">
              <a:ln w="0"/>
              <a:solidFill>
                <a:srgbClr val="FFFF00"/>
              </a:solidFill>
              <a:effectLst>
                <a:outerShdw blurRad="38100" dist="38100" dir="2700000" algn="tl">
                  <a:srgbClr val="000000">
                    <a:alpha val="43137"/>
                  </a:srgbClr>
                </a:outerShdw>
              </a:effectLst>
            </a:endParaRPr>
          </a:p>
        </p:txBody>
      </p:sp>
      <p:pic>
        <p:nvPicPr>
          <p:cNvPr id="1026" name="Picture 2" descr="Image result for sign up images"/>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3576677">
            <a:off x="6342226" y="1738388"/>
            <a:ext cx="2538211" cy="88440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lated imag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04793" y="3236115"/>
            <a:ext cx="3223134" cy="82172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ubscribe image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rot="18452516">
            <a:off x="3486250" y="2290605"/>
            <a:ext cx="3029109" cy="724672"/>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mage result for register images"/>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796136" y="1757659"/>
            <a:ext cx="1421603" cy="158643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p:nvPicPr>
        <p:blipFill rotWithShape="1">
          <a:blip r:embed="rId8"/>
          <a:srcRect l="7401" t="3719" r="6218" b="8193"/>
          <a:stretch/>
        </p:blipFill>
        <p:spPr>
          <a:xfrm>
            <a:off x="723331" y="1159619"/>
            <a:ext cx="2784144" cy="2839175"/>
          </a:xfrm>
          <a:prstGeom prst="rect">
            <a:avLst/>
          </a:prstGeom>
        </p:spPr>
      </p:pic>
      <p:sp>
        <p:nvSpPr>
          <p:cNvPr id="3" name="Rectangle 2">
            <a:extLst>
              <a:ext uri="{FF2B5EF4-FFF2-40B4-BE49-F238E27FC236}">
                <a16:creationId xmlns:a16="http://schemas.microsoft.com/office/drawing/2014/main" id="{F0D2C10A-E639-4836-AE29-E5F58D0E7627}"/>
              </a:ext>
            </a:extLst>
          </p:cNvPr>
          <p:cNvSpPr/>
          <p:nvPr/>
        </p:nvSpPr>
        <p:spPr bwMode="auto">
          <a:xfrm>
            <a:off x="0" y="0"/>
            <a:ext cx="9144000" cy="6858001"/>
          </a:xfrm>
          <a:prstGeom prst="rect">
            <a:avLst/>
          </a:prstGeom>
          <a:noFill/>
          <a:ln w="762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dirty="0">
              <a:ln>
                <a:noFill/>
              </a:ln>
              <a:solidFill>
                <a:schemeClr val="tx2"/>
              </a:solidFill>
              <a:effectLst/>
              <a:latin typeface="Arial" charset="0"/>
            </a:endParaRPr>
          </a:p>
        </p:txBody>
      </p:sp>
      <p:pic>
        <p:nvPicPr>
          <p:cNvPr id="14" name="Picture 13">
            <a:hlinkClick r:id="rId9"/>
            <a:extLst>
              <a:ext uri="{FF2B5EF4-FFF2-40B4-BE49-F238E27FC236}">
                <a16:creationId xmlns:a16="http://schemas.microsoft.com/office/drawing/2014/main" id="{64D4E06F-79E5-4276-8708-35A432F40A48}"/>
              </a:ext>
            </a:extLst>
          </p:cNvPr>
          <p:cNvPicPr>
            <a:picLocks noChangeAspect="1"/>
          </p:cNvPicPr>
          <p:nvPr/>
        </p:nvPicPr>
        <p:blipFill>
          <a:blip r:embed="rId10"/>
          <a:stretch>
            <a:fillRect/>
          </a:stretch>
        </p:blipFill>
        <p:spPr>
          <a:xfrm>
            <a:off x="7294156" y="5101210"/>
            <a:ext cx="1094268" cy="1064094"/>
          </a:xfrm>
          <a:prstGeom prst="rect">
            <a:avLst/>
          </a:prstGeom>
          <a:ln>
            <a:noFill/>
          </a:ln>
        </p:spPr>
      </p:pic>
      <p:sp>
        <p:nvSpPr>
          <p:cNvPr id="15" name="TextBox 14">
            <a:extLst>
              <a:ext uri="{FF2B5EF4-FFF2-40B4-BE49-F238E27FC236}">
                <a16:creationId xmlns:a16="http://schemas.microsoft.com/office/drawing/2014/main" id="{2921048C-768E-4423-B46A-D56EB182A13D}"/>
              </a:ext>
            </a:extLst>
          </p:cNvPr>
          <p:cNvSpPr txBox="1"/>
          <p:nvPr/>
        </p:nvSpPr>
        <p:spPr>
          <a:xfrm>
            <a:off x="975598" y="5386553"/>
            <a:ext cx="5147563" cy="369332"/>
          </a:xfrm>
          <a:prstGeom prst="rect">
            <a:avLst/>
          </a:prstGeom>
          <a:solidFill>
            <a:srgbClr val="FFFF00"/>
          </a:solidFill>
          <a:ln w="19050">
            <a:solidFill>
              <a:schemeClr val="tx1"/>
            </a:solidFill>
          </a:ln>
          <a:effectLst>
            <a:glow rad="228600">
              <a:schemeClr val="accent2">
                <a:satMod val="175000"/>
                <a:alpha val="40000"/>
              </a:schemeClr>
            </a:glow>
          </a:effectLst>
        </p:spPr>
        <p:txBody>
          <a:bodyPr wrap="none" rtlCol="0">
            <a:spAutoFit/>
          </a:bodyPr>
          <a:lstStyle/>
          <a:p>
            <a:r>
              <a:rPr lang="en-US" sz="1800" b="1" dirty="0">
                <a:solidFill>
                  <a:srgbClr val="FF0000"/>
                </a:solidFill>
                <a:latin typeface="CAC Krazy Legs Bold" panose="020B0604020202020204" charset="0"/>
                <a:cs typeface="CAC Krazy Legs Bold" panose="020B0604020202020204" charset="0"/>
              </a:rPr>
              <a:t>Don’t get your organization on an </a:t>
            </a:r>
            <a:r>
              <a:rPr lang="en-US" sz="1800" b="1" u="sng" dirty="0">
                <a:solidFill>
                  <a:srgbClr val="FF0000"/>
                </a:solidFill>
                <a:latin typeface="CAC Krazy Legs Bold" panose="020B0604020202020204" charset="0"/>
                <a:cs typeface="CAC Krazy Legs Bold" panose="020B0604020202020204" charset="0"/>
              </a:rPr>
              <a:t>email blacklist</a:t>
            </a:r>
            <a:r>
              <a:rPr lang="en-US" sz="1800" b="1" dirty="0">
                <a:solidFill>
                  <a:srgbClr val="FF0000"/>
                </a:solidFill>
                <a:latin typeface="CAC Krazy Legs Bold" panose="020B0604020202020204" charset="0"/>
                <a:cs typeface="CAC Krazy Legs Bold" panose="020B0604020202020204" charset="0"/>
              </a:rPr>
              <a:t>!</a:t>
            </a:r>
          </a:p>
        </p:txBody>
      </p:sp>
      <p:sp>
        <p:nvSpPr>
          <p:cNvPr id="5" name="Arrow: Striped Right 4">
            <a:extLst>
              <a:ext uri="{FF2B5EF4-FFF2-40B4-BE49-F238E27FC236}">
                <a16:creationId xmlns:a16="http://schemas.microsoft.com/office/drawing/2014/main" id="{EB261A55-A49D-49EF-A574-2882B7D4AC0F}"/>
              </a:ext>
            </a:extLst>
          </p:cNvPr>
          <p:cNvSpPr/>
          <p:nvPr/>
        </p:nvSpPr>
        <p:spPr bwMode="auto">
          <a:xfrm>
            <a:off x="6422491" y="5386553"/>
            <a:ext cx="632954" cy="282543"/>
          </a:xfrm>
          <a:prstGeom prst="striped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6" name="Rectangle 5">
            <a:extLst>
              <a:ext uri="{FF2B5EF4-FFF2-40B4-BE49-F238E27FC236}">
                <a16:creationId xmlns:a16="http://schemas.microsoft.com/office/drawing/2014/main" id="{B138B615-E6A9-4BB3-86E4-1D976AC746A8}"/>
              </a:ext>
            </a:extLst>
          </p:cNvPr>
          <p:cNvSpPr/>
          <p:nvPr/>
        </p:nvSpPr>
        <p:spPr bwMode="auto">
          <a:xfrm>
            <a:off x="7294156" y="5101210"/>
            <a:ext cx="1094268" cy="894641"/>
          </a:xfrm>
          <a:prstGeom prst="rect">
            <a:avLst/>
          </a:prstGeom>
          <a:noFill/>
          <a:ln w="101600"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2541193328"/>
      </p:ext>
    </p:extLst>
  </p:cSld>
  <p:clrMapOvr>
    <a:masterClrMapping/>
  </p:clrMapOvr>
  <p:transition>
    <p:zoom/>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bwMode="auto">
          <a:xfrm>
            <a:off x="0" y="836712"/>
            <a:ext cx="9144000" cy="5727375"/>
          </a:xfrm>
          <a:custGeom>
            <a:avLst/>
            <a:gdLst>
              <a:gd name="connsiteX0" fmla="*/ 751836 w 9014093"/>
              <a:gd name="connsiteY0" fmla="*/ 527140 h 5360397"/>
              <a:gd name="connsiteX1" fmla="*/ 523236 w 9014093"/>
              <a:gd name="connsiteY1" fmla="*/ 576125 h 5360397"/>
              <a:gd name="connsiteX2" fmla="*/ 261979 w 9014093"/>
              <a:gd name="connsiteY2" fmla="*/ 641440 h 5360397"/>
              <a:gd name="connsiteX3" fmla="*/ 98693 w 9014093"/>
              <a:gd name="connsiteY3" fmla="*/ 739411 h 5360397"/>
              <a:gd name="connsiteX4" fmla="*/ 17050 w 9014093"/>
              <a:gd name="connsiteY4" fmla="*/ 886368 h 5360397"/>
              <a:gd name="connsiteX5" fmla="*/ 722 w 9014093"/>
              <a:gd name="connsiteY5" fmla="*/ 935354 h 5360397"/>
              <a:gd name="connsiteX6" fmla="*/ 66036 w 9014093"/>
              <a:gd name="connsiteY6" fmla="*/ 1408882 h 5360397"/>
              <a:gd name="connsiteX7" fmla="*/ 49707 w 9014093"/>
              <a:gd name="connsiteY7" fmla="*/ 1996711 h 5360397"/>
              <a:gd name="connsiteX8" fmla="*/ 33379 w 9014093"/>
              <a:gd name="connsiteY8" fmla="*/ 2045697 h 5360397"/>
              <a:gd name="connsiteX9" fmla="*/ 17050 w 9014093"/>
              <a:gd name="connsiteY9" fmla="*/ 2127340 h 5360397"/>
              <a:gd name="connsiteX10" fmla="*/ 33379 w 9014093"/>
              <a:gd name="connsiteY10" fmla="*/ 2633525 h 5360397"/>
              <a:gd name="connsiteX11" fmla="*/ 82365 w 9014093"/>
              <a:gd name="connsiteY11" fmla="*/ 2780482 h 5360397"/>
              <a:gd name="connsiteX12" fmla="*/ 115022 w 9014093"/>
              <a:gd name="connsiteY12" fmla="*/ 2813140 h 5360397"/>
              <a:gd name="connsiteX13" fmla="*/ 180336 w 9014093"/>
              <a:gd name="connsiteY13" fmla="*/ 2943768 h 5360397"/>
              <a:gd name="connsiteX14" fmla="*/ 229322 w 9014093"/>
              <a:gd name="connsiteY14" fmla="*/ 2992754 h 5360397"/>
              <a:gd name="connsiteX15" fmla="*/ 245650 w 9014093"/>
              <a:gd name="connsiteY15" fmla="*/ 3041740 h 5360397"/>
              <a:gd name="connsiteX16" fmla="*/ 278307 w 9014093"/>
              <a:gd name="connsiteY16" fmla="*/ 3123382 h 5360397"/>
              <a:gd name="connsiteX17" fmla="*/ 229322 w 9014093"/>
              <a:gd name="connsiteY17" fmla="*/ 3400968 h 5360397"/>
              <a:gd name="connsiteX18" fmla="*/ 196665 w 9014093"/>
              <a:gd name="connsiteY18" fmla="*/ 3466282 h 5360397"/>
              <a:gd name="connsiteX19" fmla="*/ 180336 w 9014093"/>
              <a:gd name="connsiteY19" fmla="*/ 3531597 h 5360397"/>
              <a:gd name="connsiteX20" fmla="*/ 115022 w 9014093"/>
              <a:gd name="connsiteY20" fmla="*/ 3694882 h 5360397"/>
              <a:gd name="connsiteX21" fmla="*/ 131350 w 9014093"/>
              <a:gd name="connsiteY21" fmla="*/ 4037782 h 5360397"/>
              <a:gd name="connsiteX22" fmla="*/ 147679 w 9014093"/>
              <a:gd name="connsiteY22" fmla="*/ 4086768 h 5360397"/>
              <a:gd name="connsiteX23" fmla="*/ 180336 w 9014093"/>
              <a:gd name="connsiteY23" fmla="*/ 4168411 h 5360397"/>
              <a:gd name="connsiteX24" fmla="*/ 212993 w 9014093"/>
              <a:gd name="connsiteY24" fmla="*/ 4233725 h 5360397"/>
              <a:gd name="connsiteX25" fmla="*/ 294636 w 9014093"/>
              <a:gd name="connsiteY25" fmla="*/ 4413340 h 5360397"/>
              <a:gd name="connsiteX26" fmla="*/ 327293 w 9014093"/>
              <a:gd name="connsiteY26" fmla="*/ 4527640 h 5360397"/>
              <a:gd name="connsiteX27" fmla="*/ 359950 w 9014093"/>
              <a:gd name="connsiteY27" fmla="*/ 4576625 h 5360397"/>
              <a:gd name="connsiteX28" fmla="*/ 376279 w 9014093"/>
              <a:gd name="connsiteY28" fmla="*/ 4674597 h 5360397"/>
              <a:gd name="connsiteX29" fmla="*/ 343622 w 9014093"/>
              <a:gd name="connsiteY29" fmla="*/ 5066482 h 5360397"/>
              <a:gd name="connsiteX30" fmla="*/ 359950 w 9014093"/>
              <a:gd name="connsiteY30" fmla="*/ 5229768 h 5360397"/>
              <a:gd name="connsiteX31" fmla="*/ 441593 w 9014093"/>
              <a:gd name="connsiteY31" fmla="*/ 5278754 h 5360397"/>
              <a:gd name="connsiteX32" fmla="*/ 555893 w 9014093"/>
              <a:gd name="connsiteY32" fmla="*/ 5327740 h 5360397"/>
              <a:gd name="connsiteX33" fmla="*/ 621207 w 9014093"/>
              <a:gd name="connsiteY33" fmla="*/ 5344068 h 5360397"/>
              <a:gd name="connsiteX34" fmla="*/ 964107 w 9014093"/>
              <a:gd name="connsiteY34" fmla="*/ 5360397 h 5360397"/>
              <a:gd name="connsiteX35" fmla="*/ 1470293 w 9014093"/>
              <a:gd name="connsiteY35" fmla="*/ 5327740 h 5360397"/>
              <a:gd name="connsiteX36" fmla="*/ 1568265 w 9014093"/>
              <a:gd name="connsiteY36" fmla="*/ 5295082 h 5360397"/>
              <a:gd name="connsiteX37" fmla="*/ 1617250 w 9014093"/>
              <a:gd name="connsiteY37" fmla="*/ 5278754 h 5360397"/>
              <a:gd name="connsiteX38" fmla="*/ 1666236 w 9014093"/>
              <a:gd name="connsiteY38" fmla="*/ 5262425 h 5360397"/>
              <a:gd name="connsiteX39" fmla="*/ 1780536 w 9014093"/>
              <a:gd name="connsiteY39" fmla="*/ 5229768 h 5360397"/>
              <a:gd name="connsiteX40" fmla="*/ 1829522 w 9014093"/>
              <a:gd name="connsiteY40" fmla="*/ 5213440 h 5360397"/>
              <a:gd name="connsiteX41" fmla="*/ 2041793 w 9014093"/>
              <a:gd name="connsiteY41" fmla="*/ 5180782 h 5360397"/>
              <a:gd name="connsiteX42" fmla="*/ 2090779 w 9014093"/>
              <a:gd name="connsiteY42" fmla="*/ 5164454 h 5360397"/>
              <a:gd name="connsiteX43" fmla="*/ 2139765 w 9014093"/>
              <a:gd name="connsiteY43" fmla="*/ 5131797 h 5360397"/>
              <a:gd name="connsiteX44" fmla="*/ 2319379 w 9014093"/>
              <a:gd name="connsiteY44" fmla="*/ 5115468 h 5360397"/>
              <a:gd name="connsiteX45" fmla="*/ 2417350 w 9014093"/>
              <a:gd name="connsiteY45" fmla="*/ 5099140 h 5360397"/>
              <a:gd name="connsiteX46" fmla="*/ 2466336 w 9014093"/>
              <a:gd name="connsiteY46" fmla="*/ 5066482 h 5360397"/>
              <a:gd name="connsiteX47" fmla="*/ 2760250 w 9014093"/>
              <a:gd name="connsiteY47" fmla="*/ 5033825 h 5360397"/>
              <a:gd name="connsiteX48" fmla="*/ 3315422 w 9014093"/>
              <a:gd name="connsiteY48" fmla="*/ 5050154 h 5360397"/>
              <a:gd name="connsiteX49" fmla="*/ 3380736 w 9014093"/>
              <a:gd name="connsiteY49" fmla="*/ 5082811 h 5360397"/>
              <a:gd name="connsiteX50" fmla="*/ 3609336 w 9014093"/>
              <a:gd name="connsiteY50" fmla="*/ 5115468 h 5360397"/>
              <a:gd name="connsiteX51" fmla="*/ 3772622 w 9014093"/>
              <a:gd name="connsiteY51" fmla="*/ 5148125 h 5360397"/>
              <a:gd name="connsiteX52" fmla="*/ 4115522 w 9014093"/>
              <a:gd name="connsiteY52" fmla="*/ 5131797 h 5360397"/>
              <a:gd name="connsiteX53" fmla="*/ 4262479 w 9014093"/>
              <a:gd name="connsiteY53" fmla="*/ 5099140 h 5360397"/>
              <a:gd name="connsiteX54" fmla="*/ 4295136 w 9014093"/>
              <a:gd name="connsiteY54" fmla="*/ 5066482 h 5360397"/>
              <a:gd name="connsiteX55" fmla="*/ 4442093 w 9014093"/>
              <a:gd name="connsiteY55" fmla="*/ 5033825 h 5360397"/>
              <a:gd name="connsiteX56" fmla="*/ 4523736 w 9014093"/>
              <a:gd name="connsiteY56" fmla="*/ 5001168 h 5360397"/>
              <a:gd name="connsiteX57" fmla="*/ 4621707 w 9014093"/>
              <a:gd name="connsiteY57" fmla="*/ 4952182 h 5360397"/>
              <a:gd name="connsiteX58" fmla="*/ 4768665 w 9014093"/>
              <a:gd name="connsiteY58" fmla="*/ 4854211 h 5360397"/>
              <a:gd name="connsiteX59" fmla="*/ 4817650 w 9014093"/>
              <a:gd name="connsiteY59" fmla="*/ 4821554 h 5360397"/>
              <a:gd name="connsiteX60" fmla="*/ 5095236 w 9014093"/>
              <a:gd name="connsiteY60" fmla="*/ 4788897 h 5360397"/>
              <a:gd name="connsiteX61" fmla="*/ 5340165 w 9014093"/>
              <a:gd name="connsiteY61" fmla="*/ 4805225 h 5360397"/>
              <a:gd name="connsiteX62" fmla="*/ 5421807 w 9014093"/>
              <a:gd name="connsiteY62" fmla="*/ 4854211 h 5360397"/>
              <a:gd name="connsiteX63" fmla="*/ 5503450 w 9014093"/>
              <a:gd name="connsiteY63" fmla="*/ 4886868 h 5360397"/>
              <a:gd name="connsiteX64" fmla="*/ 5568765 w 9014093"/>
              <a:gd name="connsiteY64" fmla="*/ 4919525 h 5360397"/>
              <a:gd name="connsiteX65" fmla="*/ 5617750 w 9014093"/>
              <a:gd name="connsiteY65" fmla="*/ 4935854 h 5360397"/>
              <a:gd name="connsiteX66" fmla="*/ 5715722 w 9014093"/>
              <a:gd name="connsiteY66" fmla="*/ 4984840 h 5360397"/>
              <a:gd name="connsiteX67" fmla="*/ 5830022 w 9014093"/>
              <a:gd name="connsiteY67" fmla="*/ 5001168 h 5360397"/>
              <a:gd name="connsiteX68" fmla="*/ 6091279 w 9014093"/>
              <a:gd name="connsiteY68" fmla="*/ 5033825 h 5360397"/>
              <a:gd name="connsiteX69" fmla="*/ 6907707 w 9014093"/>
              <a:gd name="connsiteY69" fmla="*/ 5082811 h 5360397"/>
              <a:gd name="connsiteX70" fmla="*/ 6973022 w 9014093"/>
              <a:gd name="connsiteY70" fmla="*/ 5099140 h 5360397"/>
              <a:gd name="connsiteX71" fmla="*/ 7070993 w 9014093"/>
              <a:gd name="connsiteY71" fmla="*/ 5115468 h 5360397"/>
              <a:gd name="connsiteX72" fmla="*/ 7495536 w 9014093"/>
              <a:gd name="connsiteY72" fmla="*/ 5164454 h 5360397"/>
              <a:gd name="connsiteX73" fmla="*/ 7773122 w 9014093"/>
              <a:gd name="connsiteY73" fmla="*/ 5197111 h 5360397"/>
              <a:gd name="connsiteX74" fmla="*/ 7887422 w 9014093"/>
              <a:gd name="connsiteY74" fmla="*/ 5229768 h 5360397"/>
              <a:gd name="connsiteX75" fmla="*/ 8067036 w 9014093"/>
              <a:gd name="connsiteY75" fmla="*/ 5262425 h 5360397"/>
              <a:gd name="connsiteX76" fmla="*/ 8377279 w 9014093"/>
              <a:gd name="connsiteY76" fmla="*/ 5246097 h 5360397"/>
              <a:gd name="connsiteX77" fmla="*/ 8458922 w 9014093"/>
              <a:gd name="connsiteY77" fmla="*/ 5180782 h 5360397"/>
              <a:gd name="connsiteX78" fmla="*/ 8507907 w 9014093"/>
              <a:gd name="connsiteY78" fmla="*/ 5148125 h 5360397"/>
              <a:gd name="connsiteX79" fmla="*/ 8573222 w 9014093"/>
              <a:gd name="connsiteY79" fmla="*/ 5066482 h 5360397"/>
              <a:gd name="connsiteX80" fmla="*/ 8622207 w 9014093"/>
              <a:gd name="connsiteY80" fmla="*/ 4984840 h 5360397"/>
              <a:gd name="connsiteX81" fmla="*/ 8638536 w 9014093"/>
              <a:gd name="connsiteY81" fmla="*/ 4625611 h 5360397"/>
              <a:gd name="connsiteX82" fmla="*/ 8671193 w 9014093"/>
              <a:gd name="connsiteY82" fmla="*/ 4397011 h 5360397"/>
              <a:gd name="connsiteX83" fmla="*/ 8703850 w 9014093"/>
              <a:gd name="connsiteY83" fmla="*/ 4348025 h 5360397"/>
              <a:gd name="connsiteX84" fmla="*/ 8720179 w 9014093"/>
              <a:gd name="connsiteY84" fmla="*/ 4250054 h 5360397"/>
              <a:gd name="connsiteX85" fmla="*/ 8752836 w 9014093"/>
              <a:gd name="connsiteY85" fmla="*/ 3907154 h 5360397"/>
              <a:gd name="connsiteX86" fmla="*/ 8785493 w 9014093"/>
              <a:gd name="connsiteY86" fmla="*/ 3809182 h 5360397"/>
              <a:gd name="connsiteX87" fmla="*/ 8769165 w 9014093"/>
              <a:gd name="connsiteY87" fmla="*/ 3645897 h 5360397"/>
              <a:gd name="connsiteX88" fmla="*/ 8736507 w 9014093"/>
              <a:gd name="connsiteY88" fmla="*/ 3531597 h 5360397"/>
              <a:gd name="connsiteX89" fmla="*/ 8720179 w 9014093"/>
              <a:gd name="connsiteY89" fmla="*/ 3449954 h 5360397"/>
              <a:gd name="connsiteX90" fmla="*/ 8736507 w 9014093"/>
              <a:gd name="connsiteY90" fmla="*/ 3139711 h 5360397"/>
              <a:gd name="connsiteX91" fmla="*/ 8752836 w 9014093"/>
              <a:gd name="connsiteY91" fmla="*/ 3074397 h 5360397"/>
              <a:gd name="connsiteX92" fmla="*/ 8785493 w 9014093"/>
              <a:gd name="connsiteY92" fmla="*/ 3025411 h 5360397"/>
              <a:gd name="connsiteX93" fmla="*/ 8801822 w 9014093"/>
              <a:gd name="connsiteY93" fmla="*/ 2960097 h 5360397"/>
              <a:gd name="connsiteX94" fmla="*/ 8818150 w 9014093"/>
              <a:gd name="connsiteY94" fmla="*/ 2911111 h 5360397"/>
              <a:gd name="connsiteX95" fmla="*/ 8834479 w 9014093"/>
              <a:gd name="connsiteY95" fmla="*/ 2780482 h 5360397"/>
              <a:gd name="connsiteX96" fmla="*/ 8867136 w 9014093"/>
              <a:gd name="connsiteY96" fmla="*/ 2715168 h 5360397"/>
              <a:gd name="connsiteX97" fmla="*/ 8932450 w 9014093"/>
              <a:gd name="connsiteY97" fmla="*/ 2502897 h 5360397"/>
              <a:gd name="connsiteX98" fmla="*/ 8948779 w 9014093"/>
              <a:gd name="connsiteY98" fmla="*/ 2323282 h 5360397"/>
              <a:gd name="connsiteX99" fmla="*/ 8965107 w 9014093"/>
              <a:gd name="connsiteY99" fmla="*/ 2225311 h 5360397"/>
              <a:gd name="connsiteX100" fmla="*/ 9014093 w 9014093"/>
              <a:gd name="connsiteY100" fmla="*/ 2013040 h 5360397"/>
              <a:gd name="connsiteX101" fmla="*/ 8997765 w 9014093"/>
              <a:gd name="connsiteY101" fmla="*/ 1490525 h 5360397"/>
              <a:gd name="connsiteX102" fmla="*/ 8981436 w 9014093"/>
              <a:gd name="connsiteY102" fmla="*/ 1310911 h 5360397"/>
              <a:gd name="connsiteX103" fmla="*/ 9014093 w 9014093"/>
              <a:gd name="connsiteY103" fmla="*/ 919025 h 5360397"/>
              <a:gd name="connsiteX104" fmla="*/ 8997765 w 9014093"/>
              <a:gd name="connsiteY104" fmla="*/ 804725 h 5360397"/>
              <a:gd name="connsiteX105" fmla="*/ 8965107 w 9014093"/>
              <a:gd name="connsiteY105" fmla="*/ 592454 h 5360397"/>
              <a:gd name="connsiteX106" fmla="*/ 8948779 w 9014093"/>
              <a:gd name="connsiteY106" fmla="*/ 331197 h 5360397"/>
              <a:gd name="connsiteX107" fmla="*/ 8916122 w 9014093"/>
              <a:gd name="connsiteY107" fmla="*/ 282211 h 5360397"/>
              <a:gd name="connsiteX108" fmla="*/ 8867136 w 9014093"/>
              <a:gd name="connsiteY108" fmla="*/ 151582 h 5360397"/>
              <a:gd name="connsiteX109" fmla="*/ 8818150 w 9014093"/>
              <a:gd name="connsiteY109" fmla="*/ 135254 h 5360397"/>
              <a:gd name="connsiteX110" fmla="*/ 8687522 w 9014093"/>
              <a:gd name="connsiteY110" fmla="*/ 118925 h 5360397"/>
              <a:gd name="connsiteX111" fmla="*/ 8573222 w 9014093"/>
              <a:gd name="connsiteY111" fmla="*/ 86268 h 5360397"/>
              <a:gd name="connsiteX112" fmla="*/ 8116022 w 9014093"/>
              <a:gd name="connsiteY112" fmla="*/ 53611 h 5360397"/>
              <a:gd name="connsiteX113" fmla="*/ 7119979 w 9014093"/>
              <a:gd name="connsiteY113" fmla="*/ 37282 h 5360397"/>
              <a:gd name="connsiteX114" fmla="*/ 6940365 w 9014093"/>
              <a:gd name="connsiteY114" fmla="*/ 4625 h 5360397"/>
              <a:gd name="connsiteX115" fmla="*/ 6221907 w 9014093"/>
              <a:gd name="connsiteY115" fmla="*/ 37282 h 5360397"/>
              <a:gd name="connsiteX116" fmla="*/ 6123936 w 9014093"/>
              <a:gd name="connsiteY116" fmla="*/ 102597 h 5360397"/>
              <a:gd name="connsiteX117" fmla="*/ 6058622 w 9014093"/>
              <a:gd name="connsiteY117" fmla="*/ 118925 h 5360397"/>
              <a:gd name="connsiteX118" fmla="*/ 5976979 w 9014093"/>
              <a:gd name="connsiteY118" fmla="*/ 167911 h 5360397"/>
              <a:gd name="connsiteX119" fmla="*/ 5846350 w 9014093"/>
              <a:gd name="connsiteY119" fmla="*/ 249554 h 5360397"/>
              <a:gd name="connsiteX120" fmla="*/ 5666736 w 9014093"/>
              <a:gd name="connsiteY120" fmla="*/ 314868 h 5360397"/>
              <a:gd name="connsiteX121" fmla="*/ 5617750 w 9014093"/>
              <a:gd name="connsiteY121" fmla="*/ 347525 h 5360397"/>
              <a:gd name="connsiteX122" fmla="*/ 4752336 w 9014093"/>
              <a:gd name="connsiteY122" fmla="*/ 331197 h 5360397"/>
              <a:gd name="connsiteX123" fmla="*/ 4572722 w 9014093"/>
              <a:gd name="connsiteY123" fmla="*/ 314868 h 5360397"/>
              <a:gd name="connsiteX124" fmla="*/ 4360450 w 9014093"/>
              <a:gd name="connsiteY124" fmla="*/ 298540 h 5360397"/>
              <a:gd name="connsiteX125" fmla="*/ 4066536 w 9014093"/>
              <a:gd name="connsiteY125" fmla="*/ 249554 h 5360397"/>
              <a:gd name="connsiteX126" fmla="*/ 3788950 w 9014093"/>
              <a:gd name="connsiteY126" fmla="*/ 265882 h 5360397"/>
              <a:gd name="connsiteX127" fmla="*/ 3723636 w 9014093"/>
              <a:gd name="connsiteY127" fmla="*/ 282211 h 5360397"/>
              <a:gd name="connsiteX128" fmla="*/ 3674650 w 9014093"/>
              <a:gd name="connsiteY128" fmla="*/ 298540 h 5360397"/>
              <a:gd name="connsiteX129" fmla="*/ 2303050 w 9014093"/>
              <a:gd name="connsiteY129" fmla="*/ 347525 h 5360397"/>
              <a:gd name="connsiteX130" fmla="*/ 2172422 w 9014093"/>
              <a:gd name="connsiteY130" fmla="*/ 380182 h 5360397"/>
              <a:gd name="connsiteX131" fmla="*/ 2090779 w 9014093"/>
              <a:gd name="connsiteY131" fmla="*/ 412840 h 5360397"/>
              <a:gd name="connsiteX132" fmla="*/ 1992807 w 9014093"/>
              <a:gd name="connsiteY132" fmla="*/ 429168 h 5360397"/>
              <a:gd name="connsiteX133" fmla="*/ 1731550 w 9014093"/>
              <a:gd name="connsiteY133" fmla="*/ 494482 h 5360397"/>
              <a:gd name="connsiteX134" fmla="*/ 751836 w 9014093"/>
              <a:gd name="connsiteY134" fmla="*/ 527140 h 5360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Lst>
            <a:rect l="l" t="t" r="r" b="b"/>
            <a:pathLst>
              <a:path w="9014093" h="5360397">
                <a:moveTo>
                  <a:pt x="751836" y="527140"/>
                </a:moveTo>
                <a:cubicBezTo>
                  <a:pt x="550450" y="540747"/>
                  <a:pt x="767351" y="521877"/>
                  <a:pt x="523236" y="576125"/>
                </a:cubicBezTo>
                <a:cubicBezTo>
                  <a:pt x="498498" y="581622"/>
                  <a:pt x="305751" y="612259"/>
                  <a:pt x="261979" y="641440"/>
                </a:cubicBezTo>
                <a:cubicBezTo>
                  <a:pt x="143754" y="720256"/>
                  <a:pt x="199112" y="689201"/>
                  <a:pt x="98693" y="739411"/>
                </a:cubicBezTo>
                <a:cubicBezTo>
                  <a:pt x="67728" y="791020"/>
                  <a:pt x="40474" y="831711"/>
                  <a:pt x="17050" y="886368"/>
                </a:cubicBezTo>
                <a:cubicBezTo>
                  <a:pt x="10270" y="902188"/>
                  <a:pt x="6165" y="919025"/>
                  <a:pt x="722" y="935354"/>
                </a:cubicBezTo>
                <a:cubicBezTo>
                  <a:pt x="55913" y="1321695"/>
                  <a:pt x="35385" y="1163685"/>
                  <a:pt x="66036" y="1408882"/>
                </a:cubicBezTo>
                <a:cubicBezTo>
                  <a:pt x="60593" y="1604825"/>
                  <a:pt x="59746" y="1800950"/>
                  <a:pt x="49707" y="1996711"/>
                </a:cubicBezTo>
                <a:cubicBezTo>
                  <a:pt x="48826" y="2013900"/>
                  <a:pt x="37553" y="2028999"/>
                  <a:pt x="33379" y="2045697"/>
                </a:cubicBezTo>
                <a:cubicBezTo>
                  <a:pt x="26648" y="2072622"/>
                  <a:pt x="22493" y="2100126"/>
                  <a:pt x="17050" y="2127340"/>
                </a:cubicBezTo>
                <a:cubicBezTo>
                  <a:pt x="-7352" y="2395771"/>
                  <a:pt x="-8591" y="2283773"/>
                  <a:pt x="33379" y="2633525"/>
                </a:cubicBezTo>
                <a:cubicBezTo>
                  <a:pt x="40428" y="2692267"/>
                  <a:pt x="49620" y="2731365"/>
                  <a:pt x="82365" y="2780482"/>
                </a:cubicBezTo>
                <a:cubicBezTo>
                  <a:pt x="90905" y="2793291"/>
                  <a:pt x="104136" y="2802254"/>
                  <a:pt x="115022" y="2813140"/>
                </a:cubicBezTo>
                <a:cubicBezTo>
                  <a:pt x="135113" y="2873413"/>
                  <a:pt x="134062" y="2882070"/>
                  <a:pt x="180336" y="2943768"/>
                </a:cubicBezTo>
                <a:cubicBezTo>
                  <a:pt x="194191" y="2962242"/>
                  <a:pt x="212993" y="2976425"/>
                  <a:pt x="229322" y="2992754"/>
                </a:cubicBezTo>
                <a:cubicBezTo>
                  <a:pt x="234765" y="3009083"/>
                  <a:pt x="239607" y="3025624"/>
                  <a:pt x="245650" y="3041740"/>
                </a:cubicBezTo>
                <a:cubicBezTo>
                  <a:pt x="255941" y="3069184"/>
                  <a:pt x="276219" y="3094146"/>
                  <a:pt x="278307" y="3123382"/>
                </a:cubicBezTo>
                <a:cubicBezTo>
                  <a:pt x="281496" y="3168024"/>
                  <a:pt x="251647" y="3356318"/>
                  <a:pt x="229322" y="3400968"/>
                </a:cubicBezTo>
                <a:cubicBezTo>
                  <a:pt x="218436" y="3422739"/>
                  <a:pt x="205212" y="3443491"/>
                  <a:pt x="196665" y="3466282"/>
                </a:cubicBezTo>
                <a:cubicBezTo>
                  <a:pt x="188785" y="3487295"/>
                  <a:pt x="186785" y="3510102"/>
                  <a:pt x="180336" y="3531597"/>
                </a:cubicBezTo>
                <a:cubicBezTo>
                  <a:pt x="150070" y="3632483"/>
                  <a:pt x="155940" y="3613046"/>
                  <a:pt x="115022" y="3694882"/>
                </a:cubicBezTo>
                <a:cubicBezTo>
                  <a:pt x="120465" y="3809182"/>
                  <a:pt x="121847" y="3923748"/>
                  <a:pt x="131350" y="4037782"/>
                </a:cubicBezTo>
                <a:cubicBezTo>
                  <a:pt x="132779" y="4054935"/>
                  <a:pt x="141635" y="4070652"/>
                  <a:pt x="147679" y="4086768"/>
                </a:cubicBezTo>
                <a:cubicBezTo>
                  <a:pt x="157971" y="4114212"/>
                  <a:pt x="168432" y="4141627"/>
                  <a:pt x="180336" y="4168411"/>
                </a:cubicBezTo>
                <a:cubicBezTo>
                  <a:pt x="190222" y="4190654"/>
                  <a:pt x="203953" y="4211125"/>
                  <a:pt x="212993" y="4233725"/>
                </a:cubicBezTo>
                <a:cubicBezTo>
                  <a:pt x="281302" y="4404499"/>
                  <a:pt x="204322" y="4262818"/>
                  <a:pt x="294636" y="4413340"/>
                </a:cubicBezTo>
                <a:cubicBezTo>
                  <a:pt x="299866" y="4434260"/>
                  <a:pt x="315583" y="4504219"/>
                  <a:pt x="327293" y="4527640"/>
                </a:cubicBezTo>
                <a:cubicBezTo>
                  <a:pt x="336069" y="4545193"/>
                  <a:pt x="349064" y="4560297"/>
                  <a:pt x="359950" y="4576625"/>
                </a:cubicBezTo>
                <a:cubicBezTo>
                  <a:pt x="365393" y="4609282"/>
                  <a:pt x="376279" y="4641489"/>
                  <a:pt x="376279" y="4674597"/>
                </a:cubicBezTo>
                <a:cubicBezTo>
                  <a:pt x="376279" y="4860474"/>
                  <a:pt x="365339" y="4914458"/>
                  <a:pt x="343622" y="5066482"/>
                </a:cubicBezTo>
                <a:cubicBezTo>
                  <a:pt x="349065" y="5120911"/>
                  <a:pt x="337028" y="5180102"/>
                  <a:pt x="359950" y="5229768"/>
                </a:cubicBezTo>
                <a:cubicBezTo>
                  <a:pt x="373250" y="5258584"/>
                  <a:pt x="413850" y="5263341"/>
                  <a:pt x="441593" y="5278754"/>
                </a:cubicBezTo>
                <a:cubicBezTo>
                  <a:pt x="487694" y="5304366"/>
                  <a:pt x="508287" y="5314138"/>
                  <a:pt x="555893" y="5327740"/>
                </a:cubicBezTo>
                <a:cubicBezTo>
                  <a:pt x="577471" y="5333905"/>
                  <a:pt x="598837" y="5342278"/>
                  <a:pt x="621207" y="5344068"/>
                </a:cubicBezTo>
                <a:cubicBezTo>
                  <a:pt x="735272" y="5353193"/>
                  <a:pt x="849807" y="5354954"/>
                  <a:pt x="964107" y="5360397"/>
                </a:cubicBezTo>
                <a:cubicBezTo>
                  <a:pt x="994378" y="5358804"/>
                  <a:pt x="1389765" y="5341161"/>
                  <a:pt x="1470293" y="5327740"/>
                </a:cubicBezTo>
                <a:cubicBezTo>
                  <a:pt x="1504249" y="5322081"/>
                  <a:pt x="1535608" y="5305968"/>
                  <a:pt x="1568265" y="5295082"/>
                </a:cubicBezTo>
                <a:lnTo>
                  <a:pt x="1617250" y="5278754"/>
                </a:lnTo>
                <a:cubicBezTo>
                  <a:pt x="1633579" y="5273311"/>
                  <a:pt x="1649686" y="5267153"/>
                  <a:pt x="1666236" y="5262425"/>
                </a:cubicBezTo>
                <a:lnTo>
                  <a:pt x="1780536" y="5229768"/>
                </a:lnTo>
                <a:cubicBezTo>
                  <a:pt x="1797022" y="5224822"/>
                  <a:pt x="1812644" y="5216816"/>
                  <a:pt x="1829522" y="5213440"/>
                </a:cubicBezTo>
                <a:cubicBezTo>
                  <a:pt x="1959746" y="5187395"/>
                  <a:pt x="1920355" y="5207768"/>
                  <a:pt x="2041793" y="5180782"/>
                </a:cubicBezTo>
                <a:cubicBezTo>
                  <a:pt x="2058595" y="5177048"/>
                  <a:pt x="2074450" y="5169897"/>
                  <a:pt x="2090779" y="5164454"/>
                </a:cubicBezTo>
                <a:cubicBezTo>
                  <a:pt x="2107108" y="5153568"/>
                  <a:pt x="2120576" y="5135909"/>
                  <a:pt x="2139765" y="5131797"/>
                </a:cubicBezTo>
                <a:cubicBezTo>
                  <a:pt x="2198549" y="5119200"/>
                  <a:pt x="2259673" y="5122492"/>
                  <a:pt x="2319379" y="5115468"/>
                </a:cubicBezTo>
                <a:cubicBezTo>
                  <a:pt x="2352260" y="5111600"/>
                  <a:pt x="2384693" y="5104583"/>
                  <a:pt x="2417350" y="5099140"/>
                </a:cubicBezTo>
                <a:cubicBezTo>
                  <a:pt x="2433679" y="5088254"/>
                  <a:pt x="2447718" y="5072688"/>
                  <a:pt x="2466336" y="5066482"/>
                </a:cubicBezTo>
                <a:cubicBezTo>
                  <a:pt x="2520538" y="5048415"/>
                  <a:pt x="2745943" y="5035017"/>
                  <a:pt x="2760250" y="5033825"/>
                </a:cubicBezTo>
                <a:cubicBezTo>
                  <a:pt x="2945307" y="5039268"/>
                  <a:pt x="3130859" y="5035583"/>
                  <a:pt x="3315422" y="5050154"/>
                </a:cubicBezTo>
                <a:cubicBezTo>
                  <a:pt x="3339688" y="5052070"/>
                  <a:pt x="3356975" y="5077531"/>
                  <a:pt x="3380736" y="5082811"/>
                </a:cubicBezTo>
                <a:cubicBezTo>
                  <a:pt x="3455877" y="5099509"/>
                  <a:pt x="3533857" y="5100372"/>
                  <a:pt x="3609336" y="5115468"/>
                </a:cubicBezTo>
                <a:lnTo>
                  <a:pt x="3772622" y="5148125"/>
                </a:lnTo>
                <a:cubicBezTo>
                  <a:pt x="3886922" y="5142682"/>
                  <a:pt x="4001430" y="5140573"/>
                  <a:pt x="4115522" y="5131797"/>
                </a:cubicBezTo>
                <a:cubicBezTo>
                  <a:pt x="4145459" y="5129494"/>
                  <a:pt x="4229844" y="5107299"/>
                  <a:pt x="4262479" y="5099140"/>
                </a:cubicBezTo>
                <a:cubicBezTo>
                  <a:pt x="4273365" y="5088254"/>
                  <a:pt x="4281366" y="5073367"/>
                  <a:pt x="4295136" y="5066482"/>
                </a:cubicBezTo>
                <a:cubicBezTo>
                  <a:pt x="4313975" y="5057062"/>
                  <a:pt x="4429218" y="5037688"/>
                  <a:pt x="4442093" y="5033825"/>
                </a:cubicBezTo>
                <a:cubicBezTo>
                  <a:pt x="4470168" y="5025403"/>
                  <a:pt x="4497053" y="5013297"/>
                  <a:pt x="4523736" y="5001168"/>
                </a:cubicBezTo>
                <a:cubicBezTo>
                  <a:pt x="4556975" y="4986059"/>
                  <a:pt x="4592179" y="4973657"/>
                  <a:pt x="4621707" y="4952182"/>
                </a:cubicBezTo>
                <a:cubicBezTo>
                  <a:pt x="4774938" y="4840741"/>
                  <a:pt x="4633522" y="4887997"/>
                  <a:pt x="4768665" y="4854211"/>
                </a:cubicBezTo>
                <a:cubicBezTo>
                  <a:pt x="4784993" y="4843325"/>
                  <a:pt x="4800098" y="4830330"/>
                  <a:pt x="4817650" y="4821554"/>
                </a:cubicBezTo>
                <a:cubicBezTo>
                  <a:pt x="4891877" y="4784440"/>
                  <a:pt x="5059108" y="4791477"/>
                  <a:pt x="5095236" y="4788897"/>
                </a:cubicBezTo>
                <a:cubicBezTo>
                  <a:pt x="5176879" y="4794340"/>
                  <a:pt x="5259930" y="4789178"/>
                  <a:pt x="5340165" y="4805225"/>
                </a:cubicBezTo>
                <a:cubicBezTo>
                  <a:pt x="5371286" y="4811449"/>
                  <a:pt x="5393421" y="4840018"/>
                  <a:pt x="5421807" y="4854211"/>
                </a:cubicBezTo>
                <a:cubicBezTo>
                  <a:pt x="5448023" y="4867319"/>
                  <a:pt x="5476665" y="4874964"/>
                  <a:pt x="5503450" y="4886868"/>
                </a:cubicBezTo>
                <a:cubicBezTo>
                  <a:pt x="5525693" y="4896754"/>
                  <a:pt x="5546392" y="4909936"/>
                  <a:pt x="5568765" y="4919525"/>
                </a:cubicBezTo>
                <a:cubicBezTo>
                  <a:pt x="5584585" y="4926305"/>
                  <a:pt x="5602022" y="4928864"/>
                  <a:pt x="5617750" y="4935854"/>
                </a:cubicBezTo>
                <a:cubicBezTo>
                  <a:pt x="5651115" y="4950683"/>
                  <a:pt x="5680825" y="4974102"/>
                  <a:pt x="5715722" y="4984840"/>
                </a:cubicBezTo>
                <a:cubicBezTo>
                  <a:pt x="5752507" y="4996158"/>
                  <a:pt x="5792059" y="4994841"/>
                  <a:pt x="5830022" y="5001168"/>
                </a:cubicBezTo>
                <a:cubicBezTo>
                  <a:pt x="6032486" y="5034912"/>
                  <a:pt x="5750005" y="5002801"/>
                  <a:pt x="6091279" y="5033825"/>
                </a:cubicBezTo>
                <a:cubicBezTo>
                  <a:pt x="6383577" y="5179974"/>
                  <a:pt x="6101473" y="5050561"/>
                  <a:pt x="6907707" y="5082811"/>
                </a:cubicBezTo>
                <a:cubicBezTo>
                  <a:pt x="6930131" y="5083708"/>
                  <a:pt x="6951016" y="5094739"/>
                  <a:pt x="6973022" y="5099140"/>
                </a:cubicBezTo>
                <a:cubicBezTo>
                  <a:pt x="7005487" y="5105633"/>
                  <a:pt x="7038336" y="5110025"/>
                  <a:pt x="7070993" y="5115468"/>
                </a:cubicBezTo>
                <a:cubicBezTo>
                  <a:pt x="7264328" y="5192802"/>
                  <a:pt x="7102093" y="5138225"/>
                  <a:pt x="7495536" y="5164454"/>
                </a:cubicBezTo>
                <a:cubicBezTo>
                  <a:pt x="7540929" y="5167480"/>
                  <a:pt x="7722842" y="5190826"/>
                  <a:pt x="7773122" y="5197111"/>
                </a:cubicBezTo>
                <a:cubicBezTo>
                  <a:pt x="7811222" y="5207997"/>
                  <a:pt x="7848981" y="5220158"/>
                  <a:pt x="7887422" y="5229768"/>
                </a:cubicBezTo>
                <a:cubicBezTo>
                  <a:pt x="7933075" y="5241181"/>
                  <a:pt x="8023350" y="5255144"/>
                  <a:pt x="8067036" y="5262425"/>
                </a:cubicBezTo>
                <a:cubicBezTo>
                  <a:pt x="8170450" y="5256982"/>
                  <a:pt x="8274671" y="5260089"/>
                  <a:pt x="8377279" y="5246097"/>
                </a:cubicBezTo>
                <a:cubicBezTo>
                  <a:pt x="8407574" y="5241966"/>
                  <a:pt x="8437100" y="5198240"/>
                  <a:pt x="8458922" y="5180782"/>
                </a:cubicBezTo>
                <a:cubicBezTo>
                  <a:pt x="8474246" y="5168523"/>
                  <a:pt x="8492583" y="5160384"/>
                  <a:pt x="8507907" y="5148125"/>
                </a:cubicBezTo>
                <a:cubicBezTo>
                  <a:pt x="8538770" y="5123434"/>
                  <a:pt x="8552003" y="5100433"/>
                  <a:pt x="8573222" y="5066482"/>
                </a:cubicBezTo>
                <a:cubicBezTo>
                  <a:pt x="8590042" y="5039569"/>
                  <a:pt x="8605879" y="5012054"/>
                  <a:pt x="8622207" y="4984840"/>
                </a:cubicBezTo>
                <a:cubicBezTo>
                  <a:pt x="8627650" y="4865097"/>
                  <a:pt x="8630819" y="4745229"/>
                  <a:pt x="8638536" y="4625611"/>
                </a:cubicBezTo>
                <a:cubicBezTo>
                  <a:pt x="8639713" y="4607368"/>
                  <a:pt x="8655457" y="4438974"/>
                  <a:pt x="8671193" y="4397011"/>
                </a:cubicBezTo>
                <a:cubicBezTo>
                  <a:pt x="8678084" y="4378636"/>
                  <a:pt x="8692964" y="4364354"/>
                  <a:pt x="8703850" y="4348025"/>
                </a:cubicBezTo>
                <a:cubicBezTo>
                  <a:pt x="8709293" y="4315368"/>
                  <a:pt x="8716523" y="4282959"/>
                  <a:pt x="8720179" y="4250054"/>
                </a:cubicBezTo>
                <a:cubicBezTo>
                  <a:pt x="8732859" y="4135939"/>
                  <a:pt x="8716528" y="4016079"/>
                  <a:pt x="8752836" y="3907154"/>
                </a:cubicBezTo>
                <a:lnTo>
                  <a:pt x="8785493" y="3809182"/>
                </a:lnTo>
                <a:cubicBezTo>
                  <a:pt x="8780050" y="3754754"/>
                  <a:pt x="8776901" y="3700047"/>
                  <a:pt x="8769165" y="3645897"/>
                </a:cubicBezTo>
                <a:cubicBezTo>
                  <a:pt x="8758983" y="3574621"/>
                  <a:pt x="8752017" y="3593637"/>
                  <a:pt x="8736507" y="3531597"/>
                </a:cubicBezTo>
                <a:cubicBezTo>
                  <a:pt x="8729776" y="3504672"/>
                  <a:pt x="8725622" y="3477168"/>
                  <a:pt x="8720179" y="3449954"/>
                </a:cubicBezTo>
                <a:cubicBezTo>
                  <a:pt x="8725622" y="3346540"/>
                  <a:pt x="8727536" y="3242879"/>
                  <a:pt x="8736507" y="3139711"/>
                </a:cubicBezTo>
                <a:cubicBezTo>
                  <a:pt x="8738451" y="3117354"/>
                  <a:pt x="8743996" y="3095024"/>
                  <a:pt x="8752836" y="3074397"/>
                </a:cubicBezTo>
                <a:cubicBezTo>
                  <a:pt x="8760567" y="3056359"/>
                  <a:pt x="8774607" y="3041740"/>
                  <a:pt x="8785493" y="3025411"/>
                </a:cubicBezTo>
                <a:cubicBezTo>
                  <a:pt x="8790936" y="3003640"/>
                  <a:pt x="8795657" y="2981675"/>
                  <a:pt x="8801822" y="2960097"/>
                </a:cubicBezTo>
                <a:cubicBezTo>
                  <a:pt x="8806550" y="2943547"/>
                  <a:pt x="8815071" y="2928045"/>
                  <a:pt x="8818150" y="2911111"/>
                </a:cubicBezTo>
                <a:cubicBezTo>
                  <a:pt x="8826000" y="2867937"/>
                  <a:pt x="8823836" y="2823054"/>
                  <a:pt x="8834479" y="2780482"/>
                </a:cubicBezTo>
                <a:cubicBezTo>
                  <a:pt x="8840383" y="2756868"/>
                  <a:pt x="8858096" y="2737768"/>
                  <a:pt x="8867136" y="2715168"/>
                </a:cubicBezTo>
                <a:cubicBezTo>
                  <a:pt x="8889730" y="2658683"/>
                  <a:pt x="8916343" y="2559271"/>
                  <a:pt x="8932450" y="2502897"/>
                </a:cubicBezTo>
                <a:cubicBezTo>
                  <a:pt x="8937893" y="2443025"/>
                  <a:pt x="8941755" y="2382989"/>
                  <a:pt x="8948779" y="2323282"/>
                </a:cubicBezTo>
                <a:cubicBezTo>
                  <a:pt x="8952647" y="2290401"/>
                  <a:pt x="8959185" y="2257884"/>
                  <a:pt x="8965107" y="2225311"/>
                </a:cubicBezTo>
                <a:cubicBezTo>
                  <a:pt x="8981859" y="2133174"/>
                  <a:pt x="8988256" y="2116388"/>
                  <a:pt x="9014093" y="2013040"/>
                </a:cubicBezTo>
                <a:cubicBezTo>
                  <a:pt x="9008650" y="1838868"/>
                  <a:pt x="9005861" y="1664594"/>
                  <a:pt x="8997765" y="1490525"/>
                </a:cubicBezTo>
                <a:cubicBezTo>
                  <a:pt x="8994972" y="1430472"/>
                  <a:pt x="8981436" y="1371029"/>
                  <a:pt x="8981436" y="1310911"/>
                </a:cubicBezTo>
                <a:cubicBezTo>
                  <a:pt x="8981436" y="1002264"/>
                  <a:pt x="8964160" y="1068831"/>
                  <a:pt x="9014093" y="919025"/>
                </a:cubicBezTo>
                <a:cubicBezTo>
                  <a:pt x="9008650" y="880925"/>
                  <a:pt x="9003617" y="842764"/>
                  <a:pt x="8997765" y="804725"/>
                </a:cubicBezTo>
                <a:cubicBezTo>
                  <a:pt x="8952434" y="510074"/>
                  <a:pt x="9012477" y="924034"/>
                  <a:pt x="8965107" y="592454"/>
                </a:cubicBezTo>
                <a:cubicBezTo>
                  <a:pt x="8959664" y="505368"/>
                  <a:pt x="8962387" y="417385"/>
                  <a:pt x="8948779" y="331197"/>
                </a:cubicBezTo>
                <a:cubicBezTo>
                  <a:pt x="8945718" y="311813"/>
                  <a:pt x="8923853" y="300249"/>
                  <a:pt x="8916122" y="282211"/>
                </a:cubicBezTo>
                <a:cubicBezTo>
                  <a:pt x="8895621" y="234376"/>
                  <a:pt x="8907950" y="192396"/>
                  <a:pt x="8867136" y="151582"/>
                </a:cubicBezTo>
                <a:cubicBezTo>
                  <a:pt x="8854965" y="139411"/>
                  <a:pt x="8835084" y="138333"/>
                  <a:pt x="8818150" y="135254"/>
                </a:cubicBezTo>
                <a:cubicBezTo>
                  <a:pt x="8774976" y="127404"/>
                  <a:pt x="8731065" y="124368"/>
                  <a:pt x="8687522" y="118925"/>
                </a:cubicBezTo>
                <a:cubicBezTo>
                  <a:pt x="8649422" y="108039"/>
                  <a:pt x="8612408" y="92146"/>
                  <a:pt x="8573222" y="86268"/>
                </a:cubicBezTo>
                <a:cubicBezTo>
                  <a:pt x="8542335" y="81635"/>
                  <a:pt x="8128558" y="53941"/>
                  <a:pt x="8116022" y="53611"/>
                </a:cubicBezTo>
                <a:lnTo>
                  <a:pt x="7119979" y="37282"/>
                </a:lnTo>
                <a:cubicBezTo>
                  <a:pt x="7060108" y="26396"/>
                  <a:pt x="7001205" y="5892"/>
                  <a:pt x="6940365" y="4625"/>
                </a:cubicBezTo>
                <a:cubicBezTo>
                  <a:pt x="6485635" y="-4848"/>
                  <a:pt x="6499745" y="-2408"/>
                  <a:pt x="6221907" y="37282"/>
                </a:cubicBezTo>
                <a:cubicBezTo>
                  <a:pt x="6068960" y="88266"/>
                  <a:pt x="6295182" y="4742"/>
                  <a:pt x="6123936" y="102597"/>
                </a:cubicBezTo>
                <a:cubicBezTo>
                  <a:pt x="6104451" y="113731"/>
                  <a:pt x="6080393" y="113482"/>
                  <a:pt x="6058622" y="118925"/>
                </a:cubicBezTo>
                <a:lnTo>
                  <a:pt x="5976979" y="167911"/>
                </a:lnTo>
                <a:cubicBezTo>
                  <a:pt x="5933248" y="194822"/>
                  <a:pt x="5895063" y="233316"/>
                  <a:pt x="5846350" y="249554"/>
                </a:cubicBezTo>
                <a:cubicBezTo>
                  <a:pt x="5800626" y="264795"/>
                  <a:pt x="5712177" y="292148"/>
                  <a:pt x="5666736" y="314868"/>
                </a:cubicBezTo>
                <a:cubicBezTo>
                  <a:pt x="5649183" y="323644"/>
                  <a:pt x="5634079" y="336639"/>
                  <a:pt x="5617750" y="347525"/>
                </a:cubicBezTo>
                <a:lnTo>
                  <a:pt x="4752336" y="331197"/>
                </a:lnTo>
                <a:cubicBezTo>
                  <a:pt x="4692247" y="329319"/>
                  <a:pt x="4632633" y="319861"/>
                  <a:pt x="4572722" y="314868"/>
                </a:cubicBezTo>
                <a:lnTo>
                  <a:pt x="4360450" y="298540"/>
                </a:lnTo>
                <a:cubicBezTo>
                  <a:pt x="4257602" y="272827"/>
                  <a:pt x="4189959" y="253535"/>
                  <a:pt x="4066536" y="249554"/>
                </a:cubicBezTo>
                <a:cubicBezTo>
                  <a:pt x="3973896" y="246566"/>
                  <a:pt x="3881479" y="260439"/>
                  <a:pt x="3788950" y="265882"/>
                </a:cubicBezTo>
                <a:cubicBezTo>
                  <a:pt x="3767179" y="271325"/>
                  <a:pt x="3745214" y="276046"/>
                  <a:pt x="3723636" y="282211"/>
                </a:cubicBezTo>
                <a:cubicBezTo>
                  <a:pt x="3707086" y="286940"/>
                  <a:pt x="3691528" y="295164"/>
                  <a:pt x="3674650" y="298540"/>
                </a:cubicBezTo>
                <a:cubicBezTo>
                  <a:pt x="3196455" y="394179"/>
                  <a:pt x="2927341" y="338855"/>
                  <a:pt x="2303050" y="347525"/>
                </a:cubicBezTo>
                <a:cubicBezTo>
                  <a:pt x="2044491" y="433715"/>
                  <a:pt x="2566419" y="261982"/>
                  <a:pt x="2172422" y="380182"/>
                </a:cubicBezTo>
                <a:cubicBezTo>
                  <a:pt x="2144347" y="388604"/>
                  <a:pt x="2119057" y="405128"/>
                  <a:pt x="2090779" y="412840"/>
                </a:cubicBezTo>
                <a:cubicBezTo>
                  <a:pt x="2058838" y="421551"/>
                  <a:pt x="2025067" y="421724"/>
                  <a:pt x="1992807" y="429168"/>
                </a:cubicBezTo>
                <a:cubicBezTo>
                  <a:pt x="1913587" y="447449"/>
                  <a:pt x="1811658" y="488893"/>
                  <a:pt x="1731550" y="494482"/>
                </a:cubicBezTo>
                <a:cubicBezTo>
                  <a:pt x="1440163" y="514811"/>
                  <a:pt x="953222" y="513533"/>
                  <a:pt x="751836" y="527140"/>
                </a:cubicBezTo>
                <a:close/>
              </a:path>
            </a:pathLst>
          </a:custGeom>
          <a:solidFill>
            <a:schemeClr val="accent1"/>
          </a:solidFill>
          <a:ln w="9525" cap="flat" cmpd="sng" algn="ctr">
            <a:noFill/>
            <a:prstDash val="solid"/>
            <a:round/>
            <a:headEnd type="none" w="med" len="med"/>
            <a:tailEnd type="none" w="med" len="med"/>
          </a:ln>
          <a:effectLst>
            <a:softEdge rad="127000"/>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a:extLst>
              <a:ext uri="{FF2B5EF4-FFF2-40B4-BE49-F238E27FC236}">
                <a16:creationId xmlns:a16="http://schemas.microsoft.com/office/drawing/2014/main" id="{64A52279-CDE8-480C-8C4A-C890772FF6FC}"/>
              </a:ext>
            </a:extLst>
          </p:cNvPr>
          <p:cNvSpPr>
            <a:spLocks noGrp="1"/>
          </p:cNvSpPr>
          <p:nvPr>
            <p:ph type="title"/>
          </p:nvPr>
        </p:nvSpPr>
        <p:spPr>
          <a:xfrm>
            <a:off x="0" y="228600"/>
            <a:ext cx="9144000" cy="814388"/>
          </a:xfrm>
        </p:spPr>
        <p:txBody>
          <a:bodyPr/>
          <a:lstStyle/>
          <a:p>
            <a:r>
              <a:rPr lang="en-US" dirty="0"/>
              <a:t>Email Content Types &amp; Segmentation</a:t>
            </a:r>
            <a:r>
              <a:rPr lang="en-US" b="1" dirty="0">
                <a:solidFill>
                  <a:srgbClr val="FFFF00"/>
                </a:solidFill>
              </a:rPr>
              <a:t>*</a:t>
            </a:r>
          </a:p>
        </p:txBody>
      </p:sp>
      <p:pic>
        <p:nvPicPr>
          <p:cNvPr id="4" name="Picture 3">
            <a:extLst>
              <a:ext uri="{FF2B5EF4-FFF2-40B4-BE49-F238E27FC236}">
                <a16:creationId xmlns:a16="http://schemas.microsoft.com/office/drawing/2014/main" id="{0AA2224F-29DB-493A-8312-4A8CEF381452}"/>
              </a:ext>
            </a:extLst>
          </p:cNvPr>
          <p:cNvPicPr>
            <a:picLocks noChangeAspect="1"/>
          </p:cNvPicPr>
          <p:nvPr/>
        </p:nvPicPr>
        <p:blipFill>
          <a:blip r:embed="rId3"/>
          <a:stretch>
            <a:fillRect/>
          </a:stretch>
        </p:blipFill>
        <p:spPr>
          <a:xfrm rot="20920999">
            <a:off x="635118" y="4513852"/>
            <a:ext cx="3171825" cy="1438275"/>
          </a:xfrm>
          <a:prstGeom prst="rect">
            <a:avLst/>
          </a:prstGeom>
          <a:effectLst>
            <a:softEdge rad="50800"/>
          </a:effectLst>
        </p:spPr>
      </p:pic>
      <p:pic>
        <p:nvPicPr>
          <p:cNvPr id="5" name="Picture 4">
            <a:extLst>
              <a:ext uri="{FF2B5EF4-FFF2-40B4-BE49-F238E27FC236}">
                <a16:creationId xmlns:a16="http://schemas.microsoft.com/office/drawing/2014/main" id="{9C72E53E-B51E-4107-89A0-AB47B7423325}"/>
              </a:ext>
            </a:extLst>
          </p:cNvPr>
          <p:cNvPicPr>
            <a:picLocks noChangeAspect="1"/>
          </p:cNvPicPr>
          <p:nvPr/>
        </p:nvPicPr>
        <p:blipFill>
          <a:blip r:embed="rId4"/>
          <a:stretch>
            <a:fillRect/>
          </a:stretch>
        </p:blipFill>
        <p:spPr>
          <a:xfrm rot="727809">
            <a:off x="4634765" y="4546503"/>
            <a:ext cx="3771900" cy="1209675"/>
          </a:xfrm>
          <a:prstGeom prst="rect">
            <a:avLst/>
          </a:prstGeom>
          <a:effectLst>
            <a:softEdge rad="50800"/>
          </a:effectLst>
        </p:spPr>
      </p:pic>
      <p:pic>
        <p:nvPicPr>
          <p:cNvPr id="7" name="Picture 6">
            <a:extLst>
              <a:ext uri="{FF2B5EF4-FFF2-40B4-BE49-F238E27FC236}">
                <a16:creationId xmlns:a16="http://schemas.microsoft.com/office/drawing/2014/main" id="{518C8398-6E35-4A71-8ADE-B4101C7C4F14}"/>
              </a:ext>
            </a:extLst>
          </p:cNvPr>
          <p:cNvPicPr>
            <a:picLocks noChangeAspect="1"/>
          </p:cNvPicPr>
          <p:nvPr/>
        </p:nvPicPr>
        <p:blipFill>
          <a:blip r:embed="rId5"/>
          <a:stretch>
            <a:fillRect/>
          </a:stretch>
        </p:blipFill>
        <p:spPr>
          <a:xfrm rot="21103255">
            <a:off x="440810" y="1736615"/>
            <a:ext cx="2705100" cy="1685925"/>
          </a:xfrm>
          <a:prstGeom prst="rect">
            <a:avLst/>
          </a:prstGeom>
          <a:effectLst>
            <a:softEdge rad="50800"/>
          </a:effectLst>
        </p:spPr>
      </p:pic>
      <p:grpSp>
        <p:nvGrpSpPr>
          <p:cNvPr id="10" name="Group 9">
            <a:extLst>
              <a:ext uri="{FF2B5EF4-FFF2-40B4-BE49-F238E27FC236}">
                <a16:creationId xmlns:a16="http://schemas.microsoft.com/office/drawing/2014/main" id="{F834B599-2C03-4B76-9E22-ADC0387E0321}"/>
              </a:ext>
            </a:extLst>
          </p:cNvPr>
          <p:cNvGrpSpPr/>
          <p:nvPr/>
        </p:nvGrpSpPr>
        <p:grpSpPr>
          <a:xfrm rot="271871">
            <a:off x="6350749" y="1445507"/>
            <a:ext cx="2350855" cy="2349190"/>
            <a:chOff x="5068096" y="1772816"/>
            <a:chExt cx="2960288" cy="2945940"/>
          </a:xfrm>
        </p:grpSpPr>
        <p:pic>
          <p:nvPicPr>
            <p:cNvPr id="6" name="Picture 5">
              <a:extLst>
                <a:ext uri="{FF2B5EF4-FFF2-40B4-BE49-F238E27FC236}">
                  <a16:creationId xmlns:a16="http://schemas.microsoft.com/office/drawing/2014/main" id="{CD8EEE3D-6129-4CA3-B98D-CE6E5E494C64}"/>
                </a:ext>
              </a:extLst>
            </p:cNvPr>
            <p:cNvPicPr>
              <a:picLocks noChangeAspect="1"/>
            </p:cNvPicPr>
            <p:nvPr/>
          </p:nvPicPr>
          <p:blipFill rotWithShape="1">
            <a:blip r:embed="rId6"/>
            <a:srcRect l="6265" t="6980" r="2302" b="1785"/>
            <a:stretch/>
          </p:blipFill>
          <p:spPr>
            <a:xfrm>
              <a:off x="5076056" y="1772816"/>
              <a:ext cx="2952328" cy="2945940"/>
            </a:xfrm>
            <a:prstGeom prst="rect">
              <a:avLst/>
            </a:prstGeom>
            <a:effectLst>
              <a:softEdge rad="50800"/>
            </a:effectLst>
          </p:spPr>
        </p:pic>
        <p:sp>
          <p:nvSpPr>
            <p:cNvPr id="8" name="TextBox 7">
              <a:extLst>
                <a:ext uri="{FF2B5EF4-FFF2-40B4-BE49-F238E27FC236}">
                  <a16:creationId xmlns:a16="http://schemas.microsoft.com/office/drawing/2014/main" id="{04C597E8-B587-42C4-A637-3D31E372FAAC}"/>
                </a:ext>
              </a:extLst>
            </p:cNvPr>
            <p:cNvSpPr txBox="1"/>
            <p:nvPr/>
          </p:nvSpPr>
          <p:spPr>
            <a:xfrm>
              <a:off x="5068096" y="4148911"/>
              <a:ext cx="1871025" cy="400110"/>
            </a:xfrm>
            <a:prstGeom prst="rect">
              <a:avLst/>
            </a:prstGeom>
            <a:noFill/>
          </p:spPr>
          <p:txBody>
            <a:bodyPr wrap="none" rtlCol="0">
              <a:spAutoFit/>
            </a:bodyPr>
            <a:lstStyle/>
            <a:p>
              <a:r>
                <a:rPr lang="en-US" sz="2000" dirty="0">
                  <a:solidFill>
                    <a:srgbClr val="555552"/>
                  </a:solidFill>
                  <a:latin typeface="Berlin Sans FB Demi" panose="020E0802020502020306" pitchFamily="34" charset="0"/>
                </a:rPr>
                <a:t>Vertical Search</a:t>
              </a:r>
            </a:p>
          </p:txBody>
        </p:sp>
      </p:grpSp>
      <p:pic>
        <p:nvPicPr>
          <p:cNvPr id="12" name="Picture 11">
            <a:extLst>
              <a:ext uri="{FF2B5EF4-FFF2-40B4-BE49-F238E27FC236}">
                <a16:creationId xmlns:a16="http://schemas.microsoft.com/office/drawing/2014/main" id="{9CB8D4AC-0B0E-43B7-911A-FF03D0E66E47}"/>
              </a:ext>
            </a:extLst>
          </p:cNvPr>
          <p:cNvPicPr>
            <a:picLocks noChangeAspect="1"/>
          </p:cNvPicPr>
          <p:nvPr/>
        </p:nvPicPr>
        <p:blipFill rotWithShape="1">
          <a:blip r:embed="rId7"/>
          <a:srcRect l="3122" r="3790"/>
          <a:stretch/>
        </p:blipFill>
        <p:spPr>
          <a:xfrm>
            <a:off x="3614306" y="2058271"/>
            <a:ext cx="2376264" cy="1790700"/>
          </a:xfrm>
          <a:prstGeom prst="rect">
            <a:avLst/>
          </a:prstGeom>
          <a:effectLst>
            <a:softEdge rad="50800"/>
          </a:effectLst>
        </p:spPr>
      </p:pic>
    </p:spTree>
    <p:extLst>
      <p:ext uri="{BB962C8B-B14F-4D97-AF65-F5344CB8AC3E}">
        <p14:creationId xmlns:p14="http://schemas.microsoft.com/office/powerpoint/2010/main" val="698767296"/>
      </p:ext>
    </p:extLst>
  </p:cSld>
  <p:clrMapOvr>
    <a:masterClrMapping/>
  </p:clrMapOvr>
  <p:transition>
    <p:zoom/>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E54FAE2F-9A60-45D0-9658-2E7C5B05512F}"/>
              </a:ext>
            </a:extLst>
          </p:cNvPr>
          <p:cNvSpPr/>
          <p:nvPr/>
        </p:nvSpPr>
        <p:spPr>
          <a:xfrm>
            <a:off x="150124" y="1596788"/>
            <a:ext cx="5612485" cy="1378424"/>
          </a:xfrm>
          <a:prstGeom prst="rect">
            <a:avLst/>
          </a:prstGeom>
          <a:solidFill>
            <a:srgbClr val="000000"/>
          </a:solidFill>
        </p:spPr>
        <p:txBody>
          <a:bodyPr wrap="none" lIns="91440" tIns="45720" rIns="91440" bIns="45720">
            <a:prstTxWarp prst="textPlain">
              <a:avLst/>
            </a:prstTxWarp>
            <a:spAutoFit/>
          </a:bodyPr>
          <a:lstStyle/>
          <a:p>
            <a:pPr algn="ctr"/>
            <a:r>
              <a:rPr lang="en-US" sz="5400" b="1" cap="none" spc="50" dirty="0">
                <a:ln w="0"/>
                <a:solidFill>
                  <a:schemeClr val="accent4">
                    <a:lumMod val="25000"/>
                  </a:schemeClr>
                </a:solidFill>
                <a:effectLst>
                  <a:outerShdw blurRad="38100" dist="38100" dir="2700000" algn="tl">
                    <a:srgbClr val="000000">
                      <a:alpha val="43137"/>
                    </a:srgbClr>
                  </a:outerShdw>
                </a:effectLst>
              </a:rPr>
              <a:t>Personalize</a:t>
            </a:r>
          </a:p>
        </p:txBody>
      </p:sp>
      <p:sp>
        <p:nvSpPr>
          <p:cNvPr id="2" name="Title 1"/>
          <p:cNvSpPr>
            <a:spLocks noGrp="1"/>
          </p:cNvSpPr>
          <p:nvPr>
            <p:ph type="title"/>
          </p:nvPr>
        </p:nvSpPr>
        <p:spPr/>
        <p:txBody>
          <a:bodyPr/>
          <a:lstStyle/>
          <a:p>
            <a:r>
              <a:rPr lang="en-US" dirty="0">
                <a:solidFill>
                  <a:srgbClr val="FFFF00"/>
                </a:solidFill>
                <a:latin typeface="Garamond" pitchFamily="18" charset="0"/>
              </a:rPr>
              <a:t>Email Parts</a:t>
            </a:r>
          </a:p>
        </p:txBody>
      </p:sp>
      <p:sp>
        <p:nvSpPr>
          <p:cNvPr id="3" name="Content Placeholder 2"/>
          <p:cNvSpPr>
            <a:spLocks noGrp="1"/>
          </p:cNvSpPr>
          <p:nvPr>
            <p:ph idx="1"/>
          </p:nvPr>
        </p:nvSpPr>
        <p:spPr>
          <a:xfrm>
            <a:off x="457200" y="1600200"/>
            <a:ext cx="8229600" cy="4953000"/>
          </a:xfrm>
        </p:spPr>
        <p:txBody>
          <a:bodyPr/>
          <a:lstStyle/>
          <a:p>
            <a:r>
              <a:rPr lang="en-US" b="1" dirty="0">
                <a:solidFill>
                  <a:srgbClr val="FFFF00"/>
                </a:solidFill>
                <a:latin typeface="Garamond" pitchFamily="18" charset="0"/>
              </a:rPr>
              <a:t>Subject line*</a:t>
            </a:r>
          </a:p>
          <a:p>
            <a:pPr lvl="1"/>
            <a:r>
              <a:rPr lang="en-US" b="1" dirty="0">
                <a:solidFill>
                  <a:srgbClr val="FFFF00"/>
                </a:solidFill>
                <a:latin typeface="Garamond" pitchFamily="18" charset="0"/>
              </a:rPr>
              <a:t>Straightforward, descriptive</a:t>
            </a:r>
          </a:p>
          <a:p>
            <a:pPr lvl="1"/>
            <a:r>
              <a:rPr lang="en-US" b="1" dirty="0">
                <a:solidFill>
                  <a:srgbClr val="FFFF00"/>
                </a:solidFill>
                <a:latin typeface="Garamond" pitchFamily="18" charset="0"/>
              </a:rPr>
              <a:t>Avoid selling</a:t>
            </a:r>
          </a:p>
          <a:p>
            <a:r>
              <a:rPr lang="en-US" dirty="0">
                <a:latin typeface="Garamond" pitchFamily="18" charset="0"/>
              </a:rPr>
              <a:t>Ad Copy</a:t>
            </a:r>
          </a:p>
          <a:p>
            <a:pPr lvl="1"/>
            <a:r>
              <a:rPr lang="en-US" dirty="0">
                <a:latin typeface="Garamond" pitchFamily="18" charset="0"/>
              </a:rPr>
              <a:t>Appropriate format (images vs. text)</a:t>
            </a:r>
          </a:p>
          <a:p>
            <a:pPr lvl="1"/>
            <a:r>
              <a:rPr lang="en-US" dirty="0">
                <a:latin typeface="Garamond" pitchFamily="18" charset="0"/>
              </a:rPr>
              <a:t>Test and link to the RIGHT landing page</a:t>
            </a:r>
          </a:p>
          <a:p>
            <a:r>
              <a:rPr lang="en-US" dirty="0">
                <a:solidFill>
                  <a:srgbClr val="FFFF00"/>
                </a:solidFill>
                <a:latin typeface="Garamond" pitchFamily="18" charset="0"/>
              </a:rPr>
              <a:t>Unsubscribe</a:t>
            </a:r>
            <a:r>
              <a:rPr lang="en-US" b="1" dirty="0">
                <a:solidFill>
                  <a:srgbClr val="FFFF00"/>
                </a:solidFill>
                <a:latin typeface="Garamond" pitchFamily="18" charset="0"/>
              </a:rPr>
              <a:t>**</a:t>
            </a:r>
          </a:p>
          <a:p>
            <a:pPr lvl="1"/>
            <a:r>
              <a:rPr lang="en-US" dirty="0">
                <a:latin typeface="Garamond" pitchFamily="18" charset="0"/>
              </a:rPr>
              <a:t>Easy to find</a:t>
            </a:r>
          </a:p>
          <a:p>
            <a:pPr lvl="1"/>
            <a:r>
              <a:rPr lang="en-US" dirty="0">
                <a:latin typeface="Garamond" pitchFamily="18" charset="0"/>
              </a:rPr>
              <a:t>Collect additional information</a:t>
            </a:r>
          </a:p>
        </p:txBody>
      </p:sp>
      <p:pic>
        <p:nvPicPr>
          <p:cNvPr id="14" name="Picture 13">
            <a:hlinkClick r:id="rId3"/>
          </p:cNvPr>
          <p:cNvPicPr>
            <a:picLocks noChangeAspect="1"/>
          </p:cNvPicPr>
          <p:nvPr/>
        </p:nvPicPr>
        <p:blipFill rotWithShape="1">
          <a:blip r:embed="rId4"/>
          <a:srcRect t="22229" b="28400"/>
          <a:stretch/>
        </p:blipFill>
        <p:spPr>
          <a:xfrm rot="1209132">
            <a:off x="5765108" y="5857707"/>
            <a:ext cx="1526560" cy="554505"/>
          </a:xfrm>
          <a:prstGeom prst="rect">
            <a:avLst/>
          </a:prstGeom>
        </p:spPr>
      </p:pic>
      <p:pic>
        <p:nvPicPr>
          <p:cNvPr id="15" name="Picture 14"/>
          <p:cNvPicPr>
            <a:picLocks noChangeAspect="1"/>
          </p:cNvPicPr>
          <p:nvPr/>
        </p:nvPicPr>
        <p:blipFill rotWithShape="1">
          <a:blip r:embed="rId5"/>
          <a:srcRect t="25315" b="28400"/>
          <a:stretch/>
        </p:blipFill>
        <p:spPr>
          <a:xfrm rot="19145511">
            <a:off x="7285707" y="5734832"/>
            <a:ext cx="1709565" cy="582168"/>
          </a:xfrm>
          <a:prstGeom prst="rect">
            <a:avLst/>
          </a:prstGeom>
        </p:spPr>
      </p:pic>
      <p:pic>
        <p:nvPicPr>
          <p:cNvPr id="16" name="Picture 15"/>
          <p:cNvPicPr>
            <a:picLocks noChangeAspect="1"/>
          </p:cNvPicPr>
          <p:nvPr/>
        </p:nvPicPr>
        <p:blipFill rotWithShape="1">
          <a:blip r:embed="rId6"/>
          <a:srcRect t="25044" b="28671"/>
          <a:stretch/>
        </p:blipFill>
        <p:spPr>
          <a:xfrm rot="19445994">
            <a:off x="5578908" y="4642187"/>
            <a:ext cx="1656184" cy="563990"/>
          </a:xfrm>
          <a:prstGeom prst="rect">
            <a:avLst/>
          </a:prstGeom>
        </p:spPr>
      </p:pic>
      <p:pic>
        <p:nvPicPr>
          <p:cNvPr id="17" name="Picture 16"/>
          <p:cNvPicPr>
            <a:picLocks noChangeAspect="1"/>
          </p:cNvPicPr>
          <p:nvPr/>
        </p:nvPicPr>
        <p:blipFill>
          <a:blip r:embed="rId7"/>
          <a:stretch>
            <a:fillRect/>
          </a:stretch>
        </p:blipFill>
        <p:spPr>
          <a:xfrm rot="1880936">
            <a:off x="6975528" y="4329606"/>
            <a:ext cx="1905000" cy="466725"/>
          </a:xfrm>
          <a:prstGeom prst="rect">
            <a:avLst/>
          </a:prstGeom>
        </p:spPr>
      </p:pic>
      <p:pic>
        <p:nvPicPr>
          <p:cNvPr id="18" name="Picture 17"/>
          <p:cNvPicPr>
            <a:picLocks noChangeAspect="1"/>
          </p:cNvPicPr>
          <p:nvPr/>
        </p:nvPicPr>
        <p:blipFill>
          <a:blip r:embed="rId8"/>
          <a:stretch>
            <a:fillRect/>
          </a:stretch>
        </p:blipFill>
        <p:spPr>
          <a:xfrm rot="20749209">
            <a:off x="6081358" y="5244497"/>
            <a:ext cx="664468" cy="664468"/>
          </a:xfrm>
          <a:prstGeom prst="rect">
            <a:avLst/>
          </a:prstGeom>
        </p:spPr>
      </p:pic>
      <p:grpSp>
        <p:nvGrpSpPr>
          <p:cNvPr id="7" name="Group 6">
            <a:extLst>
              <a:ext uri="{FF2B5EF4-FFF2-40B4-BE49-F238E27FC236}">
                <a16:creationId xmlns:a16="http://schemas.microsoft.com/office/drawing/2014/main" id="{8B095B43-BBCA-4DAF-8CB1-03AE2C05F21D}"/>
              </a:ext>
            </a:extLst>
          </p:cNvPr>
          <p:cNvGrpSpPr/>
          <p:nvPr/>
        </p:nvGrpSpPr>
        <p:grpSpPr>
          <a:xfrm>
            <a:off x="6005382" y="905543"/>
            <a:ext cx="3119567" cy="2857500"/>
            <a:chOff x="5989457" y="1600200"/>
            <a:chExt cx="2857500" cy="2857500"/>
          </a:xfrm>
        </p:grpSpPr>
        <p:grpSp>
          <p:nvGrpSpPr>
            <p:cNvPr id="13" name="Group 12"/>
            <p:cNvGrpSpPr/>
            <p:nvPr/>
          </p:nvGrpSpPr>
          <p:grpSpPr>
            <a:xfrm>
              <a:off x="5989457" y="1600200"/>
              <a:ext cx="2857500" cy="2857500"/>
              <a:chOff x="6012160" y="2276872"/>
              <a:chExt cx="2857500" cy="2857500"/>
            </a:xfrm>
          </p:grpSpPr>
          <p:pic>
            <p:nvPicPr>
              <p:cNvPr id="1026" name="Picture 2" descr="Image result for cool button images"/>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012160" y="2276872"/>
                <a:ext cx="2857500" cy="28575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64487" y="3167013"/>
                <a:ext cx="1917513" cy="1077218"/>
              </a:xfrm>
              <a:prstGeom prst="rect">
                <a:avLst/>
              </a:prstGeom>
              <a:noFill/>
            </p:spPr>
            <p:txBody>
              <a:bodyPr wrap="none" rtlCol="0">
                <a:spAutoFit/>
              </a:bodyPr>
              <a:lstStyle/>
              <a:p>
                <a:pPr algn="ctr"/>
                <a:r>
                  <a:rPr lang="en-US" sz="3200" b="1" dirty="0">
                    <a:solidFill>
                      <a:srgbClr val="C00000"/>
                    </a:solidFill>
                  </a:rPr>
                  <a:t>DOUBLE</a:t>
                </a:r>
              </a:p>
              <a:p>
                <a:pPr algn="ctr"/>
                <a:r>
                  <a:rPr lang="en-US" sz="3200" b="1" dirty="0">
                    <a:solidFill>
                      <a:srgbClr val="C00000"/>
                    </a:solidFill>
                  </a:rPr>
                  <a:t>OPT-IN</a:t>
                </a:r>
              </a:p>
            </p:txBody>
          </p:sp>
        </p:grpSp>
        <p:sp>
          <p:nvSpPr>
            <p:cNvPr id="5" name="Oval 4"/>
            <p:cNvSpPr/>
            <p:nvPr/>
          </p:nvSpPr>
          <p:spPr bwMode="auto">
            <a:xfrm>
              <a:off x="5989457" y="1600200"/>
              <a:ext cx="2857500" cy="2856821"/>
            </a:xfrm>
            <a:prstGeom prst="ellipse">
              <a:avLst/>
            </a:prstGeom>
            <a:noFill/>
            <a:ln w="28575" cap="flat" cmpd="sng" algn="ctr">
              <a:solidFill>
                <a:srgbClr val="FFFF0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grpSp>
      <p:pic>
        <p:nvPicPr>
          <p:cNvPr id="6" name="Picture 5">
            <a:hlinkClick r:id="rId10"/>
            <a:extLst>
              <a:ext uri="{FF2B5EF4-FFF2-40B4-BE49-F238E27FC236}">
                <a16:creationId xmlns:a16="http://schemas.microsoft.com/office/drawing/2014/main" id="{798B82E6-F74B-4D7F-A1F4-B8A2B8690383}"/>
              </a:ext>
            </a:extLst>
          </p:cNvPr>
          <p:cNvPicPr>
            <a:picLocks noChangeAspect="1"/>
          </p:cNvPicPr>
          <p:nvPr/>
        </p:nvPicPr>
        <p:blipFill>
          <a:blip r:embed="rId11"/>
          <a:stretch>
            <a:fillRect/>
          </a:stretch>
        </p:blipFill>
        <p:spPr>
          <a:xfrm>
            <a:off x="6565035" y="4684928"/>
            <a:ext cx="1672286" cy="1393571"/>
          </a:xfrm>
          <a:prstGeom prst="rect">
            <a:avLst/>
          </a:prstGeom>
          <a:ln w="38100">
            <a:solidFill>
              <a:schemeClr val="accent1"/>
            </a:solidFill>
          </a:ln>
        </p:spPr>
      </p:pic>
      <p:sp>
        <p:nvSpPr>
          <p:cNvPr id="9" name="Isosceles Triangle 8">
            <a:extLst>
              <a:ext uri="{FF2B5EF4-FFF2-40B4-BE49-F238E27FC236}">
                <a16:creationId xmlns:a16="http://schemas.microsoft.com/office/drawing/2014/main" id="{B8B7A37C-F7A9-4929-9CFB-0BDF5A1E360C}"/>
              </a:ext>
            </a:extLst>
          </p:cNvPr>
          <p:cNvSpPr/>
          <p:nvPr/>
        </p:nvSpPr>
        <p:spPr bwMode="auto">
          <a:xfrm rot="5400000">
            <a:off x="5194782" y="2164614"/>
            <a:ext cx="1378426" cy="242773"/>
          </a:xfrm>
          <a:prstGeom prst="triangle">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380292422"/>
      </p:ext>
    </p:extLst>
  </p:cSld>
  <p:clrMapOvr>
    <a:masterClrMapping/>
  </p:clrMapOvr>
  <p:transition>
    <p:zoom/>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ight Arrow 4"/>
          <p:cNvSpPr/>
          <p:nvPr/>
        </p:nvSpPr>
        <p:spPr>
          <a:xfrm>
            <a:off x="478611" y="1371600"/>
            <a:ext cx="8186778" cy="5573608"/>
          </a:xfrm>
          <a:custGeom>
            <a:avLst/>
            <a:gdLst>
              <a:gd name="connsiteX0" fmla="*/ 0 w 5562600"/>
              <a:gd name="connsiteY0" fmla="*/ 533400 h 2133600"/>
              <a:gd name="connsiteX1" fmla="*/ 4495800 w 5562600"/>
              <a:gd name="connsiteY1" fmla="*/ 533400 h 2133600"/>
              <a:gd name="connsiteX2" fmla="*/ 4495800 w 5562600"/>
              <a:gd name="connsiteY2" fmla="*/ 0 h 2133600"/>
              <a:gd name="connsiteX3" fmla="*/ 5562600 w 5562600"/>
              <a:gd name="connsiteY3" fmla="*/ 1066800 h 2133600"/>
              <a:gd name="connsiteX4" fmla="*/ 4495800 w 5562600"/>
              <a:gd name="connsiteY4" fmla="*/ 2133600 h 2133600"/>
              <a:gd name="connsiteX5" fmla="*/ 4495800 w 5562600"/>
              <a:gd name="connsiteY5" fmla="*/ 1600200 h 2133600"/>
              <a:gd name="connsiteX6" fmla="*/ 0 w 5562600"/>
              <a:gd name="connsiteY6" fmla="*/ 1600200 h 2133600"/>
              <a:gd name="connsiteX7" fmla="*/ 0 w 5562600"/>
              <a:gd name="connsiteY7" fmla="*/ 533400 h 2133600"/>
              <a:gd name="connsiteX0" fmla="*/ 0 w 5562600"/>
              <a:gd name="connsiteY0" fmla="*/ 1600200 h 2133600"/>
              <a:gd name="connsiteX1" fmla="*/ 4495800 w 5562600"/>
              <a:gd name="connsiteY1" fmla="*/ 533400 h 2133600"/>
              <a:gd name="connsiteX2" fmla="*/ 4495800 w 5562600"/>
              <a:gd name="connsiteY2" fmla="*/ 0 h 2133600"/>
              <a:gd name="connsiteX3" fmla="*/ 5562600 w 5562600"/>
              <a:gd name="connsiteY3" fmla="*/ 1066800 h 2133600"/>
              <a:gd name="connsiteX4" fmla="*/ 4495800 w 5562600"/>
              <a:gd name="connsiteY4" fmla="*/ 2133600 h 2133600"/>
              <a:gd name="connsiteX5" fmla="*/ 4495800 w 5562600"/>
              <a:gd name="connsiteY5" fmla="*/ 1600200 h 2133600"/>
              <a:gd name="connsiteX6" fmla="*/ 0 w 5562600"/>
              <a:gd name="connsiteY6" fmla="*/ 1600200 h 2133600"/>
              <a:gd name="connsiteX0" fmla="*/ 0 w 5535304"/>
              <a:gd name="connsiteY0" fmla="*/ 1040641 h 2133600"/>
              <a:gd name="connsiteX1" fmla="*/ 4468504 w 5535304"/>
              <a:gd name="connsiteY1" fmla="*/ 533400 h 2133600"/>
              <a:gd name="connsiteX2" fmla="*/ 4468504 w 5535304"/>
              <a:gd name="connsiteY2" fmla="*/ 0 h 2133600"/>
              <a:gd name="connsiteX3" fmla="*/ 5535304 w 5535304"/>
              <a:gd name="connsiteY3" fmla="*/ 1066800 h 2133600"/>
              <a:gd name="connsiteX4" fmla="*/ 4468504 w 5535304"/>
              <a:gd name="connsiteY4" fmla="*/ 2133600 h 2133600"/>
              <a:gd name="connsiteX5" fmla="*/ 4468504 w 5535304"/>
              <a:gd name="connsiteY5" fmla="*/ 1600200 h 2133600"/>
              <a:gd name="connsiteX6" fmla="*/ 0 w 5535304"/>
              <a:gd name="connsiteY6" fmla="*/ 1040641 h 2133600"/>
              <a:gd name="connsiteX0" fmla="*/ 0 w 5577312"/>
              <a:gd name="connsiteY0" fmla="*/ 767421 h 2133600"/>
              <a:gd name="connsiteX1" fmla="*/ 4510512 w 5577312"/>
              <a:gd name="connsiteY1" fmla="*/ 533400 h 2133600"/>
              <a:gd name="connsiteX2" fmla="*/ 4510512 w 5577312"/>
              <a:gd name="connsiteY2" fmla="*/ 0 h 2133600"/>
              <a:gd name="connsiteX3" fmla="*/ 5577312 w 5577312"/>
              <a:gd name="connsiteY3" fmla="*/ 1066800 h 2133600"/>
              <a:gd name="connsiteX4" fmla="*/ 4510512 w 5577312"/>
              <a:gd name="connsiteY4" fmla="*/ 2133600 h 2133600"/>
              <a:gd name="connsiteX5" fmla="*/ 4510512 w 5577312"/>
              <a:gd name="connsiteY5" fmla="*/ 1600200 h 2133600"/>
              <a:gd name="connsiteX6" fmla="*/ 0 w 5577312"/>
              <a:gd name="connsiteY6" fmla="*/ 767421 h 2133600"/>
              <a:gd name="connsiteX0" fmla="*/ 0 w 5602517"/>
              <a:gd name="connsiteY0" fmla="*/ 702842 h 2133600"/>
              <a:gd name="connsiteX1" fmla="*/ 4535717 w 5602517"/>
              <a:gd name="connsiteY1" fmla="*/ 533400 h 2133600"/>
              <a:gd name="connsiteX2" fmla="*/ 4535717 w 5602517"/>
              <a:gd name="connsiteY2" fmla="*/ 0 h 2133600"/>
              <a:gd name="connsiteX3" fmla="*/ 5602517 w 5602517"/>
              <a:gd name="connsiteY3" fmla="*/ 1066800 h 2133600"/>
              <a:gd name="connsiteX4" fmla="*/ 4535717 w 5602517"/>
              <a:gd name="connsiteY4" fmla="*/ 2133600 h 2133600"/>
              <a:gd name="connsiteX5" fmla="*/ 4535717 w 5602517"/>
              <a:gd name="connsiteY5" fmla="*/ 1600200 h 2133600"/>
              <a:gd name="connsiteX6" fmla="*/ 0 w 5602517"/>
              <a:gd name="connsiteY6" fmla="*/ 702842 h 2133600"/>
              <a:gd name="connsiteX0" fmla="*/ 0 w 5804157"/>
              <a:gd name="connsiteY0" fmla="*/ 673036 h 2133600"/>
              <a:gd name="connsiteX1" fmla="*/ 4737357 w 5804157"/>
              <a:gd name="connsiteY1" fmla="*/ 533400 h 2133600"/>
              <a:gd name="connsiteX2" fmla="*/ 4737357 w 5804157"/>
              <a:gd name="connsiteY2" fmla="*/ 0 h 2133600"/>
              <a:gd name="connsiteX3" fmla="*/ 5804157 w 5804157"/>
              <a:gd name="connsiteY3" fmla="*/ 1066800 h 2133600"/>
              <a:gd name="connsiteX4" fmla="*/ 4737357 w 5804157"/>
              <a:gd name="connsiteY4" fmla="*/ 2133600 h 2133600"/>
              <a:gd name="connsiteX5" fmla="*/ 4737357 w 5804157"/>
              <a:gd name="connsiteY5" fmla="*/ 1600200 h 2133600"/>
              <a:gd name="connsiteX6" fmla="*/ 0 w 5804157"/>
              <a:gd name="connsiteY6"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 name="connsiteX0" fmla="*/ 10766 w 5814923"/>
              <a:gd name="connsiteY0" fmla="*/ 673036 h 2133600"/>
              <a:gd name="connsiteX1" fmla="*/ 4748123 w 5814923"/>
              <a:gd name="connsiteY1" fmla="*/ 533400 h 2133600"/>
              <a:gd name="connsiteX2" fmla="*/ 4748123 w 5814923"/>
              <a:gd name="connsiteY2" fmla="*/ 0 h 2133600"/>
              <a:gd name="connsiteX3" fmla="*/ 5814923 w 5814923"/>
              <a:gd name="connsiteY3" fmla="*/ 1066800 h 2133600"/>
              <a:gd name="connsiteX4" fmla="*/ 4748123 w 5814923"/>
              <a:gd name="connsiteY4" fmla="*/ 2133600 h 2133600"/>
              <a:gd name="connsiteX5" fmla="*/ 4748123 w 5814923"/>
              <a:gd name="connsiteY5" fmla="*/ 1600200 h 2133600"/>
              <a:gd name="connsiteX6" fmla="*/ 0 w 5814923"/>
              <a:gd name="connsiteY6" fmla="*/ 989491 h 2133600"/>
              <a:gd name="connsiteX7" fmla="*/ 10766 w 5814923"/>
              <a:gd name="connsiteY7" fmla="*/ 673036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14923" h="2133600">
                <a:moveTo>
                  <a:pt x="10766" y="673036"/>
                </a:moveTo>
                <a:lnTo>
                  <a:pt x="4748123" y="533400"/>
                </a:lnTo>
                <a:lnTo>
                  <a:pt x="4748123" y="0"/>
                </a:lnTo>
                <a:lnTo>
                  <a:pt x="5814923" y="1066800"/>
                </a:lnTo>
                <a:lnTo>
                  <a:pt x="4748123" y="2133600"/>
                </a:lnTo>
                <a:lnTo>
                  <a:pt x="4748123" y="1600200"/>
                </a:lnTo>
                <a:cubicBezTo>
                  <a:pt x="3118506" y="1372362"/>
                  <a:pt x="1603230" y="1201727"/>
                  <a:pt x="0" y="989491"/>
                </a:cubicBezTo>
                <a:cubicBezTo>
                  <a:pt x="3589" y="686387"/>
                  <a:pt x="7177" y="929336"/>
                  <a:pt x="10766" y="673036"/>
                </a:cubicBezTo>
                <a:close/>
              </a:path>
            </a:pathLst>
          </a:custGeom>
          <a:gradFill flip="none" rotWithShape="1">
            <a:gsLst>
              <a:gs pos="63000">
                <a:schemeClr val="accent6">
                  <a:lumMod val="75000"/>
                </a:schemeClr>
              </a:gs>
              <a:gs pos="0">
                <a:srgbClr val="FFC000"/>
              </a:gs>
            </a:gsLst>
            <a:lin ang="10800000" scaled="1"/>
            <a:tileRect/>
          </a:gradFill>
          <a:ln>
            <a:noFill/>
          </a:ln>
          <a:scene3d>
            <a:camera prst="orthographicFront">
              <a:rot lat="17222692" lon="18162154" rev="4074046"/>
            </a:camera>
            <a:lightRig rig="threePt" dir="t"/>
          </a:scene3d>
          <a:sp3d extrusionH="254000">
            <a:bevelT w="190500" h="508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itle 25"/>
          <p:cNvSpPr>
            <a:spLocks noGrp="1"/>
          </p:cNvSpPr>
          <p:nvPr>
            <p:ph type="title"/>
          </p:nvPr>
        </p:nvSpPr>
        <p:spPr>
          <a:xfrm>
            <a:off x="420067" y="228600"/>
            <a:ext cx="8229600" cy="868362"/>
          </a:xfrm>
        </p:spPr>
        <p:txBody>
          <a:bodyPr>
            <a:normAutofit/>
          </a:bodyPr>
          <a:lstStyle/>
          <a:p>
            <a:r>
              <a:rPr lang="en-US" sz="4000" b="0" dirty="0"/>
              <a:t>Broadcast Email Timing</a:t>
            </a:r>
            <a:r>
              <a:rPr lang="en-US" sz="4000" b="1" dirty="0">
                <a:solidFill>
                  <a:srgbClr val="FFFF00"/>
                </a:solidFill>
              </a:rPr>
              <a:t>*</a:t>
            </a:r>
          </a:p>
        </p:txBody>
      </p:sp>
      <p:sp>
        <p:nvSpPr>
          <p:cNvPr id="28" name="TextBox 27"/>
          <p:cNvSpPr txBox="1"/>
          <p:nvPr/>
        </p:nvSpPr>
        <p:spPr>
          <a:xfrm>
            <a:off x="307088" y="3197125"/>
            <a:ext cx="1143000" cy="605294"/>
          </a:xfrm>
          <a:prstGeom prst="rect">
            <a:avLst/>
          </a:prstGeom>
          <a:noFill/>
        </p:spPr>
        <p:txBody>
          <a:bodyPr wrap="square" rtlCol="0">
            <a:spAutoFit/>
          </a:bodyPr>
          <a:lstStyle/>
          <a:p>
            <a:pPr algn="ctr">
              <a:lnSpc>
                <a:spcPts val="2000"/>
              </a:lnSpc>
            </a:pPr>
            <a:r>
              <a:rPr lang="en-US" sz="2000" b="1" dirty="0">
                <a:solidFill>
                  <a:schemeClr val="tx1">
                    <a:lumMod val="75000"/>
                    <a:lumOff val="25000"/>
                  </a:schemeClr>
                </a:solidFill>
              </a:rPr>
              <a:t>Real-time</a:t>
            </a:r>
          </a:p>
        </p:txBody>
      </p:sp>
      <p:sp>
        <p:nvSpPr>
          <p:cNvPr id="29" name="TextBox 28"/>
          <p:cNvSpPr txBox="1"/>
          <p:nvPr/>
        </p:nvSpPr>
        <p:spPr>
          <a:xfrm>
            <a:off x="1797255" y="3020421"/>
            <a:ext cx="1143000" cy="348813"/>
          </a:xfrm>
          <a:prstGeom prst="rect">
            <a:avLst/>
          </a:prstGeom>
          <a:noFill/>
        </p:spPr>
        <p:txBody>
          <a:bodyPr wrap="square" rtlCol="0">
            <a:spAutoFit/>
          </a:bodyPr>
          <a:lstStyle/>
          <a:p>
            <a:pPr algn="ctr">
              <a:lnSpc>
                <a:spcPts val="2000"/>
              </a:lnSpc>
            </a:pPr>
            <a:r>
              <a:rPr lang="en-US" sz="2000" b="1" dirty="0">
                <a:solidFill>
                  <a:schemeClr val="tx1">
                    <a:lumMod val="75000"/>
                    <a:lumOff val="25000"/>
                  </a:schemeClr>
                </a:solidFill>
              </a:rPr>
              <a:t>Daily</a:t>
            </a:r>
          </a:p>
        </p:txBody>
      </p:sp>
      <p:sp>
        <p:nvSpPr>
          <p:cNvPr id="30" name="TextBox 29"/>
          <p:cNvSpPr txBox="1"/>
          <p:nvPr/>
        </p:nvSpPr>
        <p:spPr>
          <a:xfrm>
            <a:off x="3166269" y="2735348"/>
            <a:ext cx="1143000" cy="348813"/>
          </a:xfrm>
          <a:prstGeom prst="rect">
            <a:avLst/>
          </a:prstGeom>
          <a:noFill/>
        </p:spPr>
        <p:txBody>
          <a:bodyPr wrap="square" rtlCol="0">
            <a:spAutoFit/>
          </a:bodyPr>
          <a:lstStyle/>
          <a:p>
            <a:pPr algn="ctr">
              <a:lnSpc>
                <a:spcPts val="2000"/>
              </a:lnSpc>
            </a:pPr>
            <a:r>
              <a:rPr lang="en-US" sz="2000" b="1" dirty="0">
                <a:solidFill>
                  <a:schemeClr val="tx1">
                    <a:lumMod val="75000"/>
                    <a:lumOff val="25000"/>
                  </a:schemeClr>
                </a:solidFill>
              </a:rPr>
              <a:t>Weekly</a:t>
            </a:r>
          </a:p>
        </p:txBody>
      </p:sp>
      <p:sp>
        <p:nvSpPr>
          <p:cNvPr id="31" name="TextBox 30"/>
          <p:cNvSpPr txBox="1"/>
          <p:nvPr/>
        </p:nvSpPr>
        <p:spPr>
          <a:xfrm>
            <a:off x="4692854" y="2430906"/>
            <a:ext cx="1175289" cy="348813"/>
          </a:xfrm>
          <a:prstGeom prst="rect">
            <a:avLst/>
          </a:prstGeom>
          <a:noFill/>
        </p:spPr>
        <p:txBody>
          <a:bodyPr wrap="square" rtlCol="0">
            <a:spAutoFit/>
          </a:bodyPr>
          <a:lstStyle/>
          <a:p>
            <a:pPr algn="ctr">
              <a:lnSpc>
                <a:spcPts val="2000"/>
              </a:lnSpc>
            </a:pPr>
            <a:r>
              <a:rPr lang="en-US" sz="2000" b="1" dirty="0">
                <a:solidFill>
                  <a:schemeClr val="tx1">
                    <a:lumMod val="75000"/>
                    <a:lumOff val="25000"/>
                  </a:schemeClr>
                </a:solidFill>
              </a:rPr>
              <a:t>Monthly</a:t>
            </a:r>
          </a:p>
        </p:txBody>
      </p:sp>
      <p:sp>
        <p:nvSpPr>
          <p:cNvPr id="32" name="TextBox 31"/>
          <p:cNvSpPr txBox="1"/>
          <p:nvPr/>
        </p:nvSpPr>
        <p:spPr>
          <a:xfrm>
            <a:off x="6850132" y="1706859"/>
            <a:ext cx="1143000" cy="348813"/>
          </a:xfrm>
          <a:prstGeom prst="rect">
            <a:avLst/>
          </a:prstGeom>
          <a:noFill/>
        </p:spPr>
        <p:txBody>
          <a:bodyPr wrap="square" rtlCol="0">
            <a:spAutoFit/>
          </a:bodyPr>
          <a:lstStyle/>
          <a:p>
            <a:pPr algn="ctr">
              <a:lnSpc>
                <a:spcPts val="2000"/>
              </a:lnSpc>
            </a:pPr>
            <a:r>
              <a:rPr lang="en-US" sz="2000" b="1" dirty="0">
                <a:solidFill>
                  <a:schemeClr val="tx1">
                    <a:lumMod val="75000"/>
                    <a:lumOff val="25000"/>
                  </a:schemeClr>
                </a:solidFill>
              </a:rPr>
              <a:t>Yearly</a:t>
            </a:r>
          </a:p>
        </p:txBody>
      </p:sp>
      <p:grpSp>
        <p:nvGrpSpPr>
          <p:cNvPr id="39" name="Group 38"/>
          <p:cNvGrpSpPr>
            <a:grpSpLocks noChangeAspect="1"/>
          </p:cNvGrpSpPr>
          <p:nvPr/>
        </p:nvGrpSpPr>
        <p:grpSpPr>
          <a:xfrm>
            <a:off x="498881" y="4180115"/>
            <a:ext cx="759414" cy="789224"/>
            <a:chOff x="6453494" y="2317132"/>
            <a:chExt cx="1969724" cy="2047043"/>
          </a:xfrm>
        </p:grpSpPr>
        <p:sp>
          <p:nvSpPr>
            <p:cNvPr id="40" name="Oval 39"/>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Oval 40"/>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algn="ctr"/>
              <a:endParaRPr lang="en-US" kern="0">
                <a:solidFill>
                  <a:sysClr val="window" lastClr="FFFFFF"/>
                </a:solidFill>
                <a:latin typeface="Calibri"/>
              </a:endParaRPr>
            </a:p>
          </p:txBody>
        </p:sp>
        <p:sp>
          <p:nvSpPr>
            <p:cNvPr id="42" name="Oval 41"/>
            <p:cNvSpPr/>
            <p:nvPr/>
          </p:nvSpPr>
          <p:spPr>
            <a:xfrm>
              <a:off x="6766204" y="2374552"/>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44" name="Group 43"/>
          <p:cNvGrpSpPr>
            <a:grpSpLocks noChangeAspect="1"/>
          </p:cNvGrpSpPr>
          <p:nvPr/>
        </p:nvGrpSpPr>
        <p:grpSpPr>
          <a:xfrm>
            <a:off x="1983786" y="3886200"/>
            <a:ext cx="759414" cy="789224"/>
            <a:chOff x="6453494" y="2317132"/>
            <a:chExt cx="1969724" cy="2047043"/>
          </a:xfrm>
        </p:grpSpPr>
        <p:sp>
          <p:nvSpPr>
            <p:cNvPr id="45" name="Oval 44"/>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algn="ctr"/>
              <a:endParaRPr lang="en-US" kern="0">
                <a:solidFill>
                  <a:sysClr val="window" lastClr="FFFFFF"/>
                </a:solidFill>
                <a:latin typeface="Calibri"/>
              </a:endParaRPr>
            </a:p>
          </p:txBody>
        </p:sp>
        <p:sp>
          <p:nvSpPr>
            <p:cNvPr id="47" name="Oval 46"/>
            <p:cNvSpPr/>
            <p:nvPr/>
          </p:nvSpPr>
          <p:spPr>
            <a:xfrm>
              <a:off x="6766204" y="2374552"/>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72" name="Group 71"/>
          <p:cNvGrpSpPr>
            <a:grpSpLocks noChangeAspect="1"/>
          </p:cNvGrpSpPr>
          <p:nvPr/>
        </p:nvGrpSpPr>
        <p:grpSpPr>
          <a:xfrm>
            <a:off x="3352800" y="3581400"/>
            <a:ext cx="759414" cy="789224"/>
            <a:chOff x="6453494" y="2317132"/>
            <a:chExt cx="1969724" cy="2047043"/>
          </a:xfrm>
        </p:grpSpPr>
        <p:sp>
          <p:nvSpPr>
            <p:cNvPr id="73" name="Oval 72"/>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Oval 73"/>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algn="ctr"/>
              <a:endParaRPr lang="en-US" kern="0">
                <a:solidFill>
                  <a:sysClr val="window" lastClr="FFFFFF"/>
                </a:solidFill>
                <a:latin typeface="Calibri"/>
              </a:endParaRPr>
            </a:p>
          </p:txBody>
        </p:sp>
        <p:sp>
          <p:nvSpPr>
            <p:cNvPr id="75" name="Oval 74"/>
            <p:cNvSpPr/>
            <p:nvPr/>
          </p:nvSpPr>
          <p:spPr>
            <a:xfrm>
              <a:off x="6766204" y="2374552"/>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76" name="Group 75"/>
          <p:cNvGrpSpPr>
            <a:grpSpLocks noChangeAspect="1"/>
          </p:cNvGrpSpPr>
          <p:nvPr/>
        </p:nvGrpSpPr>
        <p:grpSpPr>
          <a:xfrm>
            <a:off x="4879386" y="3302726"/>
            <a:ext cx="759414" cy="789224"/>
            <a:chOff x="6453494" y="2317132"/>
            <a:chExt cx="1969724" cy="2047043"/>
          </a:xfrm>
        </p:grpSpPr>
        <p:sp>
          <p:nvSpPr>
            <p:cNvPr id="77" name="Oval 76"/>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Oval 77"/>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algn="ctr"/>
              <a:endParaRPr lang="en-US" kern="0">
                <a:solidFill>
                  <a:sysClr val="window" lastClr="FFFFFF"/>
                </a:solidFill>
                <a:latin typeface="Calibri"/>
              </a:endParaRPr>
            </a:p>
          </p:txBody>
        </p:sp>
        <p:sp>
          <p:nvSpPr>
            <p:cNvPr id="79" name="Oval 78"/>
            <p:cNvSpPr/>
            <p:nvPr/>
          </p:nvSpPr>
          <p:spPr>
            <a:xfrm>
              <a:off x="6766204" y="2374552"/>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grpSp>
        <p:nvGrpSpPr>
          <p:cNvPr id="80" name="Group 79"/>
          <p:cNvGrpSpPr>
            <a:grpSpLocks noChangeAspect="1"/>
          </p:cNvGrpSpPr>
          <p:nvPr/>
        </p:nvGrpSpPr>
        <p:grpSpPr>
          <a:xfrm>
            <a:off x="6858000" y="2590800"/>
            <a:ext cx="1111858" cy="1155503"/>
            <a:chOff x="6453494" y="2317132"/>
            <a:chExt cx="1969724" cy="2047043"/>
          </a:xfrm>
        </p:grpSpPr>
        <p:sp>
          <p:nvSpPr>
            <p:cNvPr id="81" name="Oval 80"/>
            <p:cNvSpPr/>
            <p:nvPr/>
          </p:nvSpPr>
          <p:spPr>
            <a:xfrm>
              <a:off x="6453494" y="3671628"/>
              <a:ext cx="1969724" cy="692547"/>
            </a:xfrm>
            <a:prstGeom prst="ellipse">
              <a:avLst/>
            </a:prstGeom>
            <a:gradFill flip="none" rotWithShape="1">
              <a:gsLst>
                <a:gs pos="0">
                  <a:schemeClr val="tx1">
                    <a:lumMod val="0"/>
                  </a:schemeClr>
                </a:gs>
                <a:gs pos="100000">
                  <a:schemeClr val="bg1">
                    <a:alpha val="0"/>
                    <a:lumMod val="0"/>
                    <a:lumOff val="100000"/>
                  </a:schemeClr>
                </a:gs>
              </a:gsLst>
              <a:path path="shape">
                <a:fillToRect l="50000" t="50000" r="50000" b="50000"/>
              </a:path>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Oval 81"/>
            <p:cNvSpPr/>
            <p:nvPr/>
          </p:nvSpPr>
          <p:spPr>
            <a:xfrm>
              <a:off x="6581146" y="2317132"/>
              <a:ext cx="1741714" cy="1741714"/>
            </a:xfrm>
            <a:prstGeom prst="ellipse">
              <a:avLst/>
            </a:prstGeom>
            <a:gradFill>
              <a:gsLst>
                <a:gs pos="13000">
                  <a:srgbClr val="0070C0"/>
                </a:gs>
                <a:gs pos="71000">
                  <a:srgbClr val="00B0F0"/>
                </a:gs>
              </a:gsLst>
              <a:lin ang="5400000" scaled="1"/>
            </a:gradFill>
            <a:ln w="12700" cap="flat" cmpd="sng" algn="ctr">
              <a:solidFill>
                <a:srgbClr val="002060"/>
              </a:solidFill>
              <a:prstDash val="solid"/>
            </a:ln>
            <a:effectLst/>
          </p:spPr>
          <p:txBody>
            <a:bodyPr rtlCol="0" anchor="ctr"/>
            <a:lstStyle/>
            <a:p>
              <a:pPr algn="ctr"/>
              <a:endParaRPr lang="en-US" kern="0">
                <a:solidFill>
                  <a:sysClr val="window" lastClr="FFFFFF"/>
                </a:solidFill>
                <a:latin typeface="Calibri"/>
              </a:endParaRPr>
            </a:p>
          </p:txBody>
        </p:sp>
        <p:sp>
          <p:nvSpPr>
            <p:cNvPr id="83" name="Oval 82"/>
            <p:cNvSpPr/>
            <p:nvPr/>
          </p:nvSpPr>
          <p:spPr>
            <a:xfrm>
              <a:off x="6766204" y="2374552"/>
              <a:ext cx="1371601" cy="1206005"/>
            </a:xfrm>
            <a:prstGeom prst="ellipse">
              <a:avLst/>
            </a:prstGeom>
            <a:gradFill>
              <a:gsLst>
                <a:gs pos="0">
                  <a:sysClr val="window" lastClr="FFFFFF">
                    <a:lumMod val="100000"/>
                    <a:alpha val="80000"/>
                  </a:sysClr>
                </a:gs>
                <a:gs pos="100000">
                  <a:sysClr val="window" lastClr="FFFFFF">
                    <a:alpha val="0"/>
                  </a:sysClr>
                </a:gs>
              </a:gsLst>
              <a:lin ang="5400000" scaled="1"/>
            </a:gradFill>
            <a:ln w="127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grpSp>
      <p:sp>
        <p:nvSpPr>
          <p:cNvPr id="84" name="Oval 83"/>
          <p:cNvSpPr/>
          <p:nvPr/>
        </p:nvSpPr>
        <p:spPr>
          <a:xfrm rot="21109716">
            <a:off x="470990" y="5047578"/>
            <a:ext cx="7676559" cy="582836"/>
          </a:xfrm>
          <a:prstGeom prst="ellipse">
            <a:avLst/>
          </a:prstGeom>
          <a:gradFill flip="none" rotWithShape="1">
            <a:gsLst>
              <a:gs pos="0">
                <a:schemeClr val="tx1">
                  <a:lumMod val="85000"/>
                  <a:lumOff val="15000"/>
                  <a:alpha val="93000"/>
                </a:schemeClr>
              </a:gs>
              <a:gs pos="100000">
                <a:sysClr val="window" lastClr="FFFFFF">
                  <a:alpha val="0"/>
                  <a:lumMod val="100000"/>
                </a:sysClr>
              </a:gs>
            </a:gsLst>
            <a:path path="shape">
              <a:fillToRect l="50000" t="50000" r="50000" b="50000"/>
            </a:path>
            <a:tileRect/>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Calibri"/>
              <a:ea typeface="+mn-ea"/>
              <a:cs typeface="+mn-cs"/>
            </a:endParaRPr>
          </a:p>
        </p:txBody>
      </p:sp>
    </p:spTree>
    <p:extLst>
      <p:ext uri="{BB962C8B-B14F-4D97-AF65-F5344CB8AC3E}">
        <p14:creationId xmlns:p14="http://schemas.microsoft.com/office/powerpoint/2010/main" val="1425554776"/>
      </p:ext>
    </p:extLst>
  </p:cSld>
  <p:clrMapOvr>
    <a:masterClrMapping/>
  </p:clrMapOvr>
  <p:transition>
    <p:zoom/>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803C9F-D508-4697-B497-5B7256231033}"/>
              </a:ext>
            </a:extLst>
          </p:cNvPr>
          <p:cNvPicPr>
            <a:picLocks noChangeAspect="1"/>
          </p:cNvPicPr>
          <p:nvPr/>
        </p:nvPicPr>
        <p:blipFill>
          <a:blip r:embed="rId3"/>
          <a:stretch>
            <a:fillRect/>
          </a:stretch>
        </p:blipFill>
        <p:spPr>
          <a:xfrm>
            <a:off x="0" y="764704"/>
            <a:ext cx="9144000" cy="6093296"/>
          </a:xfrm>
          <a:prstGeom prst="rect">
            <a:avLst/>
          </a:prstGeom>
          <a:effectLst>
            <a:softEdge rad="635000"/>
          </a:effectLst>
        </p:spPr>
      </p:pic>
      <p:sp>
        <p:nvSpPr>
          <p:cNvPr id="2" name="Title 1"/>
          <p:cNvSpPr>
            <a:spLocks noGrp="1"/>
          </p:cNvSpPr>
          <p:nvPr>
            <p:ph type="title"/>
          </p:nvPr>
        </p:nvSpPr>
        <p:spPr/>
        <p:txBody>
          <a:bodyPr/>
          <a:lstStyle/>
          <a:p>
            <a:r>
              <a:rPr lang="en-US" dirty="0">
                <a:solidFill>
                  <a:srgbClr val="FFFF00"/>
                </a:solidFill>
                <a:latin typeface="Garamond" pitchFamily="18" charset="0"/>
              </a:rPr>
              <a:t>More Email Types*</a:t>
            </a:r>
          </a:p>
        </p:txBody>
      </p:sp>
      <p:pic>
        <p:nvPicPr>
          <p:cNvPr id="1026" name="Picture 2" descr="Image result for triggered email images">
            <a:extLst>
              <a:ext uri="{FF2B5EF4-FFF2-40B4-BE49-F238E27FC236}">
                <a16:creationId xmlns:a16="http://schemas.microsoft.com/office/drawing/2014/main" id="{CC9CD517-8DB4-4C29-8D6C-7C5052E4D0C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6577" y="1556792"/>
            <a:ext cx="3542794" cy="1872208"/>
          </a:xfrm>
          <a:prstGeom prst="rect">
            <a:avLst/>
          </a:prstGeom>
          <a:solidFill>
            <a:srgbClr val="EDBE00"/>
          </a:solidFill>
          <a:effectLst>
            <a:softEdge rad="63500"/>
          </a:effectLst>
        </p:spPr>
      </p:pic>
      <p:pic>
        <p:nvPicPr>
          <p:cNvPr id="4" name="Picture 3">
            <a:extLst>
              <a:ext uri="{FF2B5EF4-FFF2-40B4-BE49-F238E27FC236}">
                <a16:creationId xmlns:a16="http://schemas.microsoft.com/office/drawing/2014/main" id="{002DCE00-AC71-4BB0-9ABA-032CCE403491}"/>
              </a:ext>
            </a:extLst>
          </p:cNvPr>
          <p:cNvPicPr>
            <a:picLocks noChangeAspect="1"/>
          </p:cNvPicPr>
          <p:nvPr/>
        </p:nvPicPr>
        <p:blipFill rotWithShape="1">
          <a:blip r:embed="rId5"/>
          <a:srcRect l="12845" t="17452" r="14438" b="36349"/>
          <a:stretch/>
        </p:blipFill>
        <p:spPr>
          <a:xfrm>
            <a:off x="5220072" y="2204864"/>
            <a:ext cx="3024336" cy="3168352"/>
          </a:xfrm>
          <a:prstGeom prst="rect">
            <a:avLst/>
          </a:prstGeom>
          <a:effectLst>
            <a:softEdge rad="63500"/>
          </a:effectLst>
        </p:spPr>
      </p:pic>
      <p:sp>
        <p:nvSpPr>
          <p:cNvPr id="5" name="TextBox 4">
            <a:extLst>
              <a:ext uri="{FF2B5EF4-FFF2-40B4-BE49-F238E27FC236}">
                <a16:creationId xmlns:a16="http://schemas.microsoft.com/office/drawing/2014/main" id="{6EC74D06-CCD6-43AF-B29F-D9AA5445234D}"/>
              </a:ext>
            </a:extLst>
          </p:cNvPr>
          <p:cNvSpPr txBox="1"/>
          <p:nvPr/>
        </p:nvSpPr>
        <p:spPr>
          <a:xfrm>
            <a:off x="5170490" y="4911551"/>
            <a:ext cx="3073918" cy="461665"/>
          </a:xfrm>
          <a:prstGeom prst="rect">
            <a:avLst/>
          </a:prstGeom>
          <a:noFill/>
        </p:spPr>
        <p:txBody>
          <a:bodyPr wrap="none" rtlCol="0">
            <a:spAutoFit/>
          </a:bodyPr>
          <a:lstStyle/>
          <a:p>
            <a:r>
              <a:rPr lang="en-US" sz="2400" b="1" dirty="0">
                <a:solidFill>
                  <a:srgbClr val="01492C"/>
                </a:solidFill>
              </a:rPr>
              <a:t>Transactional Email</a:t>
            </a:r>
          </a:p>
        </p:txBody>
      </p:sp>
      <p:pic>
        <p:nvPicPr>
          <p:cNvPr id="6" name="Picture 5">
            <a:extLst>
              <a:ext uri="{FF2B5EF4-FFF2-40B4-BE49-F238E27FC236}">
                <a16:creationId xmlns:a16="http://schemas.microsoft.com/office/drawing/2014/main" id="{A8239EE1-DD69-4099-8917-A5EFFB3E234C}"/>
              </a:ext>
            </a:extLst>
          </p:cNvPr>
          <p:cNvPicPr>
            <a:picLocks noChangeAspect="1"/>
          </p:cNvPicPr>
          <p:nvPr/>
        </p:nvPicPr>
        <p:blipFill>
          <a:blip r:embed="rId6"/>
          <a:stretch>
            <a:fillRect/>
          </a:stretch>
        </p:blipFill>
        <p:spPr>
          <a:xfrm>
            <a:off x="1282452" y="3942804"/>
            <a:ext cx="3289548" cy="2193032"/>
          </a:xfrm>
          <a:prstGeom prst="rect">
            <a:avLst/>
          </a:prstGeom>
          <a:effectLst>
            <a:softEdge rad="63500"/>
          </a:effectLst>
        </p:spPr>
      </p:pic>
    </p:spTree>
    <p:extLst>
      <p:ext uri="{BB962C8B-B14F-4D97-AF65-F5344CB8AC3E}">
        <p14:creationId xmlns:p14="http://schemas.microsoft.com/office/powerpoint/2010/main" val="6934565"/>
      </p:ext>
    </p:extLst>
  </p:cSld>
  <p:clrMapOvr>
    <a:masterClrMapping/>
  </p:clrMapOvr>
  <p:transition>
    <p:zoom/>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6745F22-1F12-411C-BF69-10B110EE0C82}"/>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72000" contrast="18000"/>
                    </a14:imgEffect>
                  </a14:imgLayer>
                </a14:imgProps>
              </a:ext>
            </a:extLst>
          </a:blip>
          <a:srcRect l="3482" r="3594"/>
          <a:stretch/>
        </p:blipFill>
        <p:spPr>
          <a:xfrm>
            <a:off x="0" y="0"/>
            <a:ext cx="9144000" cy="6858000"/>
          </a:xfrm>
          <a:prstGeom prst="rect">
            <a:avLst/>
          </a:prstGeom>
        </p:spPr>
      </p:pic>
      <p:sp>
        <p:nvSpPr>
          <p:cNvPr id="3" name="Content Placeholder 2">
            <a:extLst>
              <a:ext uri="{FF2B5EF4-FFF2-40B4-BE49-F238E27FC236}">
                <a16:creationId xmlns:a16="http://schemas.microsoft.com/office/drawing/2014/main" id="{4F655F60-92BC-4078-B1C7-8EB0520AC9CB}"/>
              </a:ext>
            </a:extLst>
          </p:cNvPr>
          <p:cNvSpPr>
            <a:spLocks noGrp="1"/>
          </p:cNvSpPr>
          <p:nvPr>
            <p:ph idx="1"/>
          </p:nvPr>
        </p:nvSpPr>
        <p:spPr/>
        <p:txBody>
          <a:bodyPr/>
          <a:lstStyle/>
          <a:p>
            <a:r>
              <a:rPr lang="en-US" dirty="0">
                <a:solidFill>
                  <a:srgbClr val="FFFF00"/>
                </a:solidFill>
              </a:rPr>
              <a:t>Open rate</a:t>
            </a:r>
          </a:p>
          <a:p>
            <a:r>
              <a:rPr lang="en-US" dirty="0">
                <a:solidFill>
                  <a:srgbClr val="FFFF00"/>
                </a:solidFill>
              </a:rPr>
              <a:t>CTR</a:t>
            </a:r>
          </a:p>
          <a:p>
            <a:r>
              <a:rPr lang="en-US" dirty="0">
                <a:solidFill>
                  <a:srgbClr val="FFFF00"/>
                </a:solidFill>
              </a:rPr>
              <a:t>Conversion rate</a:t>
            </a:r>
          </a:p>
          <a:p>
            <a:r>
              <a:rPr lang="en-US" dirty="0">
                <a:solidFill>
                  <a:srgbClr val="FFFF00"/>
                </a:solidFill>
              </a:rPr>
              <a:t>Average Order Value</a:t>
            </a:r>
          </a:p>
          <a:p>
            <a:r>
              <a:rPr lang="en-US" dirty="0">
                <a:solidFill>
                  <a:srgbClr val="FFFF00"/>
                </a:solidFill>
              </a:rPr>
              <a:t>List Churn</a:t>
            </a:r>
          </a:p>
        </p:txBody>
      </p:sp>
      <p:pic>
        <p:nvPicPr>
          <p:cNvPr id="5" name="Picture 4">
            <a:extLst>
              <a:ext uri="{FF2B5EF4-FFF2-40B4-BE49-F238E27FC236}">
                <a16:creationId xmlns:a16="http://schemas.microsoft.com/office/drawing/2014/main" id="{18EC0CDC-9A50-4D70-B8DC-EF47005A5DF2}"/>
              </a:ext>
            </a:extLst>
          </p:cNvPr>
          <p:cNvPicPr>
            <a:picLocks noChangeAspect="1"/>
          </p:cNvPicPr>
          <p:nvPr/>
        </p:nvPicPr>
        <p:blipFill rotWithShape="1">
          <a:blip r:embed="rId5">
            <a:extLst>
              <a:ext uri="{BEBA8EAE-BF5A-486C-A8C5-ECC9F3942E4B}">
                <a14:imgProps xmlns:a14="http://schemas.microsoft.com/office/drawing/2010/main">
                  <a14:imgLayer r:embed="rId4">
                    <a14:imgEffect>
                      <a14:brightnessContrast bright="-72000" contrast="18000"/>
                    </a14:imgEffect>
                  </a14:imgLayer>
                </a14:imgProps>
              </a:ext>
            </a:extLst>
          </a:blip>
          <a:srcRect l="3482" r="3594"/>
          <a:stretch/>
        </p:blipFill>
        <p:spPr>
          <a:xfrm>
            <a:off x="-22323" y="0"/>
            <a:ext cx="9150545" cy="6862909"/>
          </a:xfrm>
          <a:prstGeom prst="rect">
            <a:avLst/>
          </a:prstGeom>
        </p:spPr>
      </p:pic>
      <p:sp>
        <p:nvSpPr>
          <p:cNvPr id="2" name="Title 1">
            <a:extLst>
              <a:ext uri="{FF2B5EF4-FFF2-40B4-BE49-F238E27FC236}">
                <a16:creationId xmlns:a16="http://schemas.microsoft.com/office/drawing/2014/main" id="{7865A2D7-27E4-4A26-B4F5-26092D3E88DB}"/>
              </a:ext>
            </a:extLst>
          </p:cNvPr>
          <p:cNvSpPr>
            <a:spLocks noGrp="1"/>
          </p:cNvSpPr>
          <p:nvPr>
            <p:ph type="title"/>
          </p:nvPr>
        </p:nvSpPr>
        <p:spPr/>
        <p:txBody>
          <a:bodyPr/>
          <a:lstStyle/>
          <a:p>
            <a:r>
              <a:rPr lang="en-US" dirty="0">
                <a:solidFill>
                  <a:srgbClr val="FFFF00"/>
                </a:solidFill>
              </a:rPr>
              <a:t>Common Email Metrics</a:t>
            </a:r>
          </a:p>
        </p:txBody>
      </p:sp>
      <p:pic>
        <p:nvPicPr>
          <p:cNvPr id="1026" name="Picture 2" descr="Image result for email gif images">
            <a:extLst>
              <a:ext uri="{FF2B5EF4-FFF2-40B4-BE49-F238E27FC236}">
                <a16:creationId xmlns:a16="http://schemas.microsoft.com/office/drawing/2014/main" id="{17674532-727D-48DC-AAD0-6677026F1EFF}"/>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004048" y="2100262"/>
            <a:ext cx="2743200" cy="2657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4017980"/>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xit" presetSubtype="10" fill="hold" nodeType="clickEffect">
                                  <p:stCondLst>
                                    <p:cond delay="0"/>
                                  </p:stCondLst>
                                  <p:childTnLst>
                                    <p:animEffect transition="out" filter="randombar(horizontal)">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FFFF00"/>
                </a:solidFill>
              </a:rPr>
              <a:t>Most Effective Email Tactics</a:t>
            </a:r>
          </a:p>
        </p:txBody>
      </p:sp>
      <p:pic>
        <p:nvPicPr>
          <p:cNvPr id="4" name="Picture 3"/>
          <p:cNvPicPr>
            <a:picLocks noChangeAspect="1"/>
          </p:cNvPicPr>
          <p:nvPr/>
        </p:nvPicPr>
        <p:blipFill rotWithShape="1">
          <a:blip r:embed="rId3"/>
          <a:srcRect l="10043" t="42513" r="43800" b="3328"/>
          <a:stretch/>
        </p:blipFill>
        <p:spPr>
          <a:xfrm>
            <a:off x="971600" y="1075690"/>
            <a:ext cx="7200800" cy="5528397"/>
          </a:xfrm>
          <a:prstGeom prst="rect">
            <a:avLst/>
          </a:prstGeom>
          <a:ln w="76200">
            <a:solidFill>
              <a:srgbClr val="FFFF00"/>
            </a:solidFill>
          </a:ln>
        </p:spPr>
      </p:pic>
    </p:spTree>
    <p:extLst>
      <p:ext uri="{BB962C8B-B14F-4D97-AF65-F5344CB8AC3E}">
        <p14:creationId xmlns:p14="http://schemas.microsoft.com/office/powerpoint/2010/main" val="3597212099"/>
      </p:ext>
    </p:extLst>
  </p:cSld>
  <p:clrMapOvr>
    <a:masterClrMapping/>
  </p:clrMapOvr>
  <p:transition>
    <p:zoom/>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01DAD1F3-36BF-45FA-AA0D-BCC43A28F4AC}"/>
              </a:ext>
            </a:extLst>
          </p:cNvPr>
          <p:cNvSpPr/>
          <p:nvPr/>
        </p:nvSpPr>
        <p:spPr bwMode="auto">
          <a:xfrm>
            <a:off x="1050249" y="3761916"/>
            <a:ext cx="3804205" cy="666865"/>
          </a:xfrm>
          <a:prstGeom prst="roundRect">
            <a:avLst/>
          </a:prstGeom>
          <a:solidFill>
            <a:srgbClr val="00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9" name="Rectangle: Rounded Corners 8">
            <a:extLst>
              <a:ext uri="{FF2B5EF4-FFF2-40B4-BE49-F238E27FC236}">
                <a16:creationId xmlns:a16="http://schemas.microsoft.com/office/drawing/2014/main" id="{262F6BA8-20D7-427F-AC43-BC416B39C46D}"/>
              </a:ext>
            </a:extLst>
          </p:cNvPr>
          <p:cNvSpPr/>
          <p:nvPr/>
        </p:nvSpPr>
        <p:spPr bwMode="auto">
          <a:xfrm>
            <a:off x="1050249" y="2503026"/>
            <a:ext cx="3804205" cy="394410"/>
          </a:xfrm>
          <a:prstGeom prst="roundRect">
            <a:avLst/>
          </a:prstGeom>
          <a:solidFill>
            <a:srgbClr val="00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4" name="Rectangle: Rounded Corners 3">
            <a:extLst>
              <a:ext uri="{FF2B5EF4-FFF2-40B4-BE49-F238E27FC236}">
                <a16:creationId xmlns:a16="http://schemas.microsoft.com/office/drawing/2014/main" id="{54BD7188-37DB-420E-BDA7-11DF68954BC6}"/>
              </a:ext>
            </a:extLst>
          </p:cNvPr>
          <p:cNvSpPr/>
          <p:nvPr/>
        </p:nvSpPr>
        <p:spPr bwMode="auto">
          <a:xfrm>
            <a:off x="1055827" y="1399128"/>
            <a:ext cx="3804205" cy="1021760"/>
          </a:xfrm>
          <a:prstGeom prst="round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11" name="Rectangle: Rounded Corners 10">
            <a:extLst>
              <a:ext uri="{FF2B5EF4-FFF2-40B4-BE49-F238E27FC236}">
                <a16:creationId xmlns:a16="http://schemas.microsoft.com/office/drawing/2014/main" id="{4B3125CB-68AF-4A06-8C8C-9B0C0B59EAEE}"/>
              </a:ext>
            </a:extLst>
          </p:cNvPr>
          <p:cNvSpPr/>
          <p:nvPr/>
        </p:nvSpPr>
        <p:spPr bwMode="auto">
          <a:xfrm>
            <a:off x="1050249" y="2979575"/>
            <a:ext cx="3804205" cy="689042"/>
          </a:xfrm>
          <a:prstGeom prst="roundRect">
            <a:avLst/>
          </a:prstGeom>
          <a:solidFill>
            <a:srgbClr val="00000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 name="Title 1"/>
          <p:cNvSpPr>
            <a:spLocks noGrp="1"/>
          </p:cNvSpPr>
          <p:nvPr>
            <p:ph type="title"/>
          </p:nvPr>
        </p:nvSpPr>
        <p:spPr/>
        <p:txBody>
          <a:bodyPr/>
          <a:lstStyle/>
          <a:p>
            <a:r>
              <a:rPr lang="en-US" dirty="0">
                <a:solidFill>
                  <a:srgbClr val="FFFF00"/>
                </a:solidFill>
              </a:rPr>
              <a:t>Subject Lines: Good or Bad?</a:t>
            </a:r>
          </a:p>
        </p:txBody>
      </p:sp>
      <p:sp>
        <p:nvSpPr>
          <p:cNvPr id="3" name="Content Placeholder 2"/>
          <p:cNvSpPr>
            <a:spLocks noGrp="1"/>
          </p:cNvSpPr>
          <p:nvPr>
            <p:ph idx="1"/>
          </p:nvPr>
        </p:nvSpPr>
        <p:spPr>
          <a:xfrm>
            <a:off x="1055827" y="1399128"/>
            <a:ext cx="4075600" cy="4643438"/>
          </a:xfrm>
        </p:spPr>
        <p:txBody>
          <a:bodyPr/>
          <a:lstStyle/>
          <a:p>
            <a:pPr marL="0" indent="0">
              <a:buNone/>
            </a:pPr>
            <a:r>
              <a:rPr lang="en-US" sz="2400" dirty="0"/>
              <a:t>Preliminary Floor Plans for Southern Village Circle Members</a:t>
            </a:r>
          </a:p>
          <a:p>
            <a:pPr marL="0" indent="0">
              <a:buNone/>
            </a:pPr>
            <a:r>
              <a:rPr lang="en-US" sz="2400" dirty="0"/>
              <a:t>Your April Website Stats</a:t>
            </a:r>
          </a:p>
          <a:p>
            <a:pPr marL="0" indent="0">
              <a:buNone/>
            </a:pPr>
            <a:r>
              <a:rPr lang="en-US" sz="2400" dirty="0"/>
              <a:t>Help Baylor create the</a:t>
            </a:r>
            <a:br>
              <a:rPr lang="en-US" sz="2400" dirty="0"/>
            </a:br>
            <a:r>
              <a:rPr lang="en-US" sz="2400" dirty="0"/>
              <a:t>ideal college experience</a:t>
            </a:r>
          </a:p>
          <a:p>
            <a:pPr marL="0" indent="0">
              <a:buNone/>
            </a:pPr>
            <a:r>
              <a:rPr lang="en-US" sz="2400" dirty="0"/>
              <a:t>Tempting August</a:t>
            </a:r>
            <a:br>
              <a:rPr lang="en-US" sz="2400" dirty="0"/>
            </a:br>
            <a:r>
              <a:rPr lang="en-US" sz="2400" dirty="0"/>
              <a:t>NUSA Specials!</a:t>
            </a:r>
          </a:p>
          <a:p>
            <a:endParaRPr lang="en-US" sz="2000" dirty="0"/>
          </a:p>
          <a:p>
            <a:endParaRPr lang="en-US" sz="2000" dirty="0"/>
          </a:p>
        </p:txBody>
      </p:sp>
      <p:sp>
        <p:nvSpPr>
          <p:cNvPr id="5" name="Content Placeholder 2"/>
          <p:cNvSpPr txBox="1">
            <a:spLocks/>
          </p:cNvSpPr>
          <p:nvPr/>
        </p:nvSpPr>
        <p:spPr bwMode="auto">
          <a:xfrm>
            <a:off x="5090726" y="1719483"/>
            <a:ext cx="3700890" cy="432048"/>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pPr>
              <a:buBlip>
                <a:blip r:embed="rId3"/>
              </a:buBlip>
            </a:pPr>
            <a:r>
              <a:rPr lang="en-US" sz="2400" kern="0" dirty="0">
                <a:solidFill>
                  <a:srgbClr val="00AE00"/>
                </a:solidFill>
              </a:rPr>
              <a:t>Good! 93% Open Rate    </a:t>
            </a:r>
            <a:br>
              <a:rPr lang="en-US" sz="2400" kern="0" dirty="0">
                <a:solidFill>
                  <a:srgbClr val="00AE00"/>
                </a:solidFill>
              </a:rPr>
            </a:br>
            <a:br>
              <a:rPr lang="en-US" sz="2400" kern="0" dirty="0">
                <a:solidFill>
                  <a:srgbClr val="00AE00"/>
                </a:solidFill>
              </a:rPr>
            </a:br>
            <a:endParaRPr lang="en-US" sz="2400" kern="0" dirty="0"/>
          </a:p>
        </p:txBody>
      </p:sp>
      <p:sp>
        <p:nvSpPr>
          <p:cNvPr id="6" name="Content Placeholder 2">
            <a:extLst>
              <a:ext uri="{FF2B5EF4-FFF2-40B4-BE49-F238E27FC236}">
                <a16:creationId xmlns:a16="http://schemas.microsoft.com/office/drawing/2014/main" id="{077F5D41-2A3B-4863-B640-781AD721AB3D}"/>
              </a:ext>
            </a:extLst>
          </p:cNvPr>
          <p:cNvSpPr txBox="1">
            <a:spLocks/>
          </p:cNvSpPr>
          <p:nvPr/>
        </p:nvSpPr>
        <p:spPr bwMode="auto">
          <a:xfrm>
            <a:off x="5081228" y="3879696"/>
            <a:ext cx="3570914" cy="434705"/>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pPr>
              <a:buBlip>
                <a:blip r:embed="rId3"/>
              </a:buBlip>
            </a:pPr>
            <a:r>
              <a:rPr lang="en-US" sz="2400" kern="0" dirty="0">
                <a:solidFill>
                  <a:srgbClr val="FF0000"/>
                </a:solidFill>
              </a:rPr>
              <a:t>Bad! 0.9% Open Rate</a:t>
            </a:r>
          </a:p>
          <a:p>
            <a:endParaRPr lang="en-US" sz="2400" kern="0" dirty="0"/>
          </a:p>
        </p:txBody>
      </p:sp>
      <p:sp>
        <p:nvSpPr>
          <p:cNvPr id="7" name="Content Placeholder 2">
            <a:extLst>
              <a:ext uri="{FF2B5EF4-FFF2-40B4-BE49-F238E27FC236}">
                <a16:creationId xmlns:a16="http://schemas.microsoft.com/office/drawing/2014/main" id="{9DFBAB3B-92E8-42E1-8732-AEFC8069013F}"/>
              </a:ext>
            </a:extLst>
          </p:cNvPr>
          <p:cNvSpPr txBox="1">
            <a:spLocks/>
          </p:cNvSpPr>
          <p:nvPr/>
        </p:nvSpPr>
        <p:spPr bwMode="auto">
          <a:xfrm>
            <a:off x="5090726" y="3186072"/>
            <a:ext cx="3428465" cy="432048"/>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pPr>
              <a:buBlip>
                <a:blip r:embed="rId3"/>
              </a:buBlip>
            </a:pPr>
            <a:r>
              <a:rPr lang="en-US" sz="2400" kern="0" dirty="0">
                <a:solidFill>
                  <a:srgbClr val="FF0000"/>
                </a:solidFill>
              </a:rPr>
              <a:t>Bad! 2.5% Open Rate</a:t>
            </a:r>
          </a:p>
        </p:txBody>
      </p:sp>
      <p:sp>
        <p:nvSpPr>
          <p:cNvPr id="8" name="Content Placeholder 2">
            <a:extLst>
              <a:ext uri="{FF2B5EF4-FFF2-40B4-BE49-F238E27FC236}">
                <a16:creationId xmlns:a16="http://schemas.microsoft.com/office/drawing/2014/main" id="{961BAEAF-FEFD-4848-BA00-3BC8979786CD}"/>
              </a:ext>
            </a:extLst>
          </p:cNvPr>
          <p:cNvSpPr txBox="1">
            <a:spLocks/>
          </p:cNvSpPr>
          <p:nvPr/>
        </p:nvSpPr>
        <p:spPr bwMode="auto">
          <a:xfrm>
            <a:off x="5090726" y="2503027"/>
            <a:ext cx="3853677" cy="432048"/>
          </a:xfrm>
          <a:prstGeom prst="rect">
            <a:avLst/>
          </a:prstGeom>
          <a:noFill/>
          <a:ln w="12700" cap="flat" cmpd="sng" algn="ctr">
            <a:noFill/>
            <a:prstDash val="solid"/>
            <a:miter lim="800000"/>
            <a:headEnd type="none" w="med" len="med"/>
            <a:tailEnd type="none" w="med" len="med"/>
          </a:ln>
          <a:effectLst/>
        </p:spPr>
        <p:txBody>
          <a:bodyPr vert="horz" wrap="square" lIns="90488" tIns="44450" rIns="90488" bIns="44450" numCol="1" anchor="t" anchorCtr="0" compatLnSpc="1">
            <a:prstTxWarp prst="textNoShape">
              <a:avLst/>
            </a:prstTxWarp>
          </a:bodyPr>
          <a:lstStyle>
            <a:lvl1pPr marL="342900" indent="-342900" algn="l" defTabSz="-13873163" rtl="0" eaLnBrk="0" fontAlgn="base" hangingPunct="0">
              <a:lnSpc>
                <a:spcPct val="90000"/>
              </a:lnSpc>
              <a:spcBef>
                <a:spcPct val="30000"/>
              </a:spcBef>
              <a:spcAft>
                <a:spcPct val="0"/>
              </a:spcAft>
              <a:buClr>
                <a:srgbClr val="66FFFF"/>
              </a:buClr>
              <a:buSzPct val="75000"/>
              <a:buFont typeface="Wingdings" pitchFamily="2" charset="2"/>
              <a:buChar char="n"/>
              <a:defRPr sz="2800">
                <a:solidFill>
                  <a:schemeClr val="tx1"/>
                </a:solidFill>
                <a:effectLst>
                  <a:outerShdw blurRad="38100" dist="38100" dir="2700000" algn="tl">
                    <a:srgbClr val="000000"/>
                  </a:outerShdw>
                </a:effectLst>
                <a:latin typeface="+mn-lt"/>
                <a:ea typeface="+mn-ea"/>
                <a:cs typeface="+mn-cs"/>
              </a:defRPr>
            </a:lvl1pPr>
            <a:lvl2pPr marL="742950" indent="-285750" algn="l" defTabSz="-13873163" rtl="0" eaLnBrk="0" fontAlgn="base" hangingPunct="0">
              <a:lnSpc>
                <a:spcPct val="90000"/>
              </a:lnSpc>
              <a:spcBef>
                <a:spcPct val="30000"/>
              </a:spcBef>
              <a:spcAft>
                <a:spcPct val="0"/>
              </a:spcAft>
              <a:buClr>
                <a:srgbClr val="66FFFF"/>
              </a:buClr>
              <a:buSzPct val="125000"/>
              <a:buChar char="•"/>
              <a:defRPr sz="2400">
                <a:solidFill>
                  <a:schemeClr val="tx1"/>
                </a:solidFill>
                <a:effectLst>
                  <a:outerShdw blurRad="38100" dist="38100" dir="2700000" algn="tl">
                    <a:srgbClr val="000000"/>
                  </a:outerShdw>
                </a:effectLst>
                <a:latin typeface="+mn-lt"/>
              </a:defRPr>
            </a:lvl2pPr>
            <a:lvl3pPr marL="1143000" indent="-228600" algn="l" defTabSz="-13873163" rtl="0" eaLnBrk="0" fontAlgn="base" hangingPunct="0">
              <a:lnSpc>
                <a:spcPct val="90000"/>
              </a:lnSpc>
              <a:spcBef>
                <a:spcPct val="30000"/>
              </a:spcBef>
              <a:spcAft>
                <a:spcPct val="0"/>
              </a:spcAft>
              <a:buClr>
                <a:srgbClr val="66FFFF"/>
              </a:buClr>
              <a:buChar char="•"/>
              <a:defRPr sz="2000">
                <a:solidFill>
                  <a:schemeClr val="tx1"/>
                </a:solidFill>
                <a:effectLst>
                  <a:outerShdw blurRad="38100" dist="38100" dir="2700000" algn="tl">
                    <a:srgbClr val="000000"/>
                  </a:outerShdw>
                </a:effectLst>
                <a:latin typeface="+mn-lt"/>
              </a:defRPr>
            </a:lvl3pPr>
            <a:lvl4pPr marL="1600200" indent="-228600" algn="l" defTabSz="-13873163" rtl="0" eaLnBrk="0" fontAlgn="base" hangingPunct="0">
              <a:spcBef>
                <a:spcPct val="20000"/>
              </a:spcBef>
              <a:spcAft>
                <a:spcPct val="0"/>
              </a:spcAft>
              <a:buChar char="–"/>
              <a:defRPr sz="2000">
                <a:solidFill>
                  <a:schemeClr val="tx1"/>
                </a:solidFill>
                <a:latin typeface="+mn-lt"/>
              </a:defRPr>
            </a:lvl4pPr>
            <a:lvl5pPr marL="2057400" indent="-228600" algn="l" defTabSz="-13873163" rtl="0" eaLnBrk="0" fontAlgn="base" hangingPunct="0">
              <a:spcBef>
                <a:spcPct val="20000"/>
              </a:spcBef>
              <a:spcAft>
                <a:spcPct val="0"/>
              </a:spcAft>
              <a:buChar char="»"/>
              <a:defRPr sz="2000">
                <a:solidFill>
                  <a:schemeClr val="tx1"/>
                </a:solidFill>
                <a:latin typeface="+mn-lt"/>
              </a:defRPr>
            </a:lvl5pPr>
            <a:lvl6pPr marL="2514600" indent="-228600" algn="l" defTabSz="-13873163" rtl="0" eaLnBrk="0" fontAlgn="base" hangingPunct="0">
              <a:spcBef>
                <a:spcPct val="20000"/>
              </a:spcBef>
              <a:spcAft>
                <a:spcPct val="0"/>
              </a:spcAft>
              <a:buChar char="»"/>
              <a:defRPr sz="2000">
                <a:solidFill>
                  <a:schemeClr val="tx1"/>
                </a:solidFill>
                <a:latin typeface="Times New Roman" pitchFamily="18" charset="0"/>
              </a:defRPr>
            </a:lvl6pPr>
            <a:lvl7pPr marL="2971800" indent="-228600" algn="l" defTabSz="-13873163" rtl="0" eaLnBrk="0" fontAlgn="base" hangingPunct="0">
              <a:spcBef>
                <a:spcPct val="20000"/>
              </a:spcBef>
              <a:spcAft>
                <a:spcPct val="0"/>
              </a:spcAft>
              <a:buChar char="»"/>
              <a:defRPr sz="2000">
                <a:solidFill>
                  <a:schemeClr val="tx1"/>
                </a:solidFill>
                <a:latin typeface="Times New Roman" pitchFamily="18" charset="0"/>
              </a:defRPr>
            </a:lvl7pPr>
            <a:lvl8pPr marL="3429000" indent="-228600" algn="l" defTabSz="-13873163" rtl="0" eaLnBrk="0" fontAlgn="base" hangingPunct="0">
              <a:spcBef>
                <a:spcPct val="20000"/>
              </a:spcBef>
              <a:spcAft>
                <a:spcPct val="0"/>
              </a:spcAft>
              <a:buChar char="»"/>
              <a:defRPr sz="2000">
                <a:solidFill>
                  <a:schemeClr val="tx1"/>
                </a:solidFill>
                <a:latin typeface="Times New Roman" pitchFamily="18" charset="0"/>
              </a:defRPr>
            </a:lvl8pPr>
            <a:lvl9pPr marL="3886200" indent="-228600" algn="l" defTabSz="-13873163" rtl="0" eaLnBrk="0" fontAlgn="base" hangingPunct="0">
              <a:spcBef>
                <a:spcPct val="20000"/>
              </a:spcBef>
              <a:spcAft>
                <a:spcPct val="0"/>
              </a:spcAft>
              <a:buChar char="»"/>
              <a:defRPr sz="2000">
                <a:solidFill>
                  <a:schemeClr val="tx1"/>
                </a:solidFill>
                <a:latin typeface="Times New Roman" pitchFamily="18" charset="0"/>
              </a:defRPr>
            </a:lvl9pPr>
          </a:lstStyle>
          <a:p>
            <a:pPr>
              <a:buBlip>
                <a:blip r:embed="rId3"/>
              </a:buBlip>
            </a:pPr>
            <a:r>
              <a:rPr lang="en-US" sz="2400" kern="0" dirty="0">
                <a:solidFill>
                  <a:srgbClr val="00AE00"/>
                </a:solidFill>
              </a:rPr>
              <a:t>Good! 92.6% Open Rate</a:t>
            </a:r>
          </a:p>
          <a:p>
            <a:pPr marL="0" indent="0">
              <a:buNone/>
            </a:pPr>
            <a:endParaRPr lang="en-US" sz="2400" kern="0" dirty="0"/>
          </a:p>
        </p:txBody>
      </p:sp>
    </p:spTree>
    <p:extLst>
      <p:ext uri="{BB962C8B-B14F-4D97-AF65-F5344CB8AC3E}">
        <p14:creationId xmlns:p14="http://schemas.microsoft.com/office/powerpoint/2010/main" val="2739898706"/>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2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2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54D41-ED42-4ECD-9C67-B36569C0B355}"/>
              </a:ext>
            </a:extLst>
          </p:cNvPr>
          <p:cNvSpPr>
            <a:spLocks noGrp="1"/>
          </p:cNvSpPr>
          <p:nvPr>
            <p:ph type="title"/>
          </p:nvPr>
        </p:nvSpPr>
        <p:spPr>
          <a:xfrm rot="16200000">
            <a:off x="-2122214" y="3021806"/>
            <a:ext cx="6858000" cy="814388"/>
          </a:xfrm>
        </p:spPr>
        <p:txBody>
          <a:bodyPr/>
          <a:lstStyle/>
          <a:p>
            <a:r>
              <a:rPr lang="en-US" dirty="0"/>
              <a:t>Sample Email</a:t>
            </a:r>
          </a:p>
        </p:txBody>
      </p:sp>
      <p:pic>
        <p:nvPicPr>
          <p:cNvPr id="6" name="Picture 5">
            <a:extLst>
              <a:ext uri="{FF2B5EF4-FFF2-40B4-BE49-F238E27FC236}">
                <a16:creationId xmlns:a16="http://schemas.microsoft.com/office/drawing/2014/main" id="{FA537F40-067E-43A5-B28A-2BE1CCDD52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7744" y="116632"/>
            <a:ext cx="5873839" cy="6624736"/>
          </a:xfrm>
          <a:prstGeom prst="rect">
            <a:avLst/>
          </a:prstGeom>
        </p:spPr>
      </p:pic>
    </p:spTree>
    <p:extLst>
      <p:ext uri="{BB962C8B-B14F-4D97-AF65-F5344CB8AC3E}">
        <p14:creationId xmlns:p14="http://schemas.microsoft.com/office/powerpoint/2010/main" val="857356930"/>
      </p:ext>
    </p:extLst>
  </p:cSld>
  <p:clrMapOvr>
    <a:masterClrMapping/>
  </p:clrMapOvr>
  <p:transition>
    <p:zoom/>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5400000">
            <a:off x="4199699" y="3426979"/>
            <a:ext cx="7772400" cy="1042988"/>
          </a:xfrm>
        </p:spPr>
        <p:txBody>
          <a:bodyPr/>
          <a:lstStyle/>
          <a:p>
            <a:r>
              <a:rPr lang="en-US" dirty="0"/>
              <a:t>Another Sample…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2400" y="188640"/>
            <a:ext cx="5922658" cy="6552728"/>
          </a:xfrm>
          <a:prstGeom prst="rect">
            <a:avLst/>
          </a:prstGeom>
          <a:ln w="57150">
            <a:solidFill>
              <a:schemeClr val="bg1">
                <a:lumMod val="25000"/>
                <a:lumOff val="75000"/>
              </a:schemeClr>
            </a:solidFill>
          </a:ln>
        </p:spPr>
      </p:pic>
      <p:sp>
        <p:nvSpPr>
          <p:cNvPr id="7" name="Rectangle 6"/>
          <p:cNvSpPr/>
          <p:nvPr/>
        </p:nvSpPr>
        <p:spPr bwMode="auto">
          <a:xfrm>
            <a:off x="3131840" y="1124744"/>
            <a:ext cx="3816424" cy="288032"/>
          </a:xfrm>
          <a:prstGeom prst="rect">
            <a:avLst/>
          </a:prstGeom>
          <a:solidFill>
            <a:schemeClr val="tx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Tree>
    <p:extLst>
      <p:ext uri="{BB962C8B-B14F-4D97-AF65-F5344CB8AC3E}">
        <p14:creationId xmlns:p14="http://schemas.microsoft.com/office/powerpoint/2010/main" val="1948286006"/>
      </p:ext>
    </p:extLst>
  </p:cSld>
  <p:clrMapOvr>
    <a:masterClrMapping/>
  </p:clrMapOvr>
  <p:transition>
    <p:zoom/>
  </p:transition>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bwMode="auto">
          <a:xfrm>
            <a:off x="0" y="0"/>
            <a:ext cx="9144000" cy="6858000"/>
          </a:xfrm>
          <a:prstGeom prst="rect">
            <a:avLst/>
          </a:prstGeom>
          <a:solidFill>
            <a:srgbClr val="00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600" b="0" i="0" u="none" strike="noStrike" cap="none" normalizeH="0" baseline="0">
              <a:ln>
                <a:noFill/>
              </a:ln>
              <a:solidFill>
                <a:schemeClr val="tx2"/>
              </a:solidFill>
              <a:effectLst/>
              <a:latin typeface="Arial" charset="0"/>
            </a:endParaRPr>
          </a:p>
        </p:txBody>
      </p:sp>
      <p:sp>
        <p:nvSpPr>
          <p:cNvPr id="201733" name="Rectangle 5"/>
          <p:cNvSpPr>
            <a:spLocks noGrp="1" noChangeArrowheads="1"/>
          </p:cNvSpPr>
          <p:nvPr>
            <p:ph type="title"/>
          </p:nvPr>
        </p:nvSpPr>
        <p:spPr>
          <a:xfrm>
            <a:off x="0" y="0"/>
            <a:ext cx="9144000" cy="1042988"/>
          </a:xfrm>
          <a:ln w="9525"/>
        </p:spPr>
        <p:txBody>
          <a:bodyPr/>
          <a:lstStyle/>
          <a:p>
            <a:pPr>
              <a:defRPr/>
            </a:pPr>
            <a:r>
              <a:rPr lang="en-US" sz="3200" dirty="0"/>
              <a:t>Text Messaging (SMS) &amp; Push Notifications</a:t>
            </a:r>
          </a:p>
        </p:txBody>
      </p:sp>
      <p:grpSp>
        <p:nvGrpSpPr>
          <p:cNvPr id="4" name="Group 3"/>
          <p:cNvGrpSpPr/>
          <p:nvPr/>
        </p:nvGrpSpPr>
        <p:grpSpPr>
          <a:xfrm>
            <a:off x="274381" y="1364423"/>
            <a:ext cx="5077349" cy="2496625"/>
            <a:chOff x="-147726" y="1282559"/>
            <a:chExt cx="8607501" cy="954107"/>
          </a:xfrm>
        </p:grpSpPr>
        <p:sp>
          <p:nvSpPr>
            <p:cNvPr id="3" name="Rectangle: Rounded Corners 2"/>
            <p:cNvSpPr/>
            <p:nvPr/>
          </p:nvSpPr>
          <p:spPr bwMode="auto">
            <a:xfrm>
              <a:off x="72518" y="1282559"/>
              <a:ext cx="8208912" cy="954107"/>
            </a:xfrm>
            <a:prstGeom prst="roundRect">
              <a:avLst/>
            </a:prstGeom>
            <a:solidFill>
              <a:srgbClr val="993300"/>
            </a:solidFill>
            <a:ln w="28575" cap="flat" cmpd="sng" algn="ctr">
              <a:solidFill>
                <a:srgbClr val="FFFF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CA" sz="1600" b="0" i="0" u="none" strike="noStrike" cap="none" normalizeH="0" baseline="0">
                <a:ln>
                  <a:noFill/>
                </a:ln>
                <a:solidFill>
                  <a:schemeClr val="tx2"/>
                </a:solidFill>
                <a:effectLst/>
                <a:latin typeface="Arial" charset="0"/>
              </a:endParaRPr>
            </a:p>
          </p:txBody>
        </p:sp>
        <p:sp>
          <p:nvSpPr>
            <p:cNvPr id="2" name="TextBox 1"/>
            <p:cNvSpPr txBox="1"/>
            <p:nvPr/>
          </p:nvSpPr>
          <p:spPr>
            <a:xfrm>
              <a:off x="-147726" y="1305661"/>
              <a:ext cx="8607501" cy="467552"/>
            </a:xfrm>
            <a:prstGeom prst="rect">
              <a:avLst/>
            </a:prstGeom>
            <a:noFill/>
          </p:spPr>
          <p:txBody>
            <a:bodyPr wrap="square" rtlCol="0">
              <a:spAutoFit/>
            </a:bodyPr>
            <a:lstStyle/>
            <a:p>
              <a:pPr algn="ctr">
                <a:spcBef>
                  <a:spcPts val="600"/>
                </a:spcBef>
              </a:pPr>
              <a:r>
                <a:rPr lang="en-CA" sz="2800" dirty="0"/>
                <a:t>Text Messaging: marketers can build relationships</a:t>
              </a:r>
              <a:br>
                <a:rPr lang="en-CA" sz="2800" dirty="0"/>
              </a:br>
              <a:r>
                <a:rPr lang="en-CA" sz="2800" dirty="0"/>
                <a:t>by sending permission-based information </a:t>
              </a:r>
              <a:r>
                <a:rPr lang="en-CA" sz="2800" u="sng" dirty="0"/>
                <a:t>when and where</a:t>
              </a:r>
              <a:r>
                <a:rPr lang="en-CA" sz="2800" dirty="0"/>
                <a:t> consumers want to receive it</a:t>
              </a:r>
              <a:endParaRPr lang="en-US" sz="2800" dirty="0"/>
            </a:p>
          </p:txBody>
        </p:sp>
      </p:grpSp>
      <p:pic>
        <p:nvPicPr>
          <p:cNvPr id="6" name="Picture 5"/>
          <p:cNvPicPr>
            <a:picLocks noChangeAspect="1"/>
          </p:cNvPicPr>
          <p:nvPr/>
        </p:nvPicPr>
        <p:blipFill>
          <a:blip r:embed="rId3"/>
          <a:stretch>
            <a:fillRect/>
          </a:stretch>
        </p:blipFill>
        <p:spPr>
          <a:xfrm>
            <a:off x="1619672" y="4464966"/>
            <a:ext cx="2223309" cy="2223309"/>
          </a:xfrm>
          <a:prstGeom prst="rect">
            <a:avLst/>
          </a:prstGeom>
        </p:spPr>
      </p:pic>
      <p:pic>
        <p:nvPicPr>
          <p:cNvPr id="8" name="Picture 7"/>
          <p:cNvPicPr>
            <a:picLocks noChangeAspect="1"/>
          </p:cNvPicPr>
          <p:nvPr/>
        </p:nvPicPr>
        <p:blipFill rotWithShape="1">
          <a:blip r:embed="rId4"/>
          <a:srcRect l="2829" t="12201" r="2829" b="1701"/>
          <a:stretch/>
        </p:blipFill>
        <p:spPr>
          <a:xfrm>
            <a:off x="5463089" y="908522"/>
            <a:ext cx="3456384" cy="5904656"/>
          </a:xfrm>
          <a:prstGeom prst="rect">
            <a:avLst/>
          </a:prstGeom>
        </p:spPr>
      </p:pic>
    </p:spTree>
    <p:extLst>
      <p:ext uri="{BB962C8B-B14F-4D97-AF65-F5344CB8AC3E}">
        <p14:creationId xmlns:p14="http://schemas.microsoft.com/office/powerpoint/2010/main" val="787616090"/>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43"/>
          <p:cNvSpPr/>
          <p:nvPr/>
        </p:nvSpPr>
        <p:spPr>
          <a:xfrm>
            <a:off x="5195466" y="32014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 name="Title 1"/>
          <p:cNvSpPr>
            <a:spLocks noGrp="1"/>
          </p:cNvSpPr>
          <p:nvPr>
            <p:ph type="title"/>
          </p:nvPr>
        </p:nvSpPr>
        <p:spPr/>
        <p:txBody>
          <a:bodyPr/>
          <a:lstStyle/>
          <a:p>
            <a:r>
              <a:rPr lang="en-US" dirty="0"/>
              <a:t>Assignment	</a:t>
            </a:r>
          </a:p>
        </p:txBody>
      </p:sp>
      <p:sp>
        <p:nvSpPr>
          <p:cNvPr id="3" name="Content Placeholder 2"/>
          <p:cNvSpPr>
            <a:spLocks noGrp="1"/>
          </p:cNvSpPr>
          <p:nvPr>
            <p:ph idx="1"/>
          </p:nvPr>
        </p:nvSpPr>
        <p:spPr>
          <a:xfrm>
            <a:off x="609600" y="1676400"/>
            <a:ext cx="8080648" cy="4643438"/>
          </a:xfrm>
        </p:spPr>
        <p:txBody>
          <a:bodyPr/>
          <a:lstStyle/>
          <a:p>
            <a:r>
              <a:rPr lang="en-US" dirty="0"/>
              <a:t>Book: Read Chapter 8</a:t>
            </a:r>
          </a:p>
          <a:p>
            <a:r>
              <a:rPr lang="en-US" dirty="0"/>
              <a:t>Next Lab: Paid Search Simulation (Rounds 2, 3)</a:t>
            </a:r>
          </a:p>
          <a:p>
            <a:endParaRPr lang="en-US" dirty="0"/>
          </a:p>
        </p:txBody>
      </p:sp>
      <p:sp>
        <p:nvSpPr>
          <p:cNvPr id="6" name="Rectangle 5"/>
          <p:cNvSpPr/>
          <p:nvPr/>
        </p:nvSpPr>
        <p:spPr>
          <a:xfrm>
            <a:off x="-61094" y="31910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7" name="Rectangle 6"/>
          <p:cNvSpPr/>
          <p:nvPr/>
        </p:nvSpPr>
        <p:spPr>
          <a:xfrm>
            <a:off x="91306" y="33434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8" name="Rectangle 7"/>
          <p:cNvSpPr/>
          <p:nvPr/>
        </p:nvSpPr>
        <p:spPr>
          <a:xfrm>
            <a:off x="243706" y="34958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9" name="Rectangle 8"/>
          <p:cNvSpPr/>
          <p:nvPr/>
        </p:nvSpPr>
        <p:spPr>
          <a:xfrm>
            <a:off x="396106" y="36482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0" name="Rectangle 9"/>
          <p:cNvSpPr/>
          <p:nvPr/>
        </p:nvSpPr>
        <p:spPr>
          <a:xfrm>
            <a:off x="548506" y="38006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1" name="Rectangle 10"/>
          <p:cNvSpPr/>
          <p:nvPr/>
        </p:nvSpPr>
        <p:spPr>
          <a:xfrm>
            <a:off x="700906" y="39530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2" name="Rectangle 11"/>
          <p:cNvSpPr/>
          <p:nvPr/>
        </p:nvSpPr>
        <p:spPr>
          <a:xfrm>
            <a:off x="853306" y="41054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3" name="Rectangle 12"/>
          <p:cNvSpPr/>
          <p:nvPr/>
        </p:nvSpPr>
        <p:spPr>
          <a:xfrm>
            <a:off x="1005706" y="42578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4" name="Rectangle 13"/>
          <p:cNvSpPr/>
          <p:nvPr/>
        </p:nvSpPr>
        <p:spPr>
          <a:xfrm>
            <a:off x="1158106" y="44102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5" name="Rectangle 14"/>
          <p:cNvSpPr/>
          <p:nvPr/>
        </p:nvSpPr>
        <p:spPr>
          <a:xfrm>
            <a:off x="1310506" y="45626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6" name="Rectangle 15"/>
          <p:cNvSpPr/>
          <p:nvPr/>
        </p:nvSpPr>
        <p:spPr>
          <a:xfrm>
            <a:off x="1462906" y="47150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7" name="Rectangle 16"/>
          <p:cNvSpPr/>
          <p:nvPr/>
        </p:nvSpPr>
        <p:spPr>
          <a:xfrm>
            <a:off x="1615306" y="4867456"/>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8" name="Rectangle 17"/>
          <p:cNvSpPr/>
          <p:nvPr/>
        </p:nvSpPr>
        <p:spPr>
          <a:xfrm>
            <a:off x="2597247" y="31903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19" name="Rectangle 18"/>
          <p:cNvSpPr/>
          <p:nvPr/>
        </p:nvSpPr>
        <p:spPr>
          <a:xfrm>
            <a:off x="2749647" y="33427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0" name="Rectangle 19"/>
          <p:cNvSpPr/>
          <p:nvPr/>
        </p:nvSpPr>
        <p:spPr>
          <a:xfrm>
            <a:off x="2902047" y="34951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1" name="Rectangle 20"/>
          <p:cNvSpPr/>
          <p:nvPr/>
        </p:nvSpPr>
        <p:spPr>
          <a:xfrm>
            <a:off x="3054447" y="36475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2" name="Rectangle 21"/>
          <p:cNvSpPr/>
          <p:nvPr/>
        </p:nvSpPr>
        <p:spPr>
          <a:xfrm>
            <a:off x="3206847" y="37999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3" name="Rectangle 22"/>
          <p:cNvSpPr/>
          <p:nvPr/>
        </p:nvSpPr>
        <p:spPr>
          <a:xfrm>
            <a:off x="3359247" y="39523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4" name="Rectangle 23"/>
          <p:cNvSpPr/>
          <p:nvPr/>
        </p:nvSpPr>
        <p:spPr>
          <a:xfrm>
            <a:off x="3511647" y="41047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5" name="Rectangle 24"/>
          <p:cNvSpPr/>
          <p:nvPr/>
        </p:nvSpPr>
        <p:spPr>
          <a:xfrm>
            <a:off x="3664047" y="42571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6" name="Rectangle 25"/>
          <p:cNvSpPr/>
          <p:nvPr/>
        </p:nvSpPr>
        <p:spPr>
          <a:xfrm>
            <a:off x="3816447" y="44095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7" name="Rectangle 26"/>
          <p:cNvSpPr/>
          <p:nvPr/>
        </p:nvSpPr>
        <p:spPr>
          <a:xfrm>
            <a:off x="3968847" y="45619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8" name="Rectangle 27"/>
          <p:cNvSpPr/>
          <p:nvPr/>
        </p:nvSpPr>
        <p:spPr>
          <a:xfrm>
            <a:off x="4121247" y="47143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29" name="Rectangle 28"/>
          <p:cNvSpPr/>
          <p:nvPr/>
        </p:nvSpPr>
        <p:spPr>
          <a:xfrm>
            <a:off x="4273647" y="4866710"/>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1" name="Rectangle 30"/>
          <p:cNvSpPr/>
          <p:nvPr/>
        </p:nvSpPr>
        <p:spPr>
          <a:xfrm>
            <a:off x="5361289" y="32800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2" name="Rectangle 31"/>
          <p:cNvSpPr/>
          <p:nvPr/>
        </p:nvSpPr>
        <p:spPr>
          <a:xfrm>
            <a:off x="5513689" y="34324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3" name="Rectangle 32"/>
          <p:cNvSpPr/>
          <p:nvPr/>
        </p:nvSpPr>
        <p:spPr>
          <a:xfrm>
            <a:off x="5666089" y="35848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4" name="Rectangle 33"/>
          <p:cNvSpPr/>
          <p:nvPr/>
        </p:nvSpPr>
        <p:spPr>
          <a:xfrm>
            <a:off x="5818489" y="37372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5" name="Rectangle 34"/>
          <p:cNvSpPr/>
          <p:nvPr/>
        </p:nvSpPr>
        <p:spPr>
          <a:xfrm>
            <a:off x="5970889" y="38896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6" name="Rectangle 35"/>
          <p:cNvSpPr/>
          <p:nvPr/>
        </p:nvSpPr>
        <p:spPr>
          <a:xfrm>
            <a:off x="6123289" y="40420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7" name="Rectangle 36"/>
          <p:cNvSpPr/>
          <p:nvPr/>
        </p:nvSpPr>
        <p:spPr>
          <a:xfrm>
            <a:off x="6275689" y="41944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8" name="Rectangle 37"/>
          <p:cNvSpPr/>
          <p:nvPr/>
        </p:nvSpPr>
        <p:spPr>
          <a:xfrm>
            <a:off x="6428089" y="43468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39" name="Rectangle 38"/>
          <p:cNvSpPr/>
          <p:nvPr/>
        </p:nvSpPr>
        <p:spPr>
          <a:xfrm>
            <a:off x="6580489" y="44992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40" name="Rectangle 39"/>
          <p:cNvSpPr/>
          <p:nvPr/>
        </p:nvSpPr>
        <p:spPr>
          <a:xfrm>
            <a:off x="6732889" y="46516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41" name="Rectangle 40"/>
          <p:cNvSpPr/>
          <p:nvPr/>
        </p:nvSpPr>
        <p:spPr>
          <a:xfrm>
            <a:off x="6885289" y="4804031"/>
            <a:ext cx="2262159" cy="923330"/>
          </a:xfrm>
          <a:prstGeom prst="rect">
            <a:avLst/>
          </a:prstGeom>
          <a:noFill/>
        </p:spPr>
        <p:txBody>
          <a:bodyPr wrap="none" lIns="91440" tIns="45720" rIns="91440" bIns="45720">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400" b="1" cap="all" spc="0" dirty="0">
                <a:ln w="0"/>
                <a:solidFill>
                  <a:srgbClr val="FF0000"/>
                </a:solidFill>
                <a:effectLst>
                  <a:reflection blurRad="12700" stA="50000" endPos="50000" dist="5000" dir="5400000" sy="-100000" rotWithShape="0"/>
                </a:effectLst>
              </a:rPr>
              <a:t>News</a:t>
            </a:r>
          </a:p>
        </p:txBody>
      </p:sp>
      <p:sp>
        <p:nvSpPr>
          <p:cNvPr id="5" name="Rectangle 4"/>
          <p:cNvSpPr/>
          <p:nvPr/>
        </p:nvSpPr>
        <p:spPr>
          <a:xfrm>
            <a:off x="1162033" y="6072850"/>
            <a:ext cx="6961385" cy="544464"/>
          </a:xfrm>
          <a:prstGeom prst="rect">
            <a:avLst/>
          </a:prstGeom>
          <a:noFill/>
        </p:spPr>
        <p:txBody>
          <a:bodyPr wrap="none" lIns="91440" tIns="45720" rIns="91440" bIns="45720">
            <a:prstTxWarp prst="textPlain">
              <a:avLst/>
            </a:prstTxWarp>
            <a:spAutoFit/>
            <a:scene3d>
              <a:camera prst="orthographicFront"/>
              <a:lightRig rig="soft" dir="t">
                <a:rot lat="0" lon="0" rev="10800000"/>
              </a:lightRig>
            </a:scene3d>
            <a:sp3d>
              <a:bevelT w="27940" h="12700"/>
              <a:contourClr>
                <a:srgbClr val="DDDDDD"/>
              </a:contourClr>
            </a:sp3d>
          </a:bodyPr>
          <a:lstStyle/>
          <a:p>
            <a:pPr algn="ctr"/>
            <a:r>
              <a:rPr lang="en-US" sz="800" b="1" u="sng" cap="none" spc="150" dirty="0">
                <a:ln w="11430"/>
                <a:solidFill>
                  <a:srgbClr val="FF0000"/>
                </a:solidFill>
                <a:effectLst>
                  <a:outerShdw blurRad="25400" algn="tl" rotWithShape="0">
                    <a:srgbClr val="000000">
                      <a:alpha val="43000"/>
                    </a:srgbClr>
                  </a:outerShdw>
                </a:effectLst>
                <a:latin typeface="CAC Krazy Legs Bold"/>
              </a:rPr>
              <a:t>Have you done </a:t>
            </a:r>
            <a:r>
              <a:rPr lang="en-US" sz="800" b="1" u="sng" cap="none" spc="150">
                <a:ln w="11430"/>
                <a:solidFill>
                  <a:srgbClr val="FF0000"/>
                </a:solidFill>
                <a:effectLst>
                  <a:outerShdw blurRad="25400" algn="tl" rotWithShape="0">
                    <a:srgbClr val="000000">
                      <a:alpha val="43000"/>
                    </a:srgbClr>
                  </a:outerShdw>
                </a:effectLst>
                <a:latin typeface="CAC Krazy Legs Bold"/>
              </a:rPr>
              <a:t>a </a:t>
            </a:r>
            <a:r>
              <a:rPr lang="en-US" sz="800" b="1" u="sng" cap="none" spc="150">
                <a:ln w="11430"/>
                <a:solidFill>
                  <a:srgbClr val="00B0F0"/>
                </a:solidFill>
                <a:effectLst>
                  <a:outerShdw blurRad="25400" algn="tl" rotWithShape="0">
                    <a:srgbClr val="000000">
                      <a:alpha val="43000"/>
                    </a:srgbClr>
                  </a:outerShdw>
                </a:effectLst>
                <a:latin typeface="CAC Krazy Legs Bold"/>
              </a:rPr>
              <a:t>NEWS</a:t>
            </a:r>
            <a:r>
              <a:rPr lang="en-US" sz="800" b="1" u="sng" cap="none" spc="150">
                <a:ln w="11430"/>
                <a:solidFill>
                  <a:srgbClr val="FF0000"/>
                </a:solidFill>
                <a:effectLst>
                  <a:outerShdw blurRad="25400" algn="tl" rotWithShape="0">
                    <a:srgbClr val="000000">
                      <a:alpha val="43000"/>
                    </a:srgbClr>
                  </a:outerShdw>
                </a:effectLst>
                <a:latin typeface="CAC Krazy Legs Bold"/>
              </a:rPr>
              <a:t> </a:t>
            </a:r>
            <a:r>
              <a:rPr lang="en-US" sz="800" b="1" u="sng" cap="none" spc="150" dirty="0">
                <a:ln w="11430"/>
                <a:solidFill>
                  <a:srgbClr val="FF0000"/>
                </a:solidFill>
                <a:effectLst>
                  <a:outerShdw blurRad="25400" algn="tl" rotWithShape="0">
                    <a:srgbClr val="000000">
                      <a:alpha val="43000"/>
                    </a:srgbClr>
                  </a:outerShdw>
                </a:effectLst>
                <a:latin typeface="CAC Krazy Legs Bold"/>
              </a:rPr>
              <a:t>story yet?</a:t>
            </a:r>
          </a:p>
        </p:txBody>
      </p:sp>
      <p:pic>
        <p:nvPicPr>
          <p:cNvPr id="42" name="Picture 41"/>
          <p:cNvPicPr>
            <a:picLocks noChangeAspect="1"/>
          </p:cNvPicPr>
          <p:nvPr/>
        </p:nvPicPr>
        <p:blipFill>
          <a:blip r:embed="rId3"/>
          <a:stretch>
            <a:fillRect/>
          </a:stretch>
        </p:blipFill>
        <p:spPr>
          <a:xfrm>
            <a:off x="2938648" y="3742475"/>
            <a:ext cx="2857500" cy="1504950"/>
          </a:xfrm>
          <a:prstGeom prst="rect">
            <a:avLst/>
          </a:prstGeom>
          <a:effectLst>
            <a:softEdge rad="63500"/>
          </a:effectLst>
        </p:spPr>
      </p:pic>
      <p:pic>
        <p:nvPicPr>
          <p:cNvPr id="1026" name="Picture 2" descr="Image result for number 4 images">
            <a:extLst>
              <a:ext uri="{FF2B5EF4-FFF2-40B4-BE49-F238E27FC236}">
                <a16:creationId xmlns:a16="http://schemas.microsoft.com/office/drawing/2014/main" id="{EE1CF0B1-5765-4D27-8A45-70D3934F8FF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530849" y="3455976"/>
            <a:ext cx="1392198" cy="20540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502153"/>
      </p:ext>
    </p:extLst>
  </p:cSld>
  <p:clrMapOvr>
    <a:masterClrMapping/>
  </p:clrMapOvr>
  <p:transition>
    <p:zo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fill="hold" grpId="0" nodeType="afterEffect">
                                  <p:stCondLst>
                                    <p:cond delay="0"/>
                                  </p:stCondLst>
                                  <p:childTnLst>
                                    <p:animClr clrSpc="hsl" dir="cw">
                                      <p:cBhvr override="childStyle">
                                        <p:cTn id="6" dur="500" fill="hold"/>
                                        <p:tgtEl>
                                          <p:spTgt spid="6"/>
                                        </p:tgtEl>
                                        <p:attrNameLst>
                                          <p:attrName>style.color</p:attrName>
                                        </p:attrNameLst>
                                      </p:cBhvr>
                                      <p:by>
                                        <p:hsl h="7200000" s="0" l="0"/>
                                      </p:by>
                                    </p:animClr>
                                    <p:animClr clrSpc="hsl" dir="cw">
                                      <p:cBhvr>
                                        <p:cTn id="7" dur="500" fill="hold"/>
                                        <p:tgtEl>
                                          <p:spTgt spid="6"/>
                                        </p:tgtEl>
                                        <p:attrNameLst>
                                          <p:attrName>fillcolor</p:attrName>
                                        </p:attrNameLst>
                                      </p:cBhvr>
                                      <p:by>
                                        <p:hsl h="7200000" s="0" l="0"/>
                                      </p:by>
                                    </p:animClr>
                                    <p:animClr clrSpc="hsl" dir="cw">
                                      <p:cBhvr>
                                        <p:cTn id="8" dur="500" fill="hold"/>
                                        <p:tgtEl>
                                          <p:spTgt spid="6"/>
                                        </p:tgtEl>
                                        <p:attrNameLst>
                                          <p:attrName>stroke.color</p:attrName>
                                        </p:attrNameLst>
                                      </p:cBhvr>
                                      <p:by>
                                        <p:hsl h="7200000" s="0" l="0"/>
                                      </p:by>
                                    </p:animClr>
                                    <p:set>
                                      <p:cBhvr>
                                        <p:cTn id="9" dur="500" fill="hold"/>
                                        <p:tgtEl>
                                          <p:spTgt spid="6"/>
                                        </p:tgtEl>
                                        <p:attrNameLst>
                                          <p:attrName>fill.type</p:attrName>
                                        </p:attrNameLst>
                                      </p:cBhvr>
                                      <p:to>
                                        <p:strVal val="solid"/>
                                      </p:to>
                                    </p:set>
                                  </p:childTnLst>
                                </p:cTn>
                              </p:par>
                            </p:childTnLst>
                          </p:cTn>
                        </p:par>
                        <p:par>
                          <p:cTn id="10" fill="hold">
                            <p:stCondLst>
                              <p:cond delay="500"/>
                            </p:stCondLst>
                            <p:childTnLst>
                              <p:par>
                                <p:cTn id="11" presetID="21" presetClass="emph" presetSubtype="0" fill="hold" grpId="0" nodeType="afterEffect">
                                  <p:stCondLst>
                                    <p:cond delay="0"/>
                                  </p:stCondLst>
                                  <p:childTnLst>
                                    <p:animClr clrSpc="hsl" dir="cw">
                                      <p:cBhvr override="childStyle">
                                        <p:cTn id="12" dur="500" fill="hold"/>
                                        <p:tgtEl>
                                          <p:spTgt spid="7"/>
                                        </p:tgtEl>
                                        <p:attrNameLst>
                                          <p:attrName>style.color</p:attrName>
                                        </p:attrNameLst>
                                      </p:cBhvr>
                                      <p:by>
                                        <p:hsl h="7200000" s="0" l="0"/>
                                      </p:by>
                                    </p:animClr>
                                    <p:animClr clrSpc="hsl" dir="cw">
                                      <p:cBhvr>
                                        <p:cTn id="13" dur="500" fill="hold"/>
                                        <p:tgtEl>
                                          <p:spTgt spid="7"/>
                                        </p:tgtEl>
                                        <p:attrNameLst>
                                          <p:attrName>fillcolor</p:attrName>
                                        </p:attrNameLst>
                                      </p:cBhvr>
                                      <p:by>
                                        <p:hsl h="7200000" s="0" l="0"/>
                                      </p:by>
                                    </p:animClr>
                                    <p:animClr clrSpc="hsl" dir="cw">
                                      <p:cBhvr>
                                        <p:cTn id="14" dur="500" fill="hold"/>
                                        <p:tgtEl>
                                          <p:spTgt spid="7"/>
                                        </p:tgtEl>
                                        <p:attrNameLst>
                                          <p:attrName>stroke.color</p:attrName>
                                        </p:attrNameLst>
                                      </p:cBhvr>
                                      <p:by>
                                        <p:hsl h="7200000" s="0" l="0"/>
                                      </p:by>
                                    </p:animClr>
                                    <p:set>
                                      <p:cBhvr>
                                        <p:cTn id="15" dur="500" fill="hold"/>
                                        <p:tgtEl>
                                          <p:spTgt spid="7"/>
                                        </p:tgtEl>
                                        <p:attrNameLst>
                                          <p:attrName>fill.type</p:attrName>
                                        </p:attrNameLst>
                                      </p:cBhvr>
                                      <p:to>
                                        <p:strVal val="solid"/>
                                      </p:to>
                                    </p:set>
                                  </p:childTnLst>
                                </p:cTn>
                              </p:par>
                            </p:childTnLst>
                          </p:cTn>
                        </p:par>
                        <p:par>
                          <p:cTn id="16" fill="hold">
                            <p:stCondLst>
                              <p:cond delay="1000"/>
                            </p:stCondLst>
                            <p:childTnLst>
                              <p:par>
                                <p:cTn id="17" presetID="21" presetClass="emph" presetSubtype="0" fill="hold" grpId="0" nodeType="afterEffect">
                                  <p:stCondLst>
                                    <p:cond delay="0"/>
                                  </p:stCondLst>
                                  <p:childTnLst>
                                    <p:animClr clrSpc="hsl" dir="cw">
                                      <p:cBhvr override="childStyle">
                                        <p:cTn id="18" dur="500" fill="hold"/>
                                        <p:tgtEl>
                                          <p:spTgt spid="8"/>
                                        </p:tgtEl>
                                        <p:attrNameLst>
                                          <p:attrName>style.color</p:attrName>
                                        </p:attrNameLst>
                                      </p:cBhvr>
                                      <p:by>
                                        <p:hsl h="7200000" s="0" l="0"/>
                                      </p:by>
                                    </p:animClr>
                                    <p:animClr clrSpc="hsl" dir="cw">
                                      <p:cBhvr>
                                        <p:cTn id="19" dur="500" fill="hold"/>
                                        <p:tgtEl>
                                          <p:spTgt spid="8"/>
                                        </p:tgtEl>
                                        <p:attrNameLst>
                                          <p:attrName>fillcolor</p:attrName>
                                        </p:attrNameLst>
                                      </p:cBhvr>
                                      <p:by>
                                        <p:hsl h="7200000" s="0" l="0"/>
                                      </p:by>
                                    </p:animClr>
                                    <p:animClr clrSpc="hsl" dir="cw">
                                      <p:cBhvr>
                                        <p:cTn id="20" dur="500" fill="hold"/>
                                        <p:tgtEl>
                                          <p:spTgt spid="8"/>
                                        </p:tgtEl>
                                        <p:attrNameLst>
                                          <p:attrName>stroke.color</p:attrName>
                                        </p:attrNameLst>
                                      </p:cBhvr>
                                      <p:by>
                                        <p:hsl h="7200000" s="0" l="0"/>
                                      </p:by>
                                    </p:animClr>
                                    <p:set>
                                      <p:cBhvr>
                                        <p:cTn id="21" dur="500" fill="hold"/>
                                        <p:tgtEl>
                                          <p:spTgt spid="8"/>
                                        </p:tgtEl>
                                        <p:attrNameLst>
                                          <p:attrName>fill.type</p:attrName>
                                        </p:attrNameLst>
                                      </p:cBhvr>
                                      <p:to>
                                        <p:strVal val="solid"/>
                                      </p:to>
                                    </p:set>
                                  </p:childTnLst>
                                </p:cTn>
                              </p:par>
                            </p:childTnLst>
                          </p:cTn>
                        </p:par>
                        <p:par>
                          <p:cTn id="22" fill="hold">
                            <p:stCondLst>
                              <p:cond delay="1500"/>
                            </p:stCondLst>
                            <p:childTnLst>
                              <p:par>
                                <p:cTn id="23" presetID="21" presetClass="emph" presetSubtype="0" fill="hold" grpId="0" nodeType="afterEffect">
                                  <p:stCondLst>
                                    <p:cond delay="0"/>
                                  </p:stCondLst>
                                  <p:childTnLst>
                                    <p:animClr clrSpc="hsl" dir="cw">
                                      <p:cBhvr override="childStyle">
                                        <p:cTn id="24" dur="500" fill="hold"/>
                                        <p:tgtEl>
                                          <p:spTgt spid="9"/>
                                        </p:tgtEl>
                                        <p:attrNameLst>
                                          <p:attrName>style.color</p:attrName>
                                        </p:attrNameLst>
                                      </p:cBhvr>
                                      <p:by>
                                        <p:hsl h="7200000" s="0" l="0"/>
                                      </p:by>
                                    </p:animClr>
                                    <p:animClr clrSpc="hsl" dir="cw">
                                      <p:cBhvr>
                                        <p:cTn id="25" dur="500" fill="hold"/>
                                        <p:tgtEl>
                                          <p:spTgt spid="9"/>
                                        </p:tgtEl>
                                        <p:attrNameLst>
                                          <p:attrName>fillcolor</p:attrName>
                                        </p:attrNameLst>
                                      </p:cBhvr>
                                      <p:by>
                                        <p:hsl h="7200000" s="0" l="0"/>
                                      </p:by>
                                    </p:animClr>
                                    <p:animClr clrSpc="hsl" dir="cw">
                                      <p:cBhvr>
                                        <p:cTn id="26" dur="500" fill="hold"/>
                                        <p:tgtEl>
                                          <p:spTgt spid="9"/>
                                        </p:tgtEl>
                                        <p:attrNameLst>
                                          <p:attrName>stroke.color</p:attrName>
                                        </p:attrNameLst>
                                      </p:cBhvr>
                                      <p:by>
                                        <p:hsl h="7200000" s="0" l="0"/>
                                      </p:by>
                                    </p:animClr>
                                    <p:set>
                                      <p:cBhvr>
                                        <p:cTn id="27" dur="500" fill="hold"/>
                                        <p:tgtEl>
                                          <p:spTgt spid="9"/>
                                        </p:tgtEl>
                                        <p:attrNameLst>
                                          <p:attrName>fill.type</p:attrName>
                                        </p:attrNameLst>
                                      </p:cBhvr>
                                      <p:to>
                                        <p:strVal val="solid"/>
                                      </p:to>
                                    </p:set>
                                  </p:childTnLst>
                                </p:cTn>
                              </p:par>
                            </p:childTnLst>
                          </p:cTn>
                        </p:par>
                        <p:par>
                          <p:cTn id="28" fill="hold">
                            <p:stCondLst>
                              <p:cond delay="2000"/>
                            </p:stCondLst>
                            <p:childTnLst>
                              <p:par>
                                <p:cTn id="29" presetID="21" presetClass="emph" presetSubtype="0" fill="hold" grpId="0" nodeType="afterEffect">
                                  <p:stCondLst>
                                    <p:cond delay="0"/>
                                  </p:stCondLst>
                                  <p:childTnLst>
                                    <p:animClr clrSpc="hsl" dir="cw">
                                      <p:cBhvr override="childStyle">
                                        <p:cTn id="30" dur="500" fill="hold"/>
                                        <p:tgtEl>
                                          <p:spTgt spid="10"/>
                                        </p:tgtEl>
                                        <p:attrNameLst>
                                          <p:attrName>style.color</p:attrName>
                                        </p:attrNameLst>
                                      </p:cBhvr>
                                      <p:by>
                                        <p:hsl h="7200000" s="0" l="0"/>
                                      </p:by>
                                    </p:animClr>
                                    <p:animClr clrSpc="hsl" dir="cw">
                                      <p:cBhvr>
                                        <p:cTn id="31" dur="500" fill="hold"/>
                                        <p:tgtEl>
                                          <p:spTgt spid="10"/>
                                        </p:tgtEl>
                                        <p:attrNameLst>
                                          <p:attrName>fillcolor</p:attrName>
                                        </p:attrNameLst>
                                      </p:cBhvr>
                                      <p:by>
                                        <p:hsl h="7200000" s="0" l="0"/>
                                      </p:by>
                                    </p:animClr>
                                    <p:animClr clrSpc="hsl" dir="cw">
                                      <p:cBhvr>
                                        <p:cTn id="32" dur="500" fill="hold"/>
                                        <p:tgtEl>
                                          <p:spTgt spid="10"/>
                                        </p:tgtEl>
                                        <p:attrNameLst>
                                          <p:attrName>stroke.color</p:attrName>
                                        </p:attrNameLst>
                                      </p:cBhvr>
                                      <p:by>
                                        <p:hsl h="7200000" s="0" l="0"/>
                                      </p:by>
                                    </p:animClr>
                                    <p:set>
                                      <p:cBhvr>
                                        <p:cTn id="33" dur="500" fill="hold"/>
                                        <p:tgtEl>
                                          <p:spTgt spid="10"/>
                                        </p:tgtEl>
                                        <p:attrNameLst>
                                          <p:attrName>fill.type</p:attrName>
                                        </p:attrNameLst>
                                      </p:cBhvr>
                                      <p:to>
                                        <p:strVal val="solid"/>
                                      </p:to>
                                    </p:set>
                                  </p:childTnLst>
                                </p:cTn>
                              </p:par>
                            </p:childTnLst>
                          </p:cTn>
                        </p:par>
                        <p:par>
                          <p:cTn id="34" fill="hold">
                            <p:stCondLst>
                              <p:cond delay="2500"/>
                            </p:stCondLst>
                            <p:childTnLst>
                              <p:par>
                                <p:cTn id="35" presetID="21" presetClass="emph" presetSubtype="0" fill="hold" grpId="0" nodeType="afterEffect">
                                  <p:stCondLst>
                                    <p:cond delay="0"/>
                                  </p:stCondLst>
                                  <p:childTnLst>
                                    <p:animClr clrSpc="hsl" dir="cw">
                                      <p:cBhvr override="childStyle">
                                        <p:cTn id="36" dur="500" fill="hold"/>
                                        <p:tgtEl>
                                          <p:spTgt spid="11"/>
                                        </p:tgtEl>
                                        <p:attrNameLst>
                                          <p:attrName>style.color</p:attrName>
                                        </p:attrNameLst>
                                      </p:cBhvr>
                                      <p:by>
                                        <p:hsl h="7200000" s="0" l="0"/>
                                      </p:by>
                                    </p:animClr>
                                    <p:animClr clrSpc="hsl" dir="cw">
                                      <p:cBhvr>
                                        <p:cTn id="37" dur="500" fill="hold"/>
                                        <p:tgtEl>
                                          <p:spTgt spid="11"/>
                                        </p:tgtEl>
                                        <p:attrNameLst>
                                          <p:attrName>fillcolor</p:attrName>
                                        </p:attrNameLst>
                                      </p:cBhvr>
                                      <p:by>
                                        <p:hsl h="7200000" s="0" l="0"/>
                                      </p:by>
                                    </p:animClr>
                                    <p:animClr clrSpc="hsl" dir="cw">
                                      <p:cBhvr>
                                        <p:cTn id="38" dur="500" fill="hold"/>
                                        <p:tgtEl>
                                          <p:spTgt spid="11"/>
                                        </p:tgtEl>
                                        <p:attrNameLst>
                                          <p:attrName>stroke.color</p:attrName>
                                        </p:attrNameLst>
                                      </p:cBhvr>
                                      <p:by>
                                        <p:hsl h="7200000" s="0" l="0"/>
                                      </p:by>
                                    </p:animClr>
                                    <p:set>
                                      <p:cBhvr>
                                        <p:cTn id="39" dur="500" fill="hold"/>
                                        <p:tgtEl>
                                          <p:spTgt spid="11"/>
                                        </p:tgtEl>
                                        <p:attrNameLst>
                                          <p:attrName>fill.type</p:attrName>
                                        </p:attrNameLst>
                                      </p:cBhvr>
                                      <p:to>
                                        <p:strVal val="solid"/>
                                      </p:to>
                                    </p:set>
                                  </p:childTnLst>
                                </p:cTn>
                              </p:par>
                            </p:childTnLst>
                          </p:cTn>
                        </p:par>
                        <p:par>
                          <p:cTn id="40" fill="hold">
                            <p:stCondLst>
                              <p:cond delay="3000"/>
                            </p:stCondLst>
                            <p:childTnLst>
                              <p:par>
                                <p:cTn id="41" presetID="21" presetClass="emph" presetSubtype="0" fill="hold" grpId="0" nodeType="afterEffect">
                                  <p:stCondLst>
                                    <p:cond delay="0"/>
                                  </p:stCondLst>
                                  <p:childTnLst>
                                    <p:animClr clrSpc="hsl" dir="cw">
                                      <p:cBhvr override="childStyle">
                                        <p:cTn id="42" dur="500" fill="hold"/>
                                        <p:tgtEl>
                                          <p:spTgt spid="12"/>
                                        </p:tgtEl>
                                        <p:attrNameLst>
                                          <p:attrName>style.color</p:attrName>
                                        </p:attrNameLst>
                                      </p:cBhvr>
                                      <p:by>
                                        <p:hsl h="7200000" s="0" l="0"/>
                                      </p:by>
                                    </p:animClr>
                                    <p:animClr clrSpc="hsl" dir="cw">
                                      <p:cBhvr>
                                        <p:cTn id="43" dur="500" fill="hold"/>
                                        <p:tgtEl>
                                          <p:spTgt spid="12"/>
                                        </p:tgtEl>
                                        <p:attrNameLst>
                                          <p:attrName>fillcolor</p:attrName>
                                        </p:attrNameLst>
                                      </p:cBhvr>
                                      <p:by>
                                        <p:hsl h="7200000" s="0" l="0"/>
                                      </p:by>
                                    </p:animClr>
                                    <p:animClr clrSpc="hsl" dir="cw">
                                      <p:cBhvr>
                                        <p:cTn id="44" dur="500" fill="hold"/>
                                        <p:tgtEl>
                                          <p:spTgt spid="12"/>
                                        </p:tgtEl>
                                        <p:attrNameLst>
                                          <p:attrName>stroke.color</p:attrName>
                                        </p:attrNameLst>
                                      </p:cBhvr>
                                      <p:by>
                                        <p:hsl h="7200000" s="0" l="0"/>
                                      </p:by>
                                    </p:animClr>
                                    <p:set>
                                      <p:cBhvr>
                                        <p:cTn id="45" dur="500" fill="hold"/>
                                        <p:tgtEl>
                                          <p:spTgt spid="12"/>
                                        </p:tgtEl>
                                        <p:attrNameLst>
                                          <p:attrName>fill.type</p:attrName>
                                        </p:attrNameLst>
                                      </p:cBhvr>
                                      <p:to>
                                        <p:strVal val="solid"/>
                                      </p:to>
                                    </p:set>
                                  </p:childTnLst>
                                </p:cTn>
                              </p:par>
                            </p:childTnLst>
                          </p:cTn>
                        </p:par>
                        <p:par>
                          <p:cTn id="46" fill="hold">
                            <p:stCondLst>
                              <p:cond delay="3500"/>
                            </p:stCondLst>
                            <p:childTnLst>
                              <p:par>
                                <p:cTn id="47" presetID="21" presetClass="emph" presetSubtype="0" fill="hold" grpId="0" nodeType="afterEffect">
                                  <p:stCondLst>
                                    <p:cond delay="0"/>
                                  </p:stCondLst>
                                  <p:childTnLst>
                                    <p:animClr clrSpc="hsl" dir="cw">
                                      <p:cBhvr override="childStyle">
                                        <p:cTn id="48" dur="500" fill="hold"/>
                                        <p:tgtEl>
                                          <p:spTgt spid="13"/>
                                        </p:tgtEl>
                                        <p:attrNameLst>
                                          <p:attrName>style.color</p:attrName>
                                        </p:attrNameLst>
                                      </p:cBhvr>
                                      <p:by>
                                        <p:hsl h="7200000" s="0" l="0"/>
                                      </p:by>
                                    </p:animClr>
                                    <p:animClr clrSpc="hsl" dir="cw">
                                      <p:cBhvr>
                                        <p:cTn id="49" dur="500" fill="hold"/>
                                        <p:tgtEl>
                                          <p:spTgt spid="13"/>
                                        </p:tgtEl>
                                        <p:attrNameLst>
                                          <p:attrName>fillcolor</p:attrName>
                                        </p:attrNameLst>
                                      </p:cBhvr>
                                      <p:by>
                                        <p:hsl h="7200000" s="0" l="0"/>
                                      </p:by>
                                    </p:animClr>
                                    <p:animClr clrSpc="hsl" dir="cw">
                                      <p:cBhvr>
                                        <p:cTn id="50" dur="500" fill="hold"/>
                                        <p:tgtEl>
                                          <p:spTgt spid="13"/>
                                        </p:tgtEl>
                                        <p:attrNameLst>
                                          <p:attrName>stroke.color</p:attrName>
                                        </p:attrNameLst>
                                      </p:cBhvr>
                                      <p:by>
                                        <p:hsl h="7200000" s="0" l="0"/>
                                      </p:by>
                                    </p:animClr>
                                    <p:set>
                                      <p:cBhvr>
                                        <p:cTn id="51" dur="500" fill="hold"/>
                                        <p:tgtEl>
                                          <p:spTgt spid="13"/>
                                        </p:tgtEl>
                                        <p:attrNameLst>
                                          <p:attrName>fill.type</p:attrName>
                                        </p:attrNameLst>
                                      </p:cBhvr>
                                      <p:to>
                                        <p:strVal val="solid"/>
                                      </p:to>
                                    </p:set>
                                  </p:childTnLst>
                                </p:cTn>
                              </p:par>
                            </p:childTnLst>
                          </p:cTn>
                        </p:par>
                        <p:par>
                          <p:cTn id="52" fill="hold">
                            <p:stCondLst>
                              <p:cond delay="4000"/>
                            </p:stCondLst>
                            <p:childTnLst>
                              <p:par>
                                <p:cTn id="53" presetID="21" presetClass="emph" presetSubtype="0" fill="hold" grpId="0" nodeType="afterEffect">
                                  <p:stCondLst>
                                    <p:cond delay="0"/>
                                  </p:stCondLst>
                                  <p:childTnLst>
                                    <p:animClr clrSpc="hsl" dir="cw">
                                      <p:cBhvr override="childStyle">
                                        <p:cTn id="54" dur="500" fill="hold"/>
                                        <p:tgtEl>
                                          <p:spTgt spid="14"/>
                                        </p:tgtEl>
                                        <p:attrNameLst>
                                          <p:attrName>style.color</p:attrName>
                                        </p:attrNameLst>
                                      </p:cBhvr>
                                      <p:by>
                                        <p:hsl h="7200000" s="0" l="0"/>
                                      </p:by>
                                    </p:animClr>
                                    <p:animClr clrSpc="hsl" dir="cw">
                                      <p:cBhvr>
                                        <p:cTn id="55" dur="500" fill="hold"/>
                                        <p:tgtEl>
                                          <p:spTgt spid="14"/>
                                        </p:tgtEl>
                                        <p:attrNameLst>
                                          <p:attrName>fillcolor</p:attrName>
                                        </p:attrNameLst>
                                      </p:cBhvr>
                                      <p:by>
                                        <p:hsl h="7200000" s="0" l="0"/>
                                      </p:by>
                                    </p:animClr>
                                    <p:animClr clrSpc="hsl" dir="cw">
                                      <p:cBhvr>
                                        <p:cTn id="56" dur="500" fill="hold"/>
                                        <p:tgtEl>
                                          <p:spTgt spid="14"/>
                                        </p:tgtEl>
                                        <p:attrNameLst>
                                          <p:attrName>stroke.color</p:attrName>
                                        </p:attrNameLst>
                                      </p:cBhvr>
                                      <p:by>
                                        <p:hsl h="7200000" s="0" l="0"/>
                                      </p:by>
                                    </p:animClr>
                                    <p:set>
                                      <p:cBhvr>
                                        <p:cTn id="57" dur="500" fill="hold"/>
                                        <p:tgtEl>
                                          <p:spTgt spid="14"/>
                                        </p:tgtEl>
                                        <p:attrNameLst>
                                          <p:attrName>fill.type</p:attrName>
                                        </p:attrNameLst>
                                      </p:cBhvr>
                                      <p:to>
                                        <p:strVal val="solid"/>
                                      </p:to>
                                    </p:set>
                                  </p:childTnLst>
                                </p:cTn>
                              </p:par>
                            </p:childTnLst>
                          </p:cTn>
                        </p:par>
                        <p:par>
                          <p:cTn id="58" fill="hold">
                            <p:stCondLst>
                              <p:cond delay="4500"/>
                            </p:stCondLst>
                            <p:childTnLst>
                              <p:par>
                                <p:cTn id="59" presetID="21" presetClass="emph" presetSubtype="0" fill="hold" grpId="0" nodeType="afterEffect">
                                  <p:stCondLst>
                                    <p:cond delay="0"/>
                                  </p:stCondLst>
                                  <p:childTnLst>
                                    <p:animClr clrSpc="hsl" dir="cw">
                                      <p:cBhvr override="childStyle">
                                        <p:cTn id="60" dur="500" fill="hold"/>
                                        <p:tgtEl>
                                          <p:spTgt spid="15"/>
                                        </p:tgtEl>
                                        <p:attrNameLst>
                                          <p:attrName>style.color</p:attrName>
                                        </p:attrNameLst>
                                      </p:cBhvr>
                                      <p:by>
                                        <p:hsl h="7200000" s="0" l="0"/>
                                      </p:by>
                                    </p:animClr>
                                    <p:animClr clrSpc="hsl" dir="cw">
                                      <p:cBhvr>
                                        <p:cTn id="61" dur="500" fill="hold"/>
                                        <p:tgtEl>
                                          <p:spTgt spid="15"/>
                                        </p:tgtEl>
                                        <p:attrNameLst>
                                          <p:attrName>fillcolor</p:attrName>
                                        </p:attrNameLst>
                                      </p:cBhvr>
                                      <p:by>
                                        <p:hsl h="7200000" s="0" l="0"/>
                                      </p:by>
                                    </p:animClr>
                                    <p:animClr clrSpc="hsl" dir="cw">
                                      <p:cBhvr>
                                        <p:cTn id="62" dur="500" fill="hold"/>
                                        <p:tgtEl>
                                          <p:spTgt spid="15"/>
                                        </p:tgtEl>
                                        <p:attrNameLst>
                                          <p:attrName>stroke.color</p:attrName>
                                        </p:attrNameLst>
                                      </p:cBhvr>
                                      <p:by>
                                        <p:hsl h="7200000" s="0" l="0"/>
                                      </p:by>
                                    </p:animClr>
                                    <p:set>
                                      <p:cBhvr>
                                        <p:cTn id="63" dur="500" fill="hold"/>
                                        <p:tgtEl>
                                          <p:spTgt spid="15"/>
                                        </p:tgtEl>
                                        <p:attrNameLst>
                                          <p:attrName>fill.type</p:attrName>
                                        </p:attrNameLst>
                                      </p:cBhvr>
                                      <p:to>
                                        <p:strVal val="solid"/>
                                      </p:to>
                                    </p:set>
                                  </p:childTnLst>
                                </p:cTn>
                              </p:par>
                            </p:childTnLst>
                          </p:cTn>
                        </p:par>
                        <p:par>
                          <p:cTn id="64" fill="hold">
                            <p:stCondLst>
                              <p:cond delay="5000"/>
                            </p:stCondLst>
                            <p:childTnLst>
                              <p:par>
                                <p:cTn id="65" presetID="21" presetClass="emph" presetSubtype="0" fill="hold" grpId="0" nodeType="afterEffect">
                                  <p:stCondLst>
                                    <p:cond delay="0"/>
                                  </p:stCondLst>
                                  <p:childTnLst>
                                    <p:animClr clrSpc="hsl" dir="cw">
                                      <p:cBhvr override="childStyle">
                                        <p:cTn id="66" dur="500" fill="hold"/>
                                        <p:tgtEl>
                                          <p:spTgt spid="16"/>
                                        </p:tgtEl>
                                        <p:attrNameLst>
                                          <p:attrName>style.color</p:attrName>
                                        </p:attrNameLst>
                                      </p:cBhvr>
                                      <p:by>
                                        <p:hsl h="7200000" s="0" l="0"/>
                                      </p:by>
                                    </p:animClr>
                                    <p:animClr clrSpc="hsl" dir="cw">
                                      <p:cBhvr>
                                        <p:cTn id="67" dur="500" fill="hold"/>
                                        <p:tgtEl>
                                          <p:spTgt spid="16"/>
                                        </p:tgtEl>
                                        <p:attrNameLst>
                                          <p:attrName>fillcolor</p:attrName>
                                        </p:attrNameLst>
                                      </p:cBhvr>
                                      <p:by>
                                        <p:hsl h="7200000" s="0" l="0"/>
                                      </p:by>
                                    </p:animClr>
                                    <p:animClr clrSpc="hsl" dir="cw">
                                      <p:cBhvr>
                                        <p:cTn id="68" dur="500" fill="hold"/>
                                        <p:tgtEl>
                                          <p:spTgt spid="16"/>
                                        </p:tgtEl>
                                        <p:attrNameLst>
                                          <p:attrName>stroke.color</p:attrName>
                                        </p:attrNameLst>
                                      </p:cBhvr>
                                      <p:by>
                                        <p:hsl h="7200000" s="0" l="0"/>
                                      </p:by>
                                    </p:animClr>
                                    <p:set>
                                      <p:cBhvr>
                                        <p:cTn id="69" dur="500" fill="hold"/>
                                        <p:tgtEl>
                                          <p:spTgt spid="16"/>
                                        </p:tgtEl>
                                        <p:attrNameLst>
                                          <p:attrName>fill.type</p:attrName>
                                        </p:attrNameLst>
                                      </p:cBhvr>
                                      <p:to>
                                        <p:strVal val="solid"/>
                                      </p:to>
                                    </p:set>
                                  </p:childTnLst>
                                </p:cTn>
                              </p:par>
                            </p:childTnLst>
                          </p:cTn>
                        </p:par>
                        <p:par>
                          <p:cTn id="70" fill="hold">
                            <p:stCondLst>
                              <p:cond delay="5500"/>
                            </p:stCondLst>
                            <p:childTnLst>
                              <p:par>
                                <p:cTn id="71" presetID="21" presetClass="emph" presetSubtype="0" fill="hold" grpId="0" nodeType="afterEffect">
                                  <p:stCondLst>
                                    <p:cond delay="0"/>
                                  </p:stCondLst>
                                  <p:childTnLst>
                                    <p:animClr clrSpc="hsl" dir="cw">
                                      <p:cBhvr override="childStyle">
                                        <p:cTn id="72" dur="500" fill="hold"/>
                                        <p:tgtEl>
                                          <p:spTgt spid="17"/>
                                        </p:tgtEl>
                                        <p:attrNameLst>
                                          <p:attrName>style.color</p:attrName>
                                        </p:attrNameLst>
                                      </p:cBhvr>
                                      <p:by>
                                        <p:hsl h="7200000" s="0" l="0"/>
                                      </p:by>
                                    </p:animClr>
                                    <p:animClr clrSpc="hsl" dir="cw">
                                      <p:cBhvr>
                                        <p:cTn id="73" dur="500" fill="hold"/>
                                        <p:tgtEl>
                                          <p:spTgt spid="17"/>
                                        </p:tgtEl>
                                        <p:attrNameLst>
                                          <p:attrName>fillcolor</p:attrName>
                                        </p:attrNameLst>
                                      </p:cBhvr>
                                      <p:by>
                                        <p:hsl h="7200000" s="0" l="0"/>
                                      </p:by>
                                    </p:animClr>
                                    <p:animClr clrSpc="hsl" dir="cw">
                                      <p:cBhvr>
                                        <p:cTn id="74" dur="500" fill="hold"/>
                                        <p:tgtEl>
                                          <p:spTgt spid="17"/>
                                        </p:tgtEl>
                                        <p:attrNameLst>
                                          <p:attrName>stroke.color</p:attrName>
                                        </p:attrNameLst>
                                      </p:cBhvr>
                                      <p:by>
                                        <p:hsl h="7200000" s="0" l="0"/>
                                      </p:by>
                                    </p:animClr>
                                    <p:set>
                                      <p:cBhvr>
                                        <p:cTn id="75" dur="500" fill="hold"/>
                                        <p:tgtEl>
                                          <p:spTgt spid="17"/>
                                        </p:tgtEl>
                                        <p:attrNameLst>
                                          <p:attrName>fill.type</p:attrName>
                                        </p:attrNameLst>
                                      </p:cBhvr>
                                      <p:to>
                                        <p:strVal val="solid"/>
                                      </p:to>
                                    </p:set>
                                  </p:childTnLst>
                                </p:cTn>
                              </p:par>
                            </p:childTnLst>
                          </p:cTn>
                        </p:par>
                        <p:par>
                          <p:cTn id="76" fill="hold">
                            <p:stCondLst>
                              <p:cond delay="6000"/>
                            </p:stCondLst>
                            <p:childTnLst>
                              <p:par>
                                <p:cTn id="77" presetID="21" presetClass="emph" presetSubtype="0" fill="hold" grpId="0" nodeType="afterEffect">
                                  <p:stCondLst>
                                    <p:cond delay="0"/>
                                  </p:stCondLst>
                                  <p:childTnLst>
                                    <p:animClr clrSpc="hsl" dir="cw">
                                      <p:cBhvr override="childStyle">
                                        <p:cTn id="78" dur="500" fill="hold"/>
                                        <p:tgtEl>
                                          <p:spTgt spid="18"/>
                                        </p:tgtEl>
                                        <p:attrNameLst>
                                          <p:attrName>style.color</p:attrName>
                                        </p:attrNameLst>
                                      </p:cBhvr>
                                      <p:by>
                                        <p:hsl h="7200000" s="0" l="0"/>
                                      </p:by>
                                    </p:animClr>
                                    <p:animClr clrSpc="hsl" dir="cw">
                                      <p:cBhvr>
                                        <p:cTn id="79" dur="500" fill="hold"/>
                                        <p:tgtEl>
                                          <p:spTgt spid="18"/>
                                        </p:tgtEl>
                                        <p:attrNameLst>
                                          <p:attrName>fillcolor</p:attrName>
                                        </p:attrNameLst>
                                      </p:cBhvr>
                                      <p:by>
                                        <p:hsl h="7200000" s="0" l="0"/>
                                      </p:by>
                                    </p:animClr>
                                    <p:animClr clrSpc="hsl" dir="cw">
                                      <p:cBhvr>
                                        <p:cTn id="80" dur="500" fill="hold"/>
                                        <p:tgtEl>
                                          <p:spTgt spid="18"/>
                                        </p:tgtEl>
                                        <p:attrNameLst>
                                          <p:attrName>stroke.color</p:attrName>
                                        </p:attrNameLst>
                                      </p:cBhvr>
                                      <p:by>
                                        <p:hsl h="7200000" s="0" l="0"/>
                                      </p:by>
                                    </p:animClr>
                                    <p:set>
                                      <p:cBhvr>
                                        <p:cTn id="81" dur="500" fill="hold"/>
                                        <p:tgtEl>
                                          <p:spTgt spid="18"/>
                                        </p:tgtEl>
                                        <p:attrNameLst>
                                          <p:attrName>fill.type</p:attrName>
                                        </p:attrNameLst>
                                      </p:cBhvr>
                                      <p:to>
                                        <p:strVal val="solid"/>
                                      </p:to>
                                    </p:set>
                                  </p:childTnLst>
                                </p:cTn>
                              </p:par>
                            </p:childTnLst>
                          </p:cTn>
                        </p:par>
                        <p:par>
                          <p:cTn id="82" fill="hold">
                            <p:stCondLst>
                              <p:cond delay="6500"/>
                            </p:stCondLst>
                            <p:childTnLst>
                              <p:par>
                                <p:cTn id="83" presetID="21" presetClass="emph" presetSubtype="0" fill="hold" grpId="0" nodeType="afterEffect">
                                  <p:stCondLst>
                                    <p:cond delay="0"/>
                                  </p:stCondLst>
                                  <p:childTnLst>
                                    <p:animClr clrSpc="hsl" dir="cw">
                                      <p:cBhvr override="childStyle">
                                        <p:cTn id="84" dur="500" fill="hold"/>
                                        <p:tgtEl>
                                          <p:spTgt spid="19"/>
                                        </p:tgtEl>
                                        <p:attrNameLst>
                                          <p:attrName>style.color</p:attrName>
                                        </p:attrNameLst>
                                      </p:cBhvr>
                                      <p:by>
                                        <p:hsl h="7200000" s="0" l="0"/>
                                      </p:by>
                                    </p:animClr>
                                    <p:animClr clrSpc="hsl" dir="cw">
                                      <p:cBhvr>
                                        <p:cTn id="85" dur="500" fill="hold"/>
                                        <p:tgtEl>
                                          <p:spTgt spid="19"/>
                                        </p:tgtEl>
                                        <p:attrNameLst>
                                          <p:attrName>fillcolor</p:attrName>
                                        </p:attrNameLst>
                                      </p:cBhvr>
                                      <p:by>
                                        <p:hsl h="7200000" s="0" l="0"/>
                                      </p:by>
                                    </p:animClr>
                                    <p:animClr clrSpc="hsl" dir="cw">
                                      <p:cBhvr>
                                        <p:cTn id="86" dur="500" fill="hold"/>
                                        <p:tgtEl>
                                          <p:spTgt spid="19"/>
                                        </p:tgtEl>
                                        <p:attrNameLst>
                                          <p:attrName>stroke.color</p:attrName>
                                        </p:attrNameLst>
                                      </p:cBhvr>
                                      <p:by>
                                        <p:hsl h="7200000" s="0" l="0"/>
                                      </p:by>
                                    </p:animClr>
                                    <p:set>
                                      <p:cBhvr>
                                        <p:cTn id="87" dur="500" fill="hold"/>
                                        <p:tgtEl>
                                          <p:spTgt spid="19"/>
                                        </p:tgtEl>
                                        <p:attrNameLst>
                                          <p:attrName>fill.type</p:attrName>
                                        </p:attrNameLst>
                                      </p:cBhvr>
                                      <p:to>
                                        <p:strVal val="solid"/>
                                      </p:to>
                                    </p:set>
                                  </p:childTnLst>
                                </p:cTn>
                              </p:par>
                            </p:childTnLst>
                          </p:cTn>
                        </p:par>
                        <p:par>
                          <p:cTn id="88" fill="hold">
                            <p:stCondLst>
                              <p:cond delay="7000"/>
                            </p:stCondLst>
                            <p:childTnLst>
                              <p:par>
                                <p:cTn id="89" presetID="21" presetClass="emph" presetSubtype="0" fill="hold" grpId="0" nodeType="afterEffect">
                                  <p:stCondLst>
                                    <p:cond delay="0"/>
                                  </p:stCondLst>
                                  <p:childTnLst>
                                    <p:animClr clrSpc="hsl" dir="cw">
                                      <p:cBhvr override="childStyle">
                                        <p:cTn id="90" dur="500" fill="hold"/>
                                        <p:tgtEl>
                                          <p:spTgt spid="20"/>
                                        </p:tgtEl>
                                        <p:attrNameLst>
                                          <p:attrName>style.color</p:attrName>
                                        </p:attrNameLst>
                                      </p:cBhvr>
                                      <p:by>
                                        <p:hsl h="7200000" s="0" l="0"/>
                                      </p:by>
                                    </p:animClr>
                                    <p:animClr clrSpc="hsl" dir="cw">
                                      <p:cBhvr>
                                        <p:cTn id="91" dur="500" fill="hold"/>
                                        <p:tgtEl>
                                          <p:spTgt spid="20"/>
                                        </p:tgtEl>
                                        <p:attrNameLst>
                                          <p:attrName>fillcolor</p:attrName>
                                        </p:attrNameLst>
                                      </p:cBhvr>
                                      <p:by>
                                        <p:hsl h="7200000" s="0" l="0"/>
                                      </p:by>
                                    </p:animClr>
                                    <p:animClr clrSpc="hsl" dir="cw">
                                      <p:cBhvr>
                                        <p:cTn id="92" dur="500" fill="hold"/>
                                        <p:tgtEl>
                                          <p:spTgt spid="20"/>
                                        </p:tgtEl>
                                        <p:attrNameLst>
                                          <p:attrName>stroke.color</p:attrName>
                                        </p:attrNameLst>
                                      </p:cBhvr>
                                      <p:by>
                                        <p:hsl h="7200000" s="0" l="0"/>
                                      </p:by>
                                    </p:animClr>
                                    <p:set>
                                      <p:cBhvr>
                                        <p:cTn id="93" dur="500" fill="hold"/>
                                        <p:tgtEl>
                                          <p:spTgt spid="20"/>
                                        </p:tgtEl>
                                        <p:attrNameLst>
                                          <p:attrName>fill.type</p:attrName>
                                        </p:attrNameLst>
                                      </p:cBhvr>
                                      <p:to>
                                        <p:strVal val="solid"/>
                                      </p:to>
                                    </p:set>
                                  </p:childTnLst>
                                </p:cTn>
                              </p:par>
                            </p:childTnLst>
                          </p:cTn>
                        </p:par>
                        <p:par>
                          <p:cTn id="94" fill="hold">
                            <p:stCondLst>
                              <p:cond delay="7500"/>
                            </p:stCondLst>
                            <p:childTnLst>
                              <p:par>
                                <p:cTn id="95" presetID="21" presetClass="emph" presetSubtype="0" fill="hold" grpId="0" nodeType="afterEffect">
                                  <p:stCondLst>
                                    <p:cond delay="0"/>
                                  </p:stCondLst>
                                  <p:childTnLst>
                                    <p:animClr clrSpc="hsl" dir="cw">
                                      <p:cBhvr override="childStyle">
                                        <p:cTn id="96" dur="500" fill="hold"/>
                                        <p:tgtEl>
                                          <p:spTgt spid="21"/>
                                        </p:tgtEl>
                                        <p:attrNameLst>
                                          <p:attrName>style.color</p:attrName>
                                        </p:attrNameLst>
                                      </p:cBhvr>
                                      <p:by>
                                        <p:hsl h="7200000" s="0" l="0"/>
                                      </p:by>
                                    </p:animClr>
                                    <p:animClr clrSpc="hsl" dir="cw">
                                      <p:cBhvr>
                                        <p:cTn id="97" dur="500" fill="hold"/>
                                        <p:tgtEl>
                                          <p:spTgt spid="21"/>
                                        </p:tgtEl>
                                        <p:attrNameLst>
                                          <p:attrName>fillcolor</p:attrName>
                                        </p:attrNameLst>
                                      </p:cBhvr>
                                      <p:by>
                                        <p:hsl h="7200000" s="0" l="0"/>
                                      </p:by>
                                    </p:animClr>
                                    <p:animClr clrSpc="hsl" dir="cw">
                                      <p:cBhvr>
                                        <p:cTn id="98" dur="500" fill="hold"/>
                                        <p:tgtEl>
                                          <p:spTgt spid="21"/>
                                        </p:tgtEl>
                                        <p:attrNameLst>
                                          <p:attrName>stroke.color</p:attrName>
                                        </p:attrNameLst>
                                      </p:cBhvr>
                                      <p:by>
                                        <p:hsl h="7200000" s="0" l="0"/>
                                      </p:by>
                                    </p:animClr>
                                    <p:set>
                                      <p:cBhvr>
                                        <p:cTn id="99" dur="500" fill="hold"/>
                                        <p:tgtEl>
                                          <p:spTgt spid="21"/>
                                        </p:tgtEl>
                                        <p:attrNameLst>
                                          <p:attrName>fill.type</p:attrName>
                                        </p:attrNameLst>
                                      </p:cBhvr>
                                      <p:to>
                                        <p:strVal val="solid"/>
                                      </p:to>
                                    </p:set>
                                  </p:childTnLst>
                                </p:cTn>
                              </p:par>
                            </p:childTnLst>
                          </p:cTn>
                        </p:par>
                        <p:par>
                          <p:cTn id="100" fill="hold">
                            <p:stCondLst>
                              <p:cond delay="8000"/>
                            </p:stCondLst>
                            <p:childTnLst>
                              <p:par>
                                <p:cTn id="101" presetID="21" presetClass="emph" presetSubtype="0" fill="hold" grpId="0" nodeType="afterEffect">
                                  <p:stCondLst>
                                    <p:cond delay="0"/>
                                  </p:stCondLst>
                                  <p:childTnLst>
                                    <p:animClr clrSpc="hsl" dir="cw">
                                      <p:cBhvr override="childStyle">
                                        <p:cTn id="102" dur="500" fill="hold"/>
                                        <p:tgtEl>
                                          <p:spTgt spid="22"/>
                                        </p:tgtEl>
                                        <p:attrNameLst>
                                          <p:attrName>style.color</p:attrName>
                                        </p:attrNameLst>
                                      </p:cBhvr>
                                      <p:by>
                                        <p:hsl h="7200000" s="0" l="0"/>
                                      </p:by>
                                    </p:animClr>
                                    <p:animClr clrSpc="hsl" dir="cw">
                                      <p:cBhvr>
                                        <p:cTn id="103" dur="500" fill="hold"/>
                                        <p:tgtEl>
                                          <p:spTgt spid="22"/>
                                        </p:tgtEl>
                                        <p:attrNameLst>
                                          <p:attrName>fillcolor</p:attrName>
                                        </p:attrNameLst>
                                      </p:cBhvr>
                                      <p:by>
                                        <p:hsl h="7200000" s="0" l="0"/>
                                      </p:by>
                                    </p:animClr>
                                    <p:animClr clrSpc="hsl" dir="cw">
                                      <p:cBhvr>
                                        <p:cTn id="104" dur="500" fill="hold"/>
                                        <p:tgtEl>
                                          <p:spTgt spid="22"/>
                                        </p:tgtEl>
                                        <p:attrNameLst>
                                          <p:attrName>stroke.color</p:attrName>
                                        </p:attrNameLst>
                                      </p:cBhvr>
                                      <p:by>
                                        <p:hsl h="7200000" s="0" l="0"/>
                                      </p:by>
                                    </p:animClr>
                                    <p:set>
                                      <p:cBhvr>
                                        <p:cTn id="105" dur="500" fill="hold"/>
                                        <p:tgtEl>
                                          <p:spTgt spid="22"/>
                                        </p:tgtEl>
                                        <p:attrNameLst>
                                          <p:attrName>fill.type</p:attrName>
                                        </p:attrNameLst>
                                      </p:cBhvr>
                                      <p:to>
                                        <p:strVal val="solid"/>
                                      </p:to>
                                    </p:set>
                                  </p:childTnLst>
                                </p:cTn>
                              </p:par>
                            </p:childTnLst>
                          </p:cTn>
                        </p:par>
                        <p:par>
                          <p:cTn id="106" fill="hold">
                            <p:stCondLst>
                              <p:cond delay="8500"/>
                            </p:stCondLst>
                            <p:childTnLst>
                              <p:par>
                                <p:cTn id="107" presetID="21" presetClass="emph" presetSubtype="0" fill="hold" grpId="0" nodeType="afterEffect">
                                  <p:stCondLst>
                                    <p:cond delay="0"/>
                                  </p:stCondLst>
                                  <p:childTnLst>
                                    <p:animClr clrSpc="hsl" dir="cw">
                                      <p:cBhvr override="childStyle">
                                        <p:cTn id="108" dur="500" fill="hold"/>
                                        <p:tgtEl>
                                          <p:spTgt spid="23"/>
                                        </p:tgtEl>
                                        <p:attrNameLst>
                                          <p:attrName>style.color</p:attrName>
                                        </p:attrNameLst>
                                      </p:cBhvr>
                                      <p:by>
                                        <p:hsl h="7200000" s="0" l="0"/>
                                      </p:by>
                                    </p:animClr>
                                    <p:animClr clrSpc="hsl" dir="cw">
                                      <p:cBhvr>
                                        <p:cTn id="109" dur="500" fill="hold"/>
                                        <p:tgtEl>
                                          <p:spTgt spid="23"/>
                                        </p:tgtEl>
                                        <p:attrNameLst>
                                          <p:attrName>fillcolor</p:attrName>
                                        </p:attrNameLst>
                                      </p:cBhvr>
                                      <p:by>
                                        <p:hsl h="7200000" s="0" l="0"/>
                                      </p:by>
                                    </p:animClr>
                                    <p:animClr clrSpc="hsl" dir="cw">
                                      <p:cBhvr>
                                        <p:cTn id="110" dur="500" fill="hold"/>
                                        <p:tgtEl>
                                          <p:spTgt spid="23"/>
                                        </p:tgtEl>
                                        <p:attrNameLst>
                                          <p:attrName>stroke.color</p:attrName>
                                        </p:attrNameLst>
                                      </p:cBhvr>
                                      <p:by>
                                        <p:hsl h="7200000" s="0" l="0"/>
                                      </p:by>
                                    </p:animClr>
                                    <p:set>
                                      <p:cBhvr>
                                        <p:cTn id="111" dur="500" fill="hold"/>
                                        <p:tgtEl>
                                          <p:spTgt spid="23"/>
                                        </p:tgtEl>
                                        <p:attrNameLst>
                                          <p:attrName>fill.type</p:attrName>
                                        </p:attrNameLst>
                                      </p:cBhvr>
                                      <p:to>
                                        <p:strVal val="solid"/>
                                      </p:to>
                                    </p:set>
                                  </p:childTnLst>
                                </p:cTn>
                              </p:par>
                            </p:childTnLst>
                          </p:cTn>
                        </p:par>
                        <p:par>
                          <p:cTn id="112" fill="hold">
                            <p:stCondLst>
                              <p:cond delay="9000"/>
                            </p:stCondLst>
                            <p:childTnLst>
                              <p:par>
                                <p:cTn id="113" presetID="21" presetClass="emph" presetSubtype="0" fill="hold" grpId="0" nodeType="afterEffect">
                                  <p:stCondLst>
                                    <p:cond delay="0"/>
                                  </p:stCondLst>
                                  <p:childTnLst>
                                    <p:animClr clrSpc="hsl" dir="cw">
                                      <p:cBhvr override="childStyle">
                                        <p:cTn id="114" dur="500" fill="hold"/>
                                        <p:tgtEl>
                                          <p:spTgt spid="24"/>
                                        </p:tgtEl>
                                        <p:attrNameLst>
                                          <p:attrName>style.color</p:attrName>
                                        </p:attrNameLst>
                                      </p:cBhvr>
                                      <p:by>
                                        <p:hsl h="7200000" s="0" l="0"/>
                                      </p:by>
                                    </p:animClr>
                                    <p:animClr clrSpc="hsl" dir="cw">
                                      <p:cBhvr>
                                        <p:cTn id="115" dur="500" fill="hold"/>
                                        <p:tgtEl>
                                          <p:spTgt spid="24"/>
                                        </p:tgtEl>
                                        <p:attrNameLst>
                                          <p:attrName>fillcolor</p:attrName>
                                        </p:attrNameLst>
                                      </p:cBhvr>
                                      <p:by>
                                        <p:hsl h="7200000" s="0" l="0"/>
                                      </p:by>
                                    </p:animClr>
                                    <p:animClr clrSpc="hsl" dir="cw">
                                      <p:cBhvr>
                                        <p:cTn id="116" dur="500" fill="hold"/>
                                        <p:tgtEl>
                                          <p:spTgt spid="24"/>
                                        </p:tgtEl>
                                        <p:attrNameLst>
                                          <p:attrName>stroke.color</p:attrName>
                                        </p:attrNameLst>
                                      </p:cBhvr>
                                      <p:by>
                                        <p:hsl h="7200000" s="0" l="0"/>
                                      </p:by>
                                    </p:animClr>
                                    <p:set>
                                      <p:cBhvr>
                                        <p:cTn id="117" dur="500" fill="hold"/>
                                        <p:tgtEl>
                                          <p:spTgt spid="24"/>
                                        </p:tgtEl>
                                        <p:attrNameLst>
                                          <p:attrName>fill.type</p:attrName>
                                        </p:attrNameLst>
                                      </p:cBhvr>
                                      <p:to>
                                        <p:strVal val="solid"/>
                                      </p:to>
                                    </p:set>
                                  </p:childTnLst>
                                </p:cTn>
                              </p:par>
                            </p:childTnLst>
                          </p:cTn>
                        </p:par>
                        <p:par>
                          <p:cTn id="118" fill="hold">
                            <p:stCondLst>
                              <p:cond delay="9500"/>
                            </p:stCondLst>
                            <p:childTnLst>
                              <p:par>
                                <p:cTn id="119" presetID="21" presetClass="emph" presetSubtype="0" fill="hold" grpId="0" nodeType="afterEffect">
                                  <p:stCondLst>
                                    <p:cond delay="0"/>
                                  </p:stCondLst>
                                  <p:childTnLst>
                                    <p:animClr clrSpc="hsl" dir="cw">
                                      <p:cBhvr override="childStyle">
                                        <p:cTn id="120" dur="500" fill="hold"/>
                                        <p:tgtEl>
                                          <p:spTgt spid="25"/>
                                        </p:tgtEl>
                                        <p:attrNameLst>
                                          <p:attrName>style.color</p:attrName>
                                        </p:attrNameLst>
                                      </p:cBhvr>
                                      <p:by>
                                        <p:hsl h="7200000" s="0" l="0"/>
                                      </p:by>
                                    </p:animClr>
                                    <p:animClr clrSpc="hsl" dir="cw">
                                      <p:cBhvr>
                                        <p:cTn id="121" dur="500" fill="hold"/>
                                        <p:tgtEl>
                                          <p:spTgt spid="25"/>
                                        </p:tgtEl>
                                        <p:attrNameLst>
                                          <p:attrName>fillcolor</p:attrName>
                                        </p:attrNameLst>
                                      </p:cBhvr>
                                      <p:by>
                                        <p:hsl h="7200000" s="0" l="0"/>
                                      </p:by>
                                    </p:animClr>
                                    <p:animClr clrSpc="hsl" dir="cw">
                                      <p:cBhvr>
                                        <p:cTn id="122" dur="500" fill="hold"/>
                                        <p:tgtEl>
                                          <p:spTgt spid="25"/>
                                        </p:tgtEl>
                                        <p:attrNameLst>
                                          <p:attrName>stroke.color</p:attrName>
                                        </p:attrNameLst>
                                      </p:cBhvr>
                                      <p:by>
                                        <p:hsl h="7200000" s="0" l="0"/>
                                      </p:by>
                                    </p:animClr>
                                    <p:set>
                                      <p:cBhvr>
                                        <p:cTn id="123" dur="500" fill="hold"/>
                                        <p:tgtEl>
                                          <p:spTgt spid="25"/>
                                        </p:tgtEl>
                                        <p:attrNameLst>
                                          <p:attrName>fill.type</p:attrName>
                                        </p:attrNameLst>
                                      </p:cBhvr>
                                      <p:to>
                                        <p:strVal val="solid"/>
                                      </p:to>
                                    </p:set>
                                  </p:childTnLst>
                                </p:cTn>
                              </p:par>
                            </p:childTnLst>
                          </p:cTn>
                        </p:par>
                        <p:par>
                          <p:cTn id="124" fill="hold">
                            <p:stCondLst>
                              <p:cond delay="10000"/>
                            </p:stCondLst>
                            <p:childTnLst>
                              <p:par>
                                <p:cTn id="125" presetID="21" presetClass="emph" presetSubtype="0" fill="hold" grpId="0" nodeType="afterEffect">
                                  <p:stCondLst>
                                    <p:cond delay="0"/>
                                  </p:stCondLst>
                                  <p:childTnLst>
                                    <p:animClr clrSpc="hsl" dir="cw">
                                      <p:cBhvr override="childStyle">
                                        <p:cTn id="126" dur="500" fill="hold"/>
                                        <p:tgtEl>
                                          <p:spTgt spid="26"/>
                                        </p:tgtEl>
                                        <p:attrNameLst>
                                          <p:attrName>style.color</p:attrName>
                                        </p:attrNameLst>
                                      </p:cBhvr>
                                      <p:by>
                                        <p:hsl h="7200000" s="0" l="0"/>
                                      </p:by>
                                    </p:animClr>
                                    <p:animClr clrSpc="hsl" dir="cw">
                                      <p:cBhvr>
                                        <p:cTn id="127" dur="500" fill="hold"/>
                                        <p:tgtEl>
                                          <p:spTgt spid="26"/>
                                        </p:tgtEl>
                                        <p:attrNameLst>
                                          <p:attrName>fillcolor</p:attrName>
                                        </p:attrNameLst>
                                      </p:cBhvr>
                                      <p:by>
                                        <p:hsl h="7200000" s="0" l="0"/>
                                      </p:by>
                                    </p:animClr>
                                    <p:animClr clrSpc="hsl" dir="cw">
                                      <p:cBhvr>
                                        <p:cTn id="128" dur="500" fill="hold"/>
                                        <p:tgtEl>
                                          <p:spTgt spid="26"/>
                                        </p:tgtEl>
                                        <p:attrNameLst>
                                          <p:attrName>stroke.color</p:attrName>
                                        </p:attrNameLst>
                                      </p:cBhvr>
                                      <p:by>
                                        <p:hsl h="7200000" s="0" l="0"/>
                                      </p:by>
                                    </p:animClr>
                                    <p:set>
                                      <p:cBhvr>
                                        <p:cTn id="129" dur="500" fill="hold"/>
                                        <p:tgtEl>
                                          <p:spTgt spid="26"/>
                                        </p:tgtEl>
                                        <p:attrNameLst>
                                          <p:attrName>fill.type</p:attrName>
                                        </p:attrNameLst>
                                      </p:cBhvr>
                                      <p:to>
                                        <p:strVal val="solid"/>
                                      </p:to>
                                    </p:set>
                                  </p:childTnLst>
                                </p:cTn>
                              </p:par>
                            </p:childTnLst>
                          </p:cTn>
                        </p:par>
                        <p:par>
                          <p:cTn id="130" fill="hold">
                            <p:stCondLst>
                              <p:cond delay="10500"/>
                            </p:stCondLst>
                            <p:childTnLst>
                              <p:par>
                                <p:cTn id="131" presetID="21" presetClass="emph" presetSubtype="0" fill="hold" grpId="0" nodeType="afterEffect">
                                  <p:stCondLst>
                                    <p:cond delay="0"/>
                                  </p:stCondLst>
                                  <p:childTnLst>
                                    <p:animClr clrSpc="hsl" dir="cw">
                                      <p:cBhvr override="childStyle">
                                        <p:cTn id="132" dur="500" fill="hold"/>
                                        <p:tgtEl>
                                          <p:spTgt spid="27"/>
                                        </p:tgtEl>
                                        <p:attrNameLst>
                                          <p:attrName>style.color</p:attrName>
                                        </p:attrNameLst>
                                      </p:cBhvr>
                                      <p:by>
                                        <p:hsl h="7200000" s="0" l="0"/>
                                      </p:by>
                                    </p:animClr>
                                    <p:animClr clrSpc="hsl" dir="cw">
                                      <p:cBhvr>
                                        <p:cTn id="133" dur="500" fill="hold"/>
                                        <p:tgtEl>
                                          <p:spTgt spid="27"/>
                                        </p:tgtEl>
                                        <p:attrNameLst>
                                          <p:attrName>fillcolor</p:attrName>
                                        </p:attrNameLst>
                                      </p:cBhvr>
                                      <p:by>
                                        <p:hsl h="7200000" s="0" l="0"/>
                                      </p:by>
                                    </p:animClr>
                                    <p:animClr clrSpc="hsl" dir="cw">
                                      <p:cBhvr>
                                        <p:cTn id="134" dur="500" fill="hold"/>
                                        <p:tgtEl>
                                          <p:spTgt spid="27"/>
                                        </p:tgtEl>
                                        <p:attrNameLst>
                                          <p:attrName>stroke.color</p:attrName>
                                        </p:attrNameLst>
                                      </p:cBhvr>
                                      <p:by>
                                        <p:hsl h="7200000" s="0" l="0"/>
                                      </p:by>
                                    </p:animClr>
                                    <p:set>
                                      <p:cBhvr>
                                        <p:cTn id="135" dur="500" fill="hold"/>
                                        <p:tgtEl>
                                          <p:spTgt spid="27"/>
                                        </p:tgtEl>
                                        <p:attrNameLst>
                                          <p:attrName>fill.type</p:attrName>
                                        </p:attrNameLst>
                                      </p:cBhvr>
                                      <p:to>
                                        <p:strVal val="solid"/>
                                      </p:to>
                                    </p:set>
                                  </p:childTnLst>
                                </p:cTn>
                              </p:par>
                            </p:childTnLst>
                          </p:cTn>
                        </p:par>
                        <p:par>
                          <p:cTn id="136" fill="hold">
                            <p:stCondLst>
                              <p:cond delay="11000"/>
                            </p:stCondLst>
                            <p:childTnLst>
                              <p:par>
                                <p:cTn id="137" presetID="21" presetClass="emph" presetSubtype="0" fill="hold" grpId="0" nodeType="afterEffect">
                                  <p:stCondLst>
                                    <p:cond delay="0"/>
                                  </p:stCondLst>
                                  <p:childTnLst>
                                    <p:animClr clrSpc="hsl" dir="cw">
                                      <p:cBhvr override="childStyle">
                                        <p:cTn id="138" dur="500" fill="hold"/>
                                        <p:tgtEl>
                                          <p:spTgt spid="28"/>
                                        </p:tgtEl>
                                        <p:attrNameLst>
                                          <p:attrName>style.color</p:attrName>
                                        </p:attrNameLst>
                                      </p:cBhvr>
                                      <p:by>
                                        <p:hsl h="7200000" s="0" l="0"/>
                                      </p:by>
                                    </p:animClr>
                                    <p:animClr clrSpc="hsl" dir="cw">
                                      <p:cBhvr>
                                        <p:cTn id="139" dur="500" fill="hold"/>
                                        <p:tgtEl>
                                          <p:spTgt spid="28"/>
                                        </p:tgtEl>
                                        <p:attrNameLst>
                                          <p:attrName>fillcolor</p:attrName>
                                        </p:attrNameLst>
                                      </p:cBhvr>
                                      <p:by>
                                        <p:hsl h="7200000" s="0" l="0"/>
                                      </p:by>
                                    </p:animClr>
                                    <p:animClr clrSpc="hsl" dir="cw">
                                      <p:cBhvr>
                                        <p:cTn id="140" dur="500" fill="hold"/>
                                        <p:tgtEl>
                                          <p:spTgt spid="28"/>
                                        </p:tgtEl>
                                        <p:attrNameLst>
                                          <p:attrName>stroke.color</p:attrName>
                                        </p:attrNameLst>
                                      </p:cBhvr>
                                      <p:by>
                                        <p:hsl h="7200000" s="0" l="0"/>
                                      </p:by>
                                    </p:animClr>
                                    <p:set>
                                      <p:cBhvr>
                                        <p:cTn id="141" dur="500" fill="hold"/>
                                        <p:tgtEl>
                                          <p:spTgt spid="28"/>
                                        </p:tgtEl>
                                        <p:attrNameLst>
                                          <p:attrName>fill.type</p:attrName>
                                        </p:attrNameLst>
                                      </p:cBhvr>
                                      <p:to>
                                        <p:strVal val="solid"/>
                                      </p:to>
                                    </p:set>
                                  </p:childTnLst>
                                </p:cTn>
                              </p:par>
                            </p:childTnLst>
                          </p:cTn>
                        </p:par>
                        <p:par>
                          <p:cTn id="142" fill="hold">
                            <p:stCondLst>
                              <p:cond delay="11500"/>
                            </p:stCondLst>
                            <p:childTnLst>
                              <p:par>
                                <p:cTn id="143" presetID="21" presetClass="emph" presetSubtype="0" fill="hold" grpId="0" nodeType="afterEffect">
                                  <p:stCondLst>
                                    <p:cond delay="0"/>
                                  </p:stCondLst>
                                  <p:childTnLst>
                                    <p:animClr clrSpc="hsl" dir="cw">
                                      <p:cBhvr override="childStyle">
                                        <p:cTn id="144" dur="500" fill="hold"/>
                                        <p:tgtEl>
                                          <p:spTgt spid="29"/>
                                        </p:tgtEl>
                                        <p:attrNameLst>
                                          <p:attrName>style.color</p:attrName>
                                        </p:attrNameLst>
                                      </p:cBhvr>
                                      <p:by>
                                        <p:hsl h="7200000" s="0" l="0"/>
                                      </p:by>
                                    </p:animClr>
                                    <p:animClr clrSpc="hsl" dir="cw">
                                      <p:cBhvr>
                                        <p:cTn id="145" dur="500" fill="hold"/>
                                        <p:tgtEl>
                                          <p:spTgt spid="29"/>
                                        </p:tgtEl>
                                        <p:attrNameLst>
                                          <p:attrName>fillcolor</p:attrName>
                                        </p:attrNameLst>
                                      </p:cBhvr>
                                      <p:by>
                                        <p:hsl h="7200000" s="0" l="0"/>
                                      </p:by>
                                    </p:animClr>
                                    <p:animClr clrSpc="hsl" dir="cw">
                                      <p:cBhvr>
                                        <p:cTn id="146" dur="500" fill="hold"/>
                                        <p:tgtEl>
                                          <p:spTgt spid="29"/>
                                        </p:tgtEl>
                                        <p:attrNameLst>
                                          <p:attrName>stroke.color</p:attrName>
                                        </p:attrNameLst>
                                      </p:cBhvr>
                                      <p:by>
                                        <p:hsl h="7200000" s="0" l="0"/>
                                      </p:by>
                                    </p:animClr>
                                    <p:set>
                                      <p:cBhvr>
                                        <p:cTn id="147" dur="500" fill="hold"/>
                                        <p:tgtEl>
                                          <p:spTgt spid="29"/>
                                        </p:tgtEl>
                                        <p:attrNameLst>
                                          <p:attrName>fill.type</p:attrName>
                                        </p:attrNameLst>
                                      </p:cBhvr>
                                      <p:to>
                                        <p:strVal val="solid"/>
                                      </p:to>
                                    </p:set>
                                  </p:childTnLst>
                                </p:cTn>
                              </p:par>
                            </p:childTnLst>
                          </p:cTn>
                        </p:par>
                        <p:par>
                          <p:cTn id="148" fill="hold">
                            <p:stCondLst>
                              <p:cond delay="12000"/>
                            </p:stCondLst>
                            <p:childTnLst>
                              <p:par>
                                <p:cTn id="149" presetID="21" presetClass="emph" presetSubtype="0" fill="hold" grpId="0" nodeType="afterEffect">
                                  <p:stCondLst>
                                    <p:cond delay="0"/>
                                  </p:stCondLst>
                                  <p:childTnLst>
                                    <p:animClr clrSpc="hsl" dir="cw">
                                      <p:cBhvr override="childStyle">
                                        <p:cTn id="150" dur="500" fill="hold"/>
                                        <p:tgtEl>
                                          <p:spTgt spid="31"/>
                                        </p:tgtEl>
                                        <p:attrNameLst>
                                          <p:attrName>style.color</p:attrName>
                                        </p:attrNameLst>
                                      </p:cBhvr>
                                      <p:by>
                                        <p:hsl h="7200000" s="0" l="0"/>
                                      </p:by>
                                    </p:animClr>
                                    <p:animClr clrSpc="hsl" dir="cw">
                                      <p:cBhvr>
                                        <p:cTn id="151" dur="500" fill="hold"/>
                                        <p:tgtEl>
                                          <p:spTgt spid="31"/>
                                        </p:tgtEl>
                                        <p:attrNameLst>
                                          <p:attrName>fillcolor</p:attrName>
                                        </p:attrNameLst>
                                      </p:cBhvr>
                                      <p:by>
                                        <p:hsl h="7200000" s="0" l="0"/>
                                      </p:by>
                                    </p:animClr>
                                    <p:animClr clrSpc="hsl" dir="cw">
                                      <p:cBhvr>
                                        <p:cTn id="152" dur="500" fill="hold"/>
                                        <p:tgtEl>
                                          <p:spTgt spid="31"/>
                                        </p:tgtEl>
                                        <p:attrNameLst>
                                          <p:attrName>stroke.color</p:attrName>
                                        </p:attrNameLst>
                                      </p:cBhvr>
                                      <p:by>
                                        <p:hsl h="7200000" s="0" l="0"/>
                                      </p:by>
                                    </p:animClr>
                                    <p:set>
                                      <p:cBhvr>
                                        <p:cTn id="153" dur="500" fill="hold"/>
                                        <p:tgtEl>
                                          <p:spTgt spid="31"/>
                                        </p:tgtEl>
                                        <p:attrNameLst>
                                          <p:attrName>fill.type</p:attrName>
                                        </p:attrNameLst>
                                      </p:cBhvr>
                                      <p:to>
                                        <p:strVal val="solid"/>
                                      </p:to>
                                    </p:set>
                                  </p:childTnLst>
                                </p:cTn>
                              </p:par>
                            </p:childTnLst>
                          </p:cTn>
                        </p:par>
                        <p:par>
                          <p:cTn id="154" fill="hold">
                            <p:stCondLst>
                              <p:cond delay="12500"/>
                            </p:stCondLst>
                            <p:childTnLst>
                              <p:par>
                                <p:cTn id="155" presetID="21" presetClass="emph" presetSubtype="0" fill="hold" grpId="0" nodeType="afterEffect">
                                  <p:stCondLst>
                                    <p:cond delay="0"/>
                                  </p:stCondLst>
                                  <p:childTnLst>
                                    <p:animClr clrSpc="hsl" dir="cw">
                                      <p:cBhvr override="childStyle">
                                        <p:cTn id="156" dur="500" fill="hold"/>
                                        <p:tgtEl>
                                          <p:spTgt spid="32"/>
                                        </p:tgtEl>
                                        <p:attrNameLst>
                                          <p:attrName>style.color</p:attrName>
                                        </p:attrNameLst>
                                      </p:cBhvr>
                                      <p:by>
                                        <p:hsl h="7200000" s="0" l="0"/>
                                      </p:by>
                                    </p:animClr>
                                    <p:animClr clrSpc="hsl" dir="cw">
                                      <p:cBhvr>
                                        <p:cTn id="157" dur="500" fill="hold"/>
                                        <p:tgtEl>
                                          <p:spTgt spid="32"/>
                                        </p:tgtEl>
                                        <p:attrNameLst>
                                          <p:attrName>fillcolor</p:attrName>
                                        </p:attrNameLst>
                                      </p:cBhvr>
                                      <p:by>
                                        <p:hsl h="7200000" s="0" l="0"/>
                                      </p:by>
                                    </p:animClr>
                                    <p:animClr clrSpc="hsl" dir="cw">
                                      <p:cBhvr>
                                        <p:cTn id="158" dur="500" fill="hold"/>
                                        <p:tgtEl>
                                          <p:spTgt spid="32"/>
                                        </p:tgtEl>
                                        <p:attrNameLst>
                                          <p:attrName>stroke.color</p:attrName>
                                        </p:attrNameLst>
                                      </p:cBhvr>
                                      <p:by>
                                        <p:hsl h="7200000" s="0" l="0"/>
                                      </p:by>
                                    </p:animClr>
                                    <p:set>
                                      <p:cBhvr>
                                        <p:cTn id="159" dur="500" fill="hold"/>
                                        <p:tgtEl>
                                          <p:spTgt spid="32"/>
                                        </p:tgtEl>
                                        <p:attrNameLst>
                                          <p:attrName>fill.type</p:attrName>
                                        </p:attrNameLst>
                                      </p:cBhvr>
                                      <p:to>
                                        <p:strVal val="solid"/>
                                      </p:to>
                                    </p:set>
                                  </p:childTnLst>
                                </p:cTn>
                              </p:par>
                            </p:childTnLst>
                          </p:cTn>
                        </p:par>
                        <p:par>
                          <p:cTn id="160" fill="hold">
                            <p:stCondLst>
                              <p:cond delay="13000"/>
                            </p:stCondLst>
                            <p:childTnLst>
                              <p:par>
                                <p:cTn id="161" presetID="21" presetClass="emph" presetSubtype="0" fill="hold" grpId="0" nodeType="afterEffect">
                                  <p:stCondLst>
                                    <p:cond delay="0"/>
                                  </p:stCondLst>
                                  <p:childTnLst>
                                    <p:animClr clrSpc="hsl" dir="cw">
                                      <p:cBhvr override="childStyle">
                                        <p:cTn id="162" dur="500" fill="hold"/>
                                        <p:tgtEl>
                                          <p:spTgt spid="33"/>
                                        </p:tgtEl>
                                        <p:attrNameLst>
                                          <p:attrName>style.color</p:attrName>
                                        </p:attrNameLst>
                                      </p:cBhvr>
                                      <p:by>
                                        <p:hsl h="7200000" s="0" l="0"/>
                                      </p:by>
                                    </p:animClr>
                                    <p:animClr clrSpc="hsl" dir="cw">
                                      <p:cBhvr>
                                        <p:cTn id="163" dur="500" fill="hold"/>
                                        <p:tgtEl>
                                          <p:spTgt spid="33"/>
                                        </p:tgtEl>
                                        <p:attrNameLst>
                                          <p:attrName>fillcolor</p:attrName>
                                        </p:attrNameLst>
                                      </p:cBhvr>
                                      <p:by>
                                        <p:hsl h="7200000" s="0" l="0"/>
                                      </p:by>
                                    </p:animClr>
                                    <p:animClr clrSpc="hsl" dir="cw">
                                      <p:cBhvr>
                                        <p:cTn id="164" dur="500" fill="hold"/>
                                        <p:tgtEl>
                                          <p:spTgt spid="33"/>
                                        </p:tgtEl>
                                        <p:attrNameLst>
                                          <p:attrName>stroke.color</p:attrName>
                                        </p:attrNameLst>
                                      </p:cBhvr>
                                      <p:by>
                                        <p:hsl h="7200000" s="0" l="0"/>
                                      </p:by>
                                    </p:animClr>
                                    <p:set>
                                      <p:cBhvr>
                                        <p:cTn id="165" dur="500" fill="hold"/>
                                        <p:tgtEl>
                                          <p:spTgt spid="33"/>
                                        </p:tgtEl>
                                        <p:attrNameLst>
                                          <p:attrName>fill.type</p:attrName>
                                        </p:attrNameLst>
                                      </p:cBhvr>
                                      <p:to>
                                        <p:strVal val="solid"/>
                                      </p:to>
                                    </p:set>
                                  </p:childTnLst>
                                </p:cTn>
                              </p:par>
                            </p:childTnLst>
                          </p:cTn>
                        </p:par>
                        <p:par>
                          <p:cTn id="166" fill="hold">
                            <p:stCondLst>
                              <p:cond delay="13500"/>
                            </p:stCondLst>
                            <p:childTnLst>
                              <p:par>
                                <p:cTn id="167" presetID="21" presetClass="emph" presetSubtype="0" fill="hold" grpId="0" nodeType="afterEffect">
                                  <p:stCondLst>
                                    <p:cond delay="0"/>
                                  </p:stCondLst>
                                  <p:childTnLst>
                                    <p:animClr clrSpc="hsl" dir="cw">
                                      <p:cBhvr override="childStyle">
                                        <p:cTn id="168" dur="500" fill="hold"/>
                                        <p:tgtEl>
                                          <p:spTgt spid="34"/>
                                        </p:tgtEl>
                                        <p:attrNameLst>
                                          <p:attrName>style.color</p:attrName>
                                        </p:attrNameLst>
                                      </p:cBhvr>
                                      <p:by>
                                        <p:hsl h="7200000" s="0" l="0"/>
                                      </p:by>
                                    </p:animClr>
                                    <p:animClr clrSpc="hsl" dir="cw">
                                      <p:cBhvr>
                                        <p:cTn id="169" dur="500" fill="hold"/>
                                        <p:tgtEl>
                                          <p:spTgt spid="34"/>
                                        </p:tgtEl>
                                        <p:attrNameLst>
                                          <p:attrName>fillcolor</p:attrName>
                                        </p:attrNameLst>
                                      </p:cBhvr>
                                      <p:by>
                                        <p:hsl h="7200000" s="0" l="0"/>
                                      </p:by>
                                    </p:animClr>
                                    <p:animClr clrSpc="hsl" dir="cw">
                                      <p:cBhvr>
                                        <p:cTn id="170" dur="500" fill="hold"/>
                                        <p:tgtEl>
                                          <p:spTgt spid="34"/>
                                        </p:tgtEl>
                                        <p:attrNameLst>
                                          <p:attrName>stroke.color</p:attrName>
                                        </p:attrNameLst>
                                      </p:cBhvr>
                                      <p:by>
                                        <p:hsl h="7200000" s="0" l="0"/>
                                      </p:by>
                                    </p:animClr>
                                    <p:set>
                                      <p:cBhvr>
                                        <p:cTn id="171" dur="500" fill="hold"/>
                                        <p:tgtEl>
                                          <p:spTgt spid="34"/>
                                        </p:tgtEl>
                                        <p:attrNameLst>
                                          <p:attrName>fill.type</p:attrName>
                                        </p:attrNameLst>
                                      </p:cBhvr>
                                      <p:to>
                                        <p:strVal val="solid"/>
                                      </p:to>
                                    </p:set>
                                  </p:childTnLst>
                                </p:cTn>
                              </p:par>
                            </p:childTnLst>
                          </p:cTn>
                        </p:par>
                        <p:par>
                          <p:cTn id="172" fill="hold">
                            <p:stCondLst>
                              <p:cond delay="14000"/>
                            </p:stCondLst>
                            <p:childTnLst>
                              <p:par>
                                <p:cTn id="173" presetID="21" presetClass="emph" presetSubtype="0" fill="hold" grpId="0" nodeType="afterEffect">
                                  <p:stCondLst>
                                    <p:cond delay="0"/>
                                  </p:stCondLst>
                                  <p:childTnLst>
                                    <p:animClr clrSpc="hsl" dir="cw">
                                      <p:cBhvr override="childStyle">
                                        <p:cTn id="174" dur="500" fill="hold"/>
                                        <p:tgtEl>
                                          <p:spTgt spid="35"/>
                                        </p:tgtEl>
                                        <p:attrNameLst>
                                          <p:attrName>style.color</p:attrName>
                                        </p:attrNameLst>
                                      </p:cBhvr>
                                      <p:by>
                                        <p:hsl h="7200000" s="0" l="0"/>
                                      </p:by>
                                    </p:animClr>
                                    <p:animClr clrSpc="hsl" dir="cw">
                                      <p:cBhvr>
                                        <p:cTn id="175" dur="500" fill="hold"/>
                                        <p:tgtEl>
                                          <p:spTgt spid="35"/>
                                        </p:tgtEl>
                                        <p:attrNameLst>
                                          <p:attrName>fillcolor</p:attrName>
                                        </p:attrNameLst>
                                      </p:cBhvr>
                                      <p:by>
                                        <p:hsl h="7200000" s="0" l="0"/>
                                      </p:by>
                                    </p:animClr>
                                    <p:animClr clrSpc="hsl" dir="cw">
                                      <p:cBhvr>
                                        <p:cTn id="176" dur="500" fill="hold"/>
                                        <p:tgtEl>
                                          <p:spTgt spid="35"/>
                                        </p:tgtEl>
                                        <p:attrNameLst>
                                          <p:attrName>stroke.color</p:attrName>
                                        </p:attrNameLst>
                                      </p:cBhvr>
                                      <p:by>
                                        <p:hsl h="7200000" s="0" l="0"/>
                                      </p:by>
                                    </p:animClr>
                                    <p:set>
                                      <p:cBhvr>
                                        <p:cTn id="177" dur="500" fill="hold"/>
                                        <p:tgtEl>
                                          <p:spTgt spid="35"/>
                                        </p:tgtEl>
                                        <p:attrNameLst>
                                          <p:attrName>fill.type</p:attrName>
                                        </p:attrNameLst>
                                      </p:cBhvr>
                                      <p:to>
                                        <p:strVal val="solid"/>
                                      </p:to>
                                    </p:set>
                                  </p:childTnLst>
                                </p:cTn>
                              </p:par>
                            </p:childTnLst>
                          </p:cTn>
                        </p:par>
                        <p:par>
                          <p:cTn id="178" fill="hold">
                            <p:stCondLst>
                              <p:cond delay="14500"/>
                            </p:stCondLst>
                            <p:childTnLst>
                              <p:par>
                                <p:cTn id="179" presetID="21" presetClass="emph" presetSubtype="0" fill="hold" grpId="0" nodeType="afterEffect">
                                  <p:stCondLst>
                                    <p:cond delay="0"/>
                                  </p:stCondLst>
                                  <p:childTnLst>
                                    <p:animClr clrSpc="hsl" dir="cw">
                                      <p:cBhvr override="childStyle">
                                        <p:cTn id="180" dur="500" fill="hold"/>
                                        <p:tgtEl>
                                          <p:spTgt spid="36"/>
                                        </p:tgtEl>
                                        <p:attrNameLst>
                                          <p:attrName>style.color</p:attrName>
                                        </p:attrNameLst>
                                      </p:cBhvr>
                                      <p:by>
                                        <p:hsl h="7200000" s="0" l="0"/>
                                      </p:by>
                                    </p:animClr>
                                    <p:animClr clrSpc="hsl" dir="cw">
                                      <p:cBhvr>
                                        <p:cTn id="181" dur="500" fill="hold"/>
                                        <p:tgtEl>
                                          <p:spTgt spid="36"/>
                                        </p:tgtEl>
                                        <p:attrNameLst>
                                          <p:attrName>fillcolor</p:attrName>
                                        </p:attrNameLst>
                                      </p:cBhvr>
                                      <p:by>
                                        <p:hsl h="7200000" s="0" l="0"/>
                                      </p:by>
                                    </p:animClr>
                                    <p:animClr clrSpc="hsl" dir="cw">
                                      <p:cBhvr>
                                        <p:cTn id="182" dur="500" fill="hold"/>
                                        <p:tgtEl>
                                          <p:spTgt spid="36"/>
                                        </p:tgtEl>
                                        <p:attrNameLst>
                                          <p:attrName>stroke.color</p:attrName>
                                        </p:attrNameLst>
                                      </p:cBhvr>
                                      <p:by>
                                        <p:hsl h="7200000" s="0" l="0"/>
                                      </p:by>
                                    </p:animClr>
                                    <p:set>
                                      <p:cBhvr>
                                        <p:cTn id="183" dur="500" fill="hold"/>
                                        <p:tgtEl>
                                          <p:spTgt spid="36"/>
                                        </p:tgtEl>
                                        <p:attrNameLst>
                                          <p:attrName>fill.type</p:attrName>
                                        </p:attrNameLst>
                                      </p:cBhvr>
                                      <p:to>
                                        <p:strVal val="solid"/>
                                      </p:to>
                                    </p:set>
                                  </p:childTnLst>
                                </p:cTn>
                              </p:par>
                            </p:childTnLst>
                          </p:cTn>
                        </p:par>
                        <p:par>
                          <p:cTn id="184" fill="hold">
                            <p:stCondLst>
                              <p:cond delay="15000"/>
                            </p:stCondLst>
                            <p:childTnLst>
                              <p:par>
                                <p:cTn id="185" presetID="21" presetClass="emph" presetSubtype="0" fill="hold" grpId="0" nodeType="afterEffect">
                                  <p:stCondLst>
                                    <p:cond delay="0"/>
                                  </p:stCondLst>
                                  <p:childTnLst>
                                    <p:animClr clrSpc="hsl" dir="cw">
                                      <p:cBhvr override="childStyle">
                                        <p:cTn id="186" dur="500" fill="hold"/>
                                        <p:tgtEl>
                                          <p:spTgt spid="37"/>
                                        </p:tgtEl>
                                        <p:attrNameLst>
                                          <p:attrName>style.color</p:attrName>
                                        </p:attrNameLst>
                                      </p:cBhvr>
                                      <p:by>
                                        <p:hsl h="7200000" s="0" l="0"/>
                                      </p:by>
                                    </p:animClr>
                                    <p:animClr clrSpc="hsl" dir="cw">
                                      <p:cBhvr>
                                        <p:cTn id="187" dur="500" fill="hold"/>
                                        <p:tgtEl>
                                          <p:spTgt spid="37"/>
                                        </p:tgtEl>
                                        <p:attrNameLst>
                                          <p:attrName>fillcolor</p:attrName>
                                        </p:attrNameLst>
                                      </p:cBhvr>
                                      <p:by>
                                        <p:hsl h="7200000" s="0" l="0"/>
                                      </p:by>
                                    </p:animClr>
                                    <p:animClr clrSpc="hsl" dir="cw">
                                      <p:cBhvr>
                                        <p:cTn id="188" dur="500" fill="hold"/>
                                        <p:tgtEl>
                                          <p:spTgt spid="37"/>
                                        </p:tgtEl>
                                        <p:attrNameLst>
                                          <p:attrName>stroke.color</p:attrName>
                                        </p:attrNameLst>
                                      </p:cBhvr>
                                      <p:by>
                                        <p:hsl h="7200000" s="0" l="0"/>
                                      </p:by>
                                    </p:animClr>
                                    <p:set>
                                      <p:cBhvr>
                                        <p:cTn id="189" dur="500" fill="hold"/>
                                        <p:tgtEl>
                                          <p:spTgt spid="37"/>
                                        </p:tgtEl>
                                        <p:attrNameLst>
                                          <p:attrName>fill.type</p:attrName>
                                        </p:attrNameLst>
                                      </p:cBhvr>
                                      <p:to>
                                        <p:strVal val="solid"/>
                                      </p:to>
                                    </p:set>
                                  </p:childTnLst>
                                </p:cTn>
                              </p:par>
                            </p:childTnLst>
                          </p:cTn>
                        </p:par>
                        <p:par>
                          <p:cTn id="190" fill="hold">
                            <p:stCondLst>
                              <p:cond delay="15500"/>
                            </p:stCondLst>
                            <p:childTnLst>
                              <p:par>
                                <p:cTn id="191" presetID="21" presetClass="emph" presetSubtype="0" fill="hold" grpId="0" nodeType="afterEffect">
                                  <p:stCondLst>
                                    <p:cond delay="0"/>
                                  </p:stCondLst>
                                  <p:childTnLst>
                                    <p:animClr clrSpc="hsl" dir="cw">
                                      <p:cBhvr override="childStyle">
                                        <p:cTn id="192" dur="500" fill="hold"/>
                                        <p:tgtEl>
                                          <p:spTgt spid="38"/>
                                        </p:tgtEl>
                                        <p:attrNameLst>
                                          <p:attrName>style.color</p:attrName>
                                        </p:attrNameLst>
                                      </p:cBhvr>
                                      <p:by>
                                        <p:hsl h="7200000" s="0" l="0"/>
                                      </p:by>
                                    </p:animClr>
                                    <p:animClr clrSpc="hsl" dir="cw">
                                      <p:cBhvr>
                                        <p:cTn id="193" dur="500" fill="hold"/>
                                        <p:tgtEl>
                                          <p:spTgt spid="38"/>
                                        </p:tgtEl>
                                        <p:attrNameLst>
                                          <p:attrName>fillcolor</p:attrName>
                                        </p:attrNameLst>
                                      </p:cBhvr>
                                      <p:by>
                                        <p:hsl h="7200000" s="0" l="0"/>
                                      </p:by>
                                    </p:animClr>
                                    <p:animClr clrSpc="hsl" dir="cw">
                                      <p:cBhvr>
                                        <p:cTn id="194" dur="500" fill="hold"/>
                                        <p:tgtEl>
                                          <p:spTgt spid="38"/>
                                        </p:tgtEl>
                                        <p:attrNameLst>
                                          <p:attrName>stroke.color</p:attrName>
                                        </p:attrNameLst>
                                      </p:cBhvr>
                                      <p:by>
                                        <p:hsl h="7200000" s="0" l="0"/>
                                      </p:by>
                                    </p:animClr>
                                    <p:set>
                                      <p:cBhvr>
                                        <p:cTn id="195" dur="500" fill="hold"/>
                                        <p:tgtEl>
                                          <p:spTgt spid="38"/>
                                        </p:tgtEl>
                                        <p:attrNameLst>
                                          <p:attrName>fill.type</p:attrName>
                                        </p:attrNameLst>
                                      </p:cBhvr>
                                      <p:to>
                                        <p:strVal val="solid"/>
                                      </p:to>
                                    </p:set>
                                  </p:childTnLst>
                                </p:cTn>
                              </p:par>
                            </p:childTnLst>
                          </p:cTn>
                        </p:par>
                        <p:par>
                          <p:cTn id="196" fill="hold">
                            <p:stCondLst>
                              <p:cond delay="16000"/>
                            </p:stCondLst>
                            <p:childTnLst>
                              <p:par>
                                <p:cTn id="197" presetID="21" presetClass="emph" presetSubtype="0" fill="hold" grpId="0" nodeType="afterEffect">
                                  <p:stCondLst>
                                    <p:cond delay="0"/>
                                  </p:stCondLst>
                                  <p:childTnLst>
                                    <p:animClr clrSpc="hsl" dir="cw">
                                      <p:cBhvr override="childStyle">
                                        <p:cTn id="198" dur="500" fill="hold"/>
                                        <p:tgtEl>
                                          <p:spTgt spid="39"/>
                                        </p:tgtEl>
                                        <p:attrNameLst>
                                          <p:attrName>style.color</p:attrName>
                                        </p:attrNameLst>
                                      </p:cBhvr>
                                      <p:by>
                                        <p:hsl h="7200000" s="0" l="0"/>
                                      </p:by>
                                    </p:animClr>
                                    <p:animClr clrSpc="hsl" dir="cw">
                                      <p:cBhvr>
                                        <p:cTn id="199" dur="500" fill="hold"/>
                                        <p:tgtEl>
                                          <p:spTgt spid="39"/>
                                        </p:tgtEl>
                                        <p:attrNameLst>
                                          <p:attrName>fillcolor</p:attrName>
                                        </p:attrNameLst>
                                      </p:cBhvr>
                                      <p:by>
                                        <p:hsl h="7200000" s="0" l="0"/>
                                      </p:by>
                                    </p:animClr>
                                    <p:animClr clrSpc="hsl" dir="cw">
                                      <p:cBhvr>
                                        <p:cTn id="200" dur="500" fill="hold"/>
                                        <p:tgtEl>
                                          <p:spTgt spid="39"/>
                                        </p:tgtEl>
                                        <p:attrNameLst>
                                          <p:attrName>stroke.color</p:attrName>
                                        </p:attrNameLst>
                                      </p:cBhvr>
                                      <p:by>
                                        <p:hsl h="7200000" s="0" l="0"/>
                                      </p:by>
                                    </p:animClr>
                                    <p:set>
                                      <p:cBhvr>
                                        <p:cTn id="201" dur="500" fill="hold"/>
                                        <p:tgtEl>
                                          <p:spTgt spid="39"/>
                                        </p:tgtEl>
                                        <p:attrNameLst>
                                          <p:attrName>fill.type</p:attrName>
                                        </p:attrNameLst>
                                      </p:cBhvr>
                                      <p:to>
                                        <p:strVal val="solid"/>
                                      </p:to>
                                    </p:set>
                                  </p:childTnLst>
                                </p:cTn>
                              </p:par>
                            </p:childTnLst>
                          </p:cTn>
                        </p:par>
                        <p:par>
                          <p:cTn id="202" fill="hold">
                            <p:stCondLst>
                              <p:cond delay="16500"/>
                            </p:stCondLst>
                            <p:childTnLst>
                              <p:par>
                                <p:cTn id="203" presetID="21" presetClass="emph" presetSubtype="0" fill="hold" grpId="0" nodeType="afterEffect">
                                  <p:stCondLst>
                                    <p:cond delay="0"/>
                                  </p:stCondLst>
                                  <p:childTnLst>
                                    <p:animClr clrSpc="hsl" dir="cw">
                                      <p:cBhvr override="childStyle">
                                        <p:cTn id="204" dur="500" fill="hold"/>
                                        <p:tgtEl>
                                          <p:spTgt spid="40"/>
                                        </p:tgtEl>
                                        <p:attrNameLst>
                                          <p:attrName>style.color</p:attrName>
                                        </p:attrNameLst>
                                      </p:cBhvr>
                                      <p:by>
                                        <p:hsl h="7200000" s="0" l="0"/>
                                      </p:by>
                                    </p:animClr>
                                    <p:animClr clrSpc="hsl" dir="cw">
                                      <p:cBhvr>
                                        <p:cTn id="205" dur="500" fill="hold"/>
                                        <p:tgtEl>
                                          <p:spTgt spid="40"/>
                                        </p:tgtEl>
                                        <p:attrNameLst>
                                          <p:attrName>fillcolor</p:attrName>
                                        </p:attrNameLst>
                                      </p:cBhvr>
                                      <p:by>
                                        <p:hsl h="7200000" s="0" l="0"/>
                                      </p:by>
                                    </p:animClr>
                                    <p:animClr clrSpc="hsl" dir="cw">
                                      <p:cBhvr>
                                        <p:cTn id="206" dur="500" fill="hold"/>
                                        <p:tgtEl>
                                          <p:spTgt spid="40"/>
                                        </p:tgtEl>
                                        <p:attrNameLst>
                                          <p:attrName>stroke.color</p:attrName>
                                        </p:attrNameLst>
                                      </p:cBhvr>
                                      <p:by>
                                        <p:hsl h="7200000" s="0" l="0"/>
                                      </p:by>
                                    </p:animClr>
                                    <p:set>
                                      <p:cBhvr>
                                        <p:cTn id="207" dur="500" fill="hold"/>
                                        <p:tgtEl>
                                          <p:spTgt spid="40"/>
                                        </p:tgtEl>
                                        <p:attrNameLst>
                                          <p:attrName>fill.type</p:attrName>
                                        </p:attrNameLst>
                                      </p:cBhvr>
                                      <p:to>
                                        <p:strVal val="solid"/>
                                      </p:to>
                                    </p:set>
                                  </p:childTnLst>
                                </p:cTn>
                              </p:par>
                            </p:childTnLst>
                          </p:cTn>
                        </p:par>
                        <p:par>
                          <p:cTn id="208" fill="hold">
                            <p:stCondLst>
                              <p:cond delay="17000"/>
                            </p:stCondLst>
                            <p:childTnLst>
                              <p:par>
                                <p:cTn id="209" presetID="21" presetClass="emph" presetSubtype="0" fill="hold" grpId="0" nodeType="afterEffect">
                                  <p:stCondLst>
                                    <p:cond delay="0"/>
                                  </p:stCondLst>
                                  <p:childTnLst>
                                    <p:animClr clrSpc="hsl" dir="cw">
                                      <p:cBhvr override="childStyle">
                                        <p:cTn id="210" dur="500" fill="hold"/>
                                        <p:tgtEl>
                                          <p:spTgt spid="41"/>
                                        </p:tgtEl>
                                        <p:attrNameLst>
                                          <p:attrName>style.color</p:attrName>
                                        </p:attrNameLst>
                                      </p:cBhvr>
                                      <p:by>
                                        <p:hsl h="7200000" s="0" l="0"/>
                                      </p:by>
                                    </p:animClr>
                                    <p:animClr clrSpc="hsl" dir="cw">
                                      <p:cBhvr>
                                        <p:cTn id="211" dur="500" fill="hold"/>
                                        <p:tgtEl>
                                          <p:spTgt spid="41"/>
                                        </p:tgtEl>
                                        <p:attrNameLst>
                                          <p:attrName>fillcolor</p:attrName>
                                        </p:attrNameLst>
                                      </p:cBhvr>
                                      <p:by>
                                        <p:hsl h="7200000" s="0" l="0"/>
                                      </p:by>
                                    </p:animClr>
                                    <p:animClr clrSpc="hsl" dir="cw">
                                      <p:cBhvr>
                                        <p:cTn id="212" dur="500" fill="hold"/>
                                        <p:tgtEl>
                                          <p:spTgt spid="41"/>
                                        </p:tgtEl>
                                        <p:attrNameLst>
                                          <p:attrName>stroke.color</p:attrName>
                                        </p:attrNameLst>
                                      </p:cBhvr>
                                      <p:by>
                                        <p:hsl h="7200000" s="0" l="0"/>
                                      </p:by>
                                    </p:animClr>
                                    <p:set>
                                      <p:cBhvr>
                                        <p:cTn id="213" dur="500" fill="hold"/>
                                        <p:tgtEl>
                                          <p:spTgt spid="41"/>
                                        </p:tgtEl>
                                        <p:attrNameLst>
                                          <p:attrName>fill.type</p:attrName>
                                        </p:attrNameLst>
                                      </p:cBhvr>
                                      <p:to>
                                        <p:strVal val="solid"/>
                                      </p:to>
                                    </p:set>
                                  </p:childTnLst>
                                </p:cTn>
                              </p:par>
                            </p:childTnLst>
                          </p:cTn>
                        </p:par>
                        <p:par>
                          <p:cTn id="214" fill="hold">
                            <p:stCondLst>
                              <p:cond delay="17500"/>
                            </p:stCondLst>
                            <p:childTnLst>
                              <p:par>
                                <p:cTn id="215" presetID="21" presetClass="emph" presetSubtype="0" fill="hold" grpId="0" nodeType="afterEffect">
                                  <p:stCondLst>
                                    <p:cond delay="0"/>
                                  </p:stCondLst>
                                  <p:childTnLst>
                                    <p:animClr clrSpc="hsl" dir="cw">
                                      <p:cBhvr override="childStyle">
                                        <p:cTn id="216" dur="500" fill="hold"/>
                                        <p:tgtEl>
                                          <p:spTgt spid="44"/>
                                        </p:tgtEl>
                                        <p:attrNameLst>
                                          <p:attrName>style.color</p:attrName>
                                        </p:attrNameLst>
                                      </p:cBhvr>
                                      <p:by>
                                        <p:hsl h="7200000" s="0" l="0"/>
                                      </p:by>
                                    </p:animClr>
                                    <p:animClr clrSpc="hsl" dir="cw">
                                      <p:cBhvr>
                                        <p:cTn id="217" dur="500" fill="hold"/>
                                        <p:tgtEl>
                                          <p:spTgt spid="44"/>
                                        </p:tgtEl>
                                        <p:attrNameLst>
                                          <p:attrName>fillcolor</p:attrName>
                                        </p:attrNameLst>
                                      </p:cBhvr>
                                      <p:by>
                                        <p:hsl h="7200000" s="0" l="0"/>
                                      </p:by>
                                    </p:animClr>
                                    <p:animClr clrSpc="hsl" dir="cw">
                                      <p:cBhvr>
                                        <p:cTn id="218" dur="500" fill="hold"/>
                                        <p:tgtEl>
                                          <p:spTgt spid="44"/>
                                        </p:tgtEl>
                                        <p:attrNameLst>
                                          <p:attrName>stroke.color</p:attrName>
                                        </p:attrNameLst>
                                      </p:cBhvr>
                                      <p:by>
                                        <p:hsl h="7200000" s="0" l="0"/>
                                      </p:by>
                                    </p:animClr>
                                    <p:set>
                                      <p:cBhvr>
                                        <p:cTn id="219" dur="500" fill="hold"/>
                                        <p:tgtEl>
                                          <p:spTgt spid="44"/>
                                        </p:tgtEl>
                                        <p:attrNameLst>
                                          <p:attrName>fill.type</p:attrName>
                                        </p:attrNameLst>
                                      </p:cBhvr>
                                      <p:to>
                                        <p:strVal val="solid"/>
                                      </p:to>
                                    </p:set>
                                  </p:childTnLst>
                                </p:cTn>
                              </p:par>
                            </p:childTnLst>
                          </p:cTn>
                        </p:par>
                      </p:childTnLst>
                    </p:cTn>
                  </p:par>
                  <p:par>
                    <p:cTn id="220" fill="hold">
                      <p:stCondLst>
                        <p:cond delay="indefinite"/>
                      </p:stCondLst>
                      <p:childTnLst>
                        <p:par>
                          <p:cTn id="221" fill="hold">
                            <p:stCondLst>
                              <p:cond delay="0"/>
                            </p:stCondLst>
                            <p:childTnLst>
                              <p:par>
                                <p:cTn id="222" presetID="53" presetClass="entr" presetSubtype="16" fill="hold" nodeType="clickEffect">
                                  <p:stCondLst>
                                    <p:cond delay="0"/>
                                  </p:stCondLst>
                                  <p:childTnLst>
                                    <p:set>
                                      <p:cBhvr>
                                        <p:cTn id="223" dur="1" fill="hold">
                                          <p:stCondLst>
                                            <p:cond delay="0"/>
                                          </p:stCondLst>
                                        </p:cTn>
                                        <p:tgtEl>
                                          <p:spTgt spid="1026"/>
                                        </p:tgtEl>
                                        <p:attrNameLst>
                                          <p:attrName>style.visibility</p:attrName>
                                        </p:attrNameLst>
                                      </p:cBhvr>
                                      <p:to>
                                        <p:strVal val="visible"/>
                                      </p:to>
                                    </p:set>
                                    <p:anim calcmode="lin" valueType="num">
                                      <p:cBhvr>
                                        <p:cTn id="224" dur="500" fill="hold"/>
                                        <p:tgtEl>
                                          <p:spTgt spid="1026"/>
                                        </p:tgtEl>
                                        <p:attrNameLst>
                                          <p:attrName>ppt_w</p:attrName>
                                        </p:attrNameLst>
                                      </p:cBhvr>
                                      <p:tavLst>
                                        <p:tav tm="0">
                                          <p:val>
                                            <p:fltVal val="0"/>
                                          </p:val>
                                        </p:tav>
                                        <p:tav tm="100000">
                                          <p:val>
                                            <p:strVal val="#ppt_w"/>
                                          </p:val>
                                        </p:tav>
                                      </p:tavLst>
                                    </p:anim>
                                    <p:anim calcmode="lin" valueType="num">
                                      <p:cBhvr>
                                        <p:cTn id="225" dur="500" fill="hold"/>
                                        <p:tgtEl>
                                          <p:spTgt spid="1026"/>
                                        </p:tgtEl>
                                        <p:attrNameLst>
                                          <p:attrName>ppt_h</p:attrName>
                                        </p:attrNameLst>
                                      </p:cBhvr>
                                      <p:tavLst>
                                        <p:tav tm="0">
                                          <p:val>
                                            <p:fltVal val="0"/>
                                          </p:val>
                                        </p:tav>
                                        <p:tav tm="100000">
                                          <p:val>
                                            <p:strVal val="#ppt_h"/>
                                          </p:val>
                                        </p:tav>
                                      </p:tavLst>
                                    </p:anim>
                                    <p:animEffect transition="in" filter="fade">
                                      <p:cBhvr>
                                        <p:cTn id="226"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6" grpId="0"/>
      <p:bldP spid="7" grpId="0"/>
      <p:bldP spid="8" grpId="0"/>
      <p:bldP spid="9" grpId="0"/>
      <p:bldP spid="10" grpId="0"/>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P spid="31" grpId="0"/>
      <p:bldP spid="32" grpId="0"/>
      <p:bldP spid="33" grpId="0"/>
      <p:bldP spid="34" grpId="0"/>
      <p:bldP spid="35" grpId="0"/>
      <p:bldP spid="36" grpId="0"/>
      <p:bldP spid="37" grpId="0"/>
      <p:bldP spid="38" grpId="0"/>
      <p:bldP spid="39" grpId="0"/>
      <p:bldP spid="40" grpId="0"/>
      <p:bldP spid="41" grpId="0"/>
    </p:bldLst>
  </p:timing>
</p:sld>
</file>

<file path=ppt/theme/theme1.xml><?xml version="1.0" encoding="utf-8"?>
<a:theme xmlns:a="http://schemas.openxmlformats.org/drawingml/2006/main" name="EMBS2_CH02b">
  <a:themeElements>
    <a:clrScheme name="EMBS2_CH02b 8">
      <a:dk1>
        <a:srgbClr val="3C0023"/>
      </a:dk1>
      <a:lt1>
        <a:srgbClr val="FFFFFF"/>
      </a:lt1>
      <a:dk2>
        <a:srgbClr val="300153"/>
      </a:dk2>
      <a:lt2>
        <a:srgbClr val="F6BF69"/>
      </a:lt2>
      <a:accent1>
        <a:srgbClr val="618FFD"/>
      </a:accent1>
      <a:accent2>
        <a:srgbClr val="B760F9"/>
      </a:accent2>
      <a:accent3>
        <a:srgbClr val="ADAAB3"/>
      </a:accent3>
      <a:accent4>
        <a:srgbClr val="DADADA"/>
      </a:accent4>
      <a:accent5>
        <a:srgbClr val="B7C6FE"/>
      </a:accent5>
      <a:accent6>
        <a:srgbClr val="A656E2"/>
      </a:accent6>
      <a:hlink>
        <a:srgbClr val="2FD2F3"/>
      </a:hlink>
      <a:folHlink>
        <a:srgbClr val="B50069"/>
      </a:folHlink>
    </a:clrScheme>
    <a:fontScheme name="EMBS2_CH02b">
      <a:majorFont>
        <a:latin typeface="Book Antiqua"/>
        <a:ea typeface=""/>
        <a:cs typeface=""/>
      </a:majorFont>
      <a:minorFont>
        <a:latin typeface="Book Antiqu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med" len="med"/>
          <a:tailEnd type="none" w="med" len="med"/>
        </a:ln>
        <a:effectLst/>
      </a:spPr>
      <a:bodyPr vert="horz" wrap="none" lIns="91440" tIns="45720" rIns="91440" bIns="45720" anchor="t" compatLnSpc="1"/>
      <a:lstStyle>
        <a:defPPr marL="457200" marR="0" indent="-457200" algn="ctr" defTabSz="914400" rtl="0" eaLnBrk="0" fontAlgn="base" latinLnBrk="0" hangingPunct="0">
          <a:lnSpc>
            <a:spcPct val="100000"/>
          </a:lnSpc>
          <a:spcBef>
            <a:spcPct val="0"/>
          </a:spcBef>
          <a:spcAft>
            <a:spcPct val="0"/>
          </a:spcAft>
          <a:buNone/>
          <a:tabLst/>
          <a:def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miter lim="800000"/>
          <a:headEnd type="none" w="med" len="med"/>
          <a:tailEnd type="none" w="med" len="med"/>
        </a:ln>
        <a:effectLst/>
      </a:spPr>
      <a:bodyPr vert="horz" wrap="none" lIns="91440" tIns="45720" rIns="91440" bIns="45720" anchor="t" compatLnSpc="1"/>
      <a:lstStyle>
        <a:defPPr marL="457200" marR="0" indent="-457200" algn="ctr" defTabSz="914400" rtl="0" eaLnBrk="0" fontAlgn="base" latinLnBrk="0" hangingPunct="0">
          <a:lnSpc>
            <a:spcPct val="100000"/>
          </a:lnSpc>
          <a:spcBef>
            <a:spcPct val="0"/>
          </a:spcBef>
          <a:spcAft>
            <a:spcPct val="0"/>
          </a:spcAft>
          <a:buNone/>
          <a:tabLst/>
          <a:defRPr kumimoji="0" lang="en-US" sz="2200" b="0" i="0" u="none" strike="noStrike" baseline="0">
            <a:solidFill>
              <a:schemeClr val="tx1">
                <a:alpha val="100000"/>
              </a:schemeClr>
            </a:solidFill>
            <a:effectLst>
              <a:outerShdw blurRad="38100" dist="38100" dir="2700000" algn="tl">
                <a:srgbClr val="000000">
                  <a:alpha val="43137"/>
                </a:srgbClr>
              </a:outerShdw>
            </a:effectLst>
            <a:latin typeface="Book Antiqua"/>
          </a:defRPr>
        </a:defPPr>
      </a:lstStyle>
    </a:lnDef>
  </a:objectDefaults>
  <a:extraClrSchemeLst>
    <a:extraClrScheme>
      <a:clrScheme name="EMBS2_CH02b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EMBS2_CH02b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EMBS2_CH02b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EMBS2_CH02b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EMBS2_CH02b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EMBS2_CH02b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EMBS2_CH02b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EMBS2_CH02b 8">
        <a:dk1>
          <a:srgbClr val="3C0023"/>
        </a:dk1>
        <a:lt1>
          <a:srgbClr val="FFFFFF"/>
        </a:lt1>
        <a:dk2>
          <a:srgbClr val="300153"/>
        </a:dk2>
        <a:lt2>
          <a:srgbClr val="F6BF69"/>
        </a:lt2>
        <a:accent1>
          <a:srgbClr val="618FFD"/>
        </a:accent1>
        <a:accent2>
          <a:srgbClr val="B760F9"/>
        </a:accent2>
        <a:accent3>
          <a:srgbClr val="ADAAB3"/>
        </a:accent3>
        <a:accent4>
          <a:srgbClr val="DADADA"/>
        </a:accent4>
        <a:accent5>
          <a:srgbClr val="B7C6FE"/>
        </a:accent5>
        <a:accent6>
          <a:srgbClr val="A656E2"/>
        </a:accent6>
        <a:hlink>
          <a:srgbClr val="2FD2F3"/>
        </a:hlink>
        <a:folHlink>
          <a:srgbClr val="B5006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21190</TotalTime>
  <Words>11398</Words>
  <Application>Microsoft Macintosh PowerPoint</Application>
  <PresentationFormat>On-screen Show (4:3)</PresentationFormat>
  <Paragraphs>1573</Paragraphs>
  <Slides>116</Slides>
  <Notes>115</Notes>
  <HiddenSlides>0</HiddenSlides>
  <MMClips>2</MMClips>
  <ScaleCrop>false</ScaleCrop>
  <HeadingPairs>
    <vt:vector size="6" baseType="variant">
      <vt:variant>
        <vt:lpstr>Fonts Used</vt:lpstr>
      </vt:variant>
      <vt:variant>
        <vt:i4>21</vt:i4>
      </vt:variant>
      <vt:variant>
        <vt:lpstr>Theme</vt:lpstr>
      </vt:variant>
      <vt:variant>
        <vt:i4>1</vt:i4>
      </vt:variant>
      <vt:variant>
        <vt:lpstr>Slide Titles</vt:lpstr>
      </vt:variant>
      <vt:variant>
        <vt:i4>116</vt:i4>
      </vt:variant>
    </vt:vector>
  </HeadingPairs>
  <TitlesOfParts>
    <vt:vector size="138" baseType="lpstr">
      <vt:lpstr>Berlin Sans FB Demi</vt:lpstr>
      <vt:lpstr>Segoe UI Semibold</vt:lpstr>
      <vt:lpstr>Book Antiqua</vt:lpstr>
      <vt:lpstr>Gill Sans Ultra Bold Condensed</vt:lpstr>
      <vt:lpstr>Calibri</vt:lpstr>
      <vt:lpstr>Wingdings</vt:lpstr>
      <vt:lpstr>Forte</vt:lpstr>
      <vt:lpstr>Impact</vt:lpstr>
      <vt:lpstr>Comic Sans MS</vt:lpstr>
      <vt:lpstr>Arial Narrow</vt:lpstr>
      <vt:lpstr>Monotype Sorts</vt:lpstr>
      <vt:lpstr>Bradley Hand ITC</vt:lpstr>
      <vt:lpstr>Britannic Bold</vt:lpstr>
      <vt:lpstr>Arial</vt:lpstr>
      <vt:lpstr>Eras Bold ITC</vt:lpstr>
      <vt:lpstr>Arial Black</vt:lpstr>
      <vt:lpstr>Kristen ITC</vt:lpstr>
      <vt:lpstr>Times New Roman</vt:lpstr>
      <vt:lpstr>Garamond</vt:lpstr>
      <vt:lpstr>CAC Krazy Legs Bold</vt:lpstr>
      <vt:lpstr>Brush Script MT</vt:lpstr>
      <vt:lpstr>EMBS2_CH02b</vt:lpstr>
      <vt:lpstr>Search Marketing Review</vt:lpstr>
      <vt:lpstr>Learning Objectives</vt:lpstr>
      <vt:lpstr>Why would a coffee shop need a website?</vt:lpstr>
      <vt:lpstr>Web Sites</vt:lpstr>
      <vt:lpstr>Marketing Then vs. Now</vt:lpstr>
      <vt:lpstr>Getting Found Today: POEM</vt:lpstr>
      <vt:lpstr>PowerPoint Presentation</vt:lpstr>
      <vt:lpstr>What is Search Marketing?</vt:lpstr>
      <vt:lpstr>A Little Bit of History</vt:lpstr>
      <vt:lpstr>How Search Engines Work*</vt:lpstr>
      <vt:lpstr>Search Engine Market Share</vt:lpstr>
      <vt:lpstr>            Updates*</vt:lpstr>
      <vt:lpstr>What Does a Comprehensive Search Marketing Campaign Involve?</vt:lpstr>
      <vt:lpstr>E-Marketing Today: Web 2.0</vt:lpstr>
      <vt:lpstr>The Future of Search</vt:lpstr>
      <vt:lpstr>The Semantic Web - Beginnings</vt:lpstr>
      <vt:lpstr>Assignment </vt:lpstr>
      <vt:lpstr>PowerPoint Presentation</vt:lpstr>
      <vt:lpstr>Learning Objectives</vt:lpstr>
      <vt:lpstr>PowerPoint Presentation</vt:lpstr>
      <vt:lpstr>Organic Search</vt:lpstr>
      <vt:lpstr>PowerPoint Presentation</vt:lpstr>
      <vt:lpstr>PowerPoint Presentation</vt:lpstr>
      <vt:lpstr>Long-Tail Keywords</vt:lpstr>
      <vt:lpstr>Traffic &amp; Competition</vt:lpstr>
      <vt:lpstr>Keyword Mapping</vt:lpstr>
      <vt:lpstr>Keyword Usage</vt:lpstr>
      <vt:lpstr>Search Engine Heatmap</vt:lpstr>
      <vt:lpstr>Quality from a Search Engine Perspective</vt:lpstr>
      <vt:lpstr>PowerPoint Presentation</vt:lpstr>
      <vt:lpstr>Popularity Metrics (Links)</vt:lpstr>
      <vt:lpstr>For Next Week</vt:lpstr>
      <vt:lpstr>Assignment </vt:lpstr>
      <vt:lpstr>Reference Slide - KWfinder Example</vt:lpstr>
      <vt:lpstr>Web Design for Landing Pages</vt:lpstr>
      <vt:lpstr>Learning Objectives</vt:lpstr>
      <vt:lpstr>What’s a Landing Page?</vt:lpstr>
      <vt:lpstr>What % of Canadian Small Businesses have a Dedicated Website?*</vt:lpstr>
      <vt:lpstr>User Experience Studies</vt:lpstr>
      <vt:lpstr>Design for Usability</vt:lpstr>
      <vt:lpstr>Design for Conversion</vt:lpstr>
      <vt:lpstr>Important Elements in a Website</vt:lpstr>
      <vt:lpstr>Landing Page Types</vt:lpstr>
      <vt:lpstr>Single Product Landing Pages*</vt:lpstr>
      <vt:lpstr>Multi-product Landing Pages*</vt:lpstr>
      <vt:lpstr>Lead Generation Landing Pages*</vt:lpstr>
      <vt:lpstr>Subscription Sites*</vt:lpstr>
      <vt:lpstr>                                Copy Landing Pages*</vt:lpstr>
      <vt:lpstr>Optimizing Conversion Rates*</vt:lpstr>
      <vt:lpstr>A or B?</vt:lpstr>
      <vt:lpstr>Which Variation is Best?</vt:lpstr>
      <vt:lpstr>A or B?</vt:lpstr>
      <vt:lpstr>Ad Publishing Heatmap for Landing Pages</vt:lpstr>
      <vt:lpstr>Conversion Sabotaging Words*</vt:lpstr>
      <vt:lpstr>Markup Data</vt:lpstr>
      <vt:lpstr>Tool Assistance</vt:lpstr>
      <vt:lpstr>Assignment</vt:lpstr>
      <vt:lpstr>Analytics</vt:lpstr>
      <vt:lpstr>Learning Objectives</vt:lpstr>
      <vt:lpstr>How Does Google Analytics Work?*</vt:lpstr>
      <vt:lpstr>Website Goals</vt:lpstr>
      <vt:lpstr>Website Goals</vt:lpstr>
      <vt:lpstr>Last Month’s Numbers: Retail Site </vt:lpstr>
      <vt:lpstr>By Channel: Same Retail Site</vt:lpstr>
      <vt:lpstr>Last Month’s Numbers: Lead Gen Site</vt:lpstr>
      <vt:lpstr>By Channel: Same Lead Gen Site</vt:lpstr>
      <vt:lpstr>Last Month’s Numbers: Media Site</vt:lpstr>
      <vt:lpstr>Conversion Funnel</vt:lpstr>
      <vt:lpstr>Conversion Funnel</vt:lpstr>
      <vt:lpstr>Conversion Funnel</vt:lpstr>
      <vt:lpstr>Conversion Funnel Exercise: bestbuy.ca</vt:lpstr>
      <vt:lpstr>Some Alternative Funnels*</vt:lpstr>
      <vt:lpstr>Attribution</vt:lpstr>
      <vt:lpstr>PowerPoint Presentation</vt:lpstr>
      <vt:lpstr>Assignment </vt:lpstr>
      <vt:lpstr>E-Marketing</vt:lpstr>
      <vt:lpstr>Learning Objectives</vt:lpstr>
      <vt:lpstr>Paid Search Text Ads</vt:lpstr>
      <vt:lpstr>Building a Paid Search Marketing Program*</vt:lpstr>
      <vt:lpstr>Research: Choosing Keywords*</vt:lpstr>
      <vt:lpstr>Keyword Match Types</vt:lpstr>
      <vt:lpstr>Elements of a High Performing Text Ad</vt:lpstr>
      <vt:lpstr>Common Elements of Landing Pages that CONVERT</vt:lpstr>
      <vt:lpstr>Ad Copy Development*</vt:lpstr>
      <vt:lpstr>Try this…</vt:lpstr>
      <vt:lpstr>Typical Pricing Models for Digital Media</vt:lpstr>
      <vt:lpstr>PPC Math</vt:lpstr>
      <vt:lpstr>Ad Rank</vt:lpstr>
      <vt:lpstr>Mobile Advertising*</vt:lpstr>
      <vt:lpstr>Assignment </vt:lpstr>
      <vt:lpstr>PowerPoint Presentation</vt:lpstr>
      <vt:lpstr>Instructions</vt:lpstr>
      <vt:lpstr>Mimic Pro Grading*</vt:lpstr>
      <vt:lpstr>PowerPoint Presentation</vt:lpstr>
      <vt:lpstr>Review Slides Follow…</vt:lpstr>
      <vt:lpstr>Some Terms to Know…</vt:lpstr>
      <vt:lpstr>Contextual Ads</vt:lpstr>
      <vt:lpstr>Eye Tracking Heatmaps</vt:lpstr>
      <vt:lpstr>PowerPoint Presentation</vt:lpstr>
      <vt:lpstr>PowerPoint Presentation</vt:lpstr>
      <vt:lpstr>Sample PPC Ad Analysis</vt:lpstr>
      <vt:lpstr>Online Lead Generation &amp; Email Marketing</vt:lpstr>
      <vt:lpstr>Learning Objectives</vt:lpstr>
      <vt:lpstr>Email</vt:lpstr>
      <vt:lpstr>Online Lead Generation</vt:lpstr>
      <vt:lpstr>Email Content Types &amp; Segmentation*</vt:lpstr>
      <vt:lpstr>Email Parts</vt:lpstr>
      <vt:lpstr>Broadcast Email Timing*</vt:lpstr>
      <vt:lpstr>More Email Types*</vt:lpstr>
      <vt:lpstr>Common Email Metrics</vt:lpstr>
      <vt:lpstr>Most Effective Email Tactics</vt:lpstr>
      <vt:lpstr>Subject Lines: Good or Bad?</vt:lpstr>
      <vt:lpstr>Sample Email</vt:lpstr>
      <vt:lpstr>Another Sample…</vt:lpstr>
      <vt:lpstr>Text Messaging (SMS) &amp; Push Notifications</vt:lpstr>
      <vt:lpstr>Assignment </vt:lpstr>
    </vt:vector>
  </TitlesOfParts>
  <Manager/>
  <Company>Okanagan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E-Marketing</dc:title>
  <dc:subject/>
  <dc:creator>Robert Wright</dc:creator>
  <cp:keywords/>
  <dc:description/>
  <cp:lastModifiedBy>akram al3adane</cp:lastModifiedBy>
  <cp:revision>449</cp:revision>
  <cp:lastPrinted>2016-09-04T22:00:14Z</cp:lastPrinted>
  <dcterms:created xsi:type="dcterms:W3CDTF">2004-10-16T14:16:24Z</dcterms:created>
  <dcterms:modified xsi:type="dcterms:W3CDTF">2019-10-13T06:32:59Z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TC010902901033</vt:lpwstr>
  </property>
</Properties>
</file>